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4"/>
  </p:notesMasterIdLst>
  <p:handoutMasterIdLst>
    <p:handoutMasterId r:id="rId75"/>
  </p:handoutMasterIdLst>
  <p:sldIdLst>
    <p:sldId id="4401" r:id="rId2"/>
    <p:sldId id="4700" r:id="rId3"/>
    <p:sldId id="4457" r:id="rId4"/>
    <p:sldId id="4402" r:id="rId5"/>
    <p:sldId id="4321" r:id="rId6"/>
    <p:sldId id="4739" r:id="rId7"/>
    <p:sldId id="4821" r:id="rId8"/>
    <p:sldId id="4740" r:id="rId9"/>
    <p:sldId id="4777" r:id="rId10"/>
    <p:sldId id="4776" r:id="rId11"/>
    <p:sldId id="4742" r:id="rId12"/>
    <p:sldId id="4507" r:id="rId13"/>
    <p:sldId id="4738" r:id="rId14"/>
    <p:sldId id="4435" r:id="rId15"/>
    <p:sldId id="4778" r:id="rId16"/>
    <p:sldId id="4779" r:id="rId17"/>
    <p:sldId id="4608" r:id="rId18"/>
    <p:sldId id="4743" r:id="rId19"/>
    <p:sldId id="4744" r:id="rId20"/>
    <p:sldId id="4736" r:id="rId21"/>
    <p:sldId id="4781" r:id="rId22"/>
    <p:sldId id="4780" r:id="rId23"/>
    <p:sldId id="4774" r:id="rId24"/>
    <p:sldId id="4519" r:id="rId25"/>
    <p:sldId id="4745" r:id="rId26"/>
    <p:sldId id="4782" r:id="rId27"/>
    <p:sldId id="4764" r:id="rId28"/>
    <p:sldId id="4783" r:id="rId29"/>
    <p:sldId id="4455" r:id="rId30"/>
    <p:sldId id="4785" r:id="rId31"/>
    <p:sldId id="4609" r:id="rId32"/>
    <p:sldId id="4784" r:id="rId33"/>
    <p:sldId id="4322" r:id="rId34"/>
    <p:sldId id="4465" r:id="rId35"/>
    <p:sldId id="4330" r:id="rId36"/>
    <p:sldId id="4786" r:id="rId37"/>
    <p:sldId id="4430" r:id="rId38"/>
    <p:sldId id="4762" r:id="rId39"/>
    <p:sldId id="4332" r:id="rId40"/>
    <p:sldId id="4791" r:id="rId41"/>
    <p:sldId id="4792" r:id="rId42"/>
    <p:sldId id="4793" r:id="rId43"/>
    <p:sldId id="4795" r:id="rId44"/>
    <p:sldId id="4801" r:id="rId45"/>
    <p:sldId id="4794" r:id="rId46"/>
    <p:sldId id="4796" r:id="rId47"/>
    <p:sldId id="4797" r:id="rId48"/>
    <p:sldId id="4798" r:id="rId49"/>
    <p:sldId id="4799" r:id="rId50"/>
    <p:sldId id="4692" r:id="rId51"/>
    <p:sldId id="4805" r:id="rId52"/>
    <p:sldId id="4803" r:id="rId53"/>
    <p:sldId id="4804" r:id="rId54"/>
    <p:sldId id="4802" r:id="rId55"/>
    <p:sldId id="4760" r:id="rId56"/>
    <p:sldId id="4808" r:id="rId57"/>
    <p:sldId id="4809" r:id="rId58"/>
    <p:sldId id="4814" r:id="rId59"/>
    <p:sldId id="4815" r:id="rId60"/>
    <p:sldId id="4816" r:id="rId61"/>
    <p:sldId id="4822" r:id="rId62"/>
    <p:sldId id="4758" r:id="rId63"/>
    <p:sldId id="4817" r:id="rId64"/>
    <p:sldId id="4818" r:id="rId65"/>
    <p:sldId id="4813" r:id="rId66"/>
    <p:sldId id="4819" r:id="rId67"/>
    <p:sldId id="4820" r:id="rId68"/>
    <p:sldId id="4789" r:id="rId69"/>
    <p:sldId id="4790" r:id="rId70"/>
    <p:sldId id="4787" r:id="rId71"/>
    <p:sldId id="4788" r:id="rId72"/>
    <p:sldId id="4404"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16924"/>
    <a:srgbClr val="EDA13E"/>
    <a:srgbClr val="B41F7A"/>
    <a:srgbClr val="122E45"/>
    <a:srgbClr val="7F1C58"/>
    <a:srgbClr val="083553"/>
    <a:srgbClr val="571D58"/>
    <a:srgbClr val="660066"/>
    <a:srgbClr val="C44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4"/>
    <p:restoredTop sz="94501"/>
  </p:normalViewPr>
  <p:slideViewPr>
    <p:cSldViewPr snapToGrid="0" snapToObjects="1">
      <p:cViewPr varScale="1">
        <p:scale>
          <a:sx n="113" d="100"/>
          <a:sy n="113" d="100"/>
        </p:scale>
        <p:origin x="642" y="11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C6BFC-6876-4345-21B6-F9401FB7C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B8981F-2E3B-82CA-69A2-9DE961C365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ACEC3-6A0C-5D44-A16F-BE02D84CF8D9}" type="datetimeFigureOut">
              <a:rPr lang="en-US" smtClean="0"/>
              <a:t>11/7/2022</a:t>
            </a:fld>
            <a:endParaRPr lang="en-US"/>
          </a:p>
        </p:txBody>
      </p:sp>
      <p:sp>
        <p:nvSpPr>
          <p:cNvPr id="4" name="Footer Placeholder 3">
            <a:extLst>
              <a:ext uri="{FF2B5EF4-FFF2-40B4-BE49-F238E27FC236}">
                <a16:creationId xmlns:a16="http://schemas.microsoft.com/office/drawing/2014/main" id="{41D98457-16F5-C6E7-18CF-6B073A97B3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34B7BD5-69BD-7726-5BD6-2FA194E336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4CF4F2-2F27-7842-9C8E-754958999F4D}" type="slidenum">
              <a:rPr lang="en-US" smtClean="0"/>
              <a:t>‹Nº›</a:t>
            </a:fld>
            <a:endParaRPr lang="en-US"/>
          </a:p>
        </p:txBody>
      </p:sp>
    </p:spTree>
    <p:extLst>
      <p:ext uri="{BB962C8B-B14F-4D97-AF65-F5344CB8AC3E}">
        <p14:creationId xmlns:p14="http://schemas.microsoft.com/office/powerpoint/2010/main" val="3527809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07/11/2022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‹Nº›</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6</a:t>
            </a:fld>
            <a:endParaRPr lang="en-GB" dirty="0"/>
          </a:p>
        </p:txBody>
      </p:sp>
    </p:spTree>
    <p:extLst>
      <p:ext uri="{BB962C8B-B14F-4D97-AF65-F5344CB8AC3E}">
        <p14:creationId xmlns:p14="http://schemas.microsoft.com/office/powerpoint/2010/main" val="312699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19</a:t>
            </a:fld>
            <a:endParaRPr lang="en-GB" dirty="0"/>
          </a:p>
        </p:txBody>
      </p:sp>
    </p:spTree>
    <p:extLst>
      <p:ext uri="{BB962C8B-B14F-4D97-AF65-F5344CB8AC3E}">
        <p14:creationId xmlns:p14="http://schemas.microsoft.com/office/powerpoint/2010/main" val="302190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20</a:t>
            </a:fld>
            <a:endParaRPr lang="en-GB" dirty="0"/>
          </a:p>
        </p:txBody>
      </p:sp>
    </p:spTree>
    <p:extLst>
      <p:ext uri="{BB962C8B-B14F-4D97-AF65-F5344CB8AC3E}">
        <p14:creationId xmlns:p14="http://schemas.microsoft.com/office/powerpoint/2010/main" val="9916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21</a:t>
            </a:fld>
            <a:endParaRPr lang="en-GB" dirty="0"/>
          </a:p>
        </p:txBody>
      </p:sp>
    </p:spTree>
    <p:extLst>
      <p:ext uri="{BB962C8B-B14F-4D97-AF65-F5344CB8AC3E}">
        <p14:creationId xmlns:p14="http://schemas.microsoft.com/office/powerpoint/2010/main" val="184987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24</a:t>
            </a:fld>
            <a:endParaRPr lang="en-GB" dirty="0"/>
          </a:p>
        </p:txBody>
      </p:sp>
    </p:spTree>
    <p:extLst>
      <p:ext uri="{BB962C8B-B14F-4D97-AF65-F5344CB8AC3E}">
        <p14:creationId xmlns:p14="http://schemas.microsoft.com/office/powerpoint/2010/main" val="44536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25</a:t>
            </a:fld>
            <a:endParaRPr lang="en-GB" dirty="0"/>
          </a:p>
        </p:txBody>
      </p:sp>
    </p:spTree>
    <p:extLst>
      <p:ext uri="{BB962C8B-B14F-4D97-AF65-F5344CB8AC3E}">
        <p14:creationId xmlns:p14="http://schemas.microsoft.com/office/powerpoint/2010/main" val="67324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EECA971F-9F71-45AC-B80A-D85269BAA52C}" type="slidenum">
              <a:rPr lang="en-IE" smtClean="0"/>
              <a:t>28</a:t>
            </a:fld>
            <a:endParaRPr lang="en-IE"/>
          </a:p>
        </p:txBody>
      </p:sp>
    </p:spTree>
    <p:extLst>
      <p:ext uri="{BB962C8B-B14F-4D97-AF65-F5344CB8AC3E}">
        <p14:creationId xmlns:p14="http://schemas.microsoft.com/office/powerpoint/2010/main" val="231403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899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940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EECA971F-9F71-45AC-B80A-D85269BAA52C}" type="slidenum">
              <a:rPr lang="en-IE" smtClean="0"/>
              <a:t>32</a:t>
            </a:fld>
            <a:endParaRPr lang="en-IE"/>
          </a:p>
        </p:txBody>
      </p:sp>
    </p:spTree>
    <p:extLst>
      <p:ext uri="{BB962C8B-B14F-4D97-AF65-F5344CB8AC3E}">
        <p14:creationId xmlns:p14="http://schemas.microsoft.com/office/powerpoint/2010/main" val="2023446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86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7</a:t>
            </a:fld>
            <a:endParaRPr lang="en-GB" dirty="0"/>
          </a:p>
        </p:txBody>
      </p:sp>
    </p:spTree>
    <p:extLst>
      <p:ext uri="{BB962C8B-B14F-4D97-AF65-F5344CB8AC3E}">
        <p14:creationId xmlns:p14="http://schemas.microsoft.com/office/powerpoint/2010/main" val="4010923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78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142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AC054-D004-974A-8D8E-E228282ED4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8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8</a:t>
            </a:fld>
            <a:endParaRPr lang="en-GB" dirty="0"/>
          </a:p>
        </p:txBody>
      </p:sp>
    </p:spTree>
    <p:extLst>
      <p:ext uri="{BB962C8B-B14F-4D97-AF65-F5344CB8AC3E}">
        <p14:creationId xmlns:p14="http://schemas.microsoft.com/office/powerpoint/2010/main" val="359222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9</a:t>
            </a:fld>
            <a:endParaRPr lang="en-GB" dirty="0"/>
          </a:p>
        </p:txBody>
      </p:sp>
    </p:spTree>
    <p:extLst>
      <p:ext uri="{BB962C8B-B14F-4D97-AF65-F5344CB8AC3E}">
        <p14:creationId xmlns:p14="http://schemas.microsoft.com/office/powerpoint/2010/main" val="419120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10</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11</a:t>
            </a:fld>
            <a:endParaRPr lang="en-GB" dirty="0"/>
          </a:p>
        </p:txBody>
      </p:sp>
    </p:spTree>
    <p:extLst>
      <p:ext uri="{BB962C8B-B14F-4D97-AF65-F5344CB8AC3E}">
        <p14:creationId xmlns:p14="http://schemas.microsoft.com/office/powerpoint/2010/main" val="344420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12</a:t>
            </a:fld>
            <a:endParaRPr lang="en-GB" dirty="0"/>
          </a:p>
        </p:txBody>
      </p:sp>
    </p:spTree>
    <p:extLst>
      <p:ext uri="{BB962C8B-B14F-4D97-AF65-F5344CB8AC3E}">
        <p14:creationId xmlns:p14="http://schemas.microsoft.com/office/powerpoint/2010/main" val="329711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13</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18</a:t>
            </a:fld>
            <a:endParaRPr lang="en-GB" dirty="0"/>
          </a:p>
        </p:txBody>
      </p:sp>
    </p:spTree>
    <p:extLst>
      <p:ext uri="{BB962C8B-B14F-4D97-AF65-F5344CB8AC3E}">
        <p14:creationId xmlns:p14="http://schemas.microsoft.com/office/powerpoint/2010/main" val="257877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4"/>
            <a:ext cx="5736184" cy="6858003"/>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624610" y="1350061"/>
            <a:ext cx="1346332" cy="1966190"/>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667709" y="13914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6747637" y="1396361"/>
            <a:ext cx="1344857" cy="1966190"/>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6789070" y="1437796"/>
            <a:ext cx="1268578" cy="1272728"/>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10144628" y="1402611"/>
            <a:ext cx="1346332" cy="1966190"/>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10191746" y="1444046"/>
            <a:ext cx="1265890" cy="1272728"/>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3283353" y="3496906"/>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405815" y="3534752"/>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9806173" y="3534752"/>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screen">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35746" y="2518118"/>
            <a:ext cx="1249111" cy="1727105"/>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171815" y="2518117"/>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00059" y="2518118"/>
            <a:ext cx="1247742" cy="1727105"/>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00059" y="2518118"/>
            <a:ext cx="1176971" cy="111796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971433" y="2518118"/>
            <a:ext cx="1249111" cy="1727105"/>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18552" y="2518118"/>
            <a:ext cx="1174477" cy="111796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27016" y="2518118"/>
            <a:ext cx="1246373" cy="1727105"/>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462704" y="2518118"/>
            <a:ext cx="1249111" cy="1727105"/>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09822"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662963" y="2518118"/>
            <a:ext cx="1174477" cy="111796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39198" y="11094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319177" y="1965673"/>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4810198" y="2554736"/>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2159412" y="2835131"/>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6846001" y="1357759"/>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3509545" y="1320059"/>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43496" y="3094319"/>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3858271" y="4317215"/>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3462420" y="1164546"/>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5993038" y="2222505"/>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8787554" y="1430803"/>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454247" y="229843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2401046" y="3284147"/>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3594244" y="1709378"/>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72913" y="324322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3938229" y="4463463"/>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4899697" y="2996069"/>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7016400" y="1941598"/>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8876952" y="152943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6054761" y="22855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3510646" y="121171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2" name="Freeform 169">
            <a:extLst>
              <a:ext uri="{FF2B5EF4-FFF2-40B4-BE49-F238E27FC236}">
                <a16:creationId xmlns:a16="http://schemas.microsoft.com/office/drawing/2014/main" id="{DB688DE1-B13B-ED83-A1BE-DD11500EF461}"/>
              </a:ext>
            </a:extLst>
          </p:cNvPr>
          <p:cNvSpPr>
            <a:spLocks noChangeArrowheads="1"/>
          </p:cNvSpPr>
          <p:nvPr userDrawn="1"/>
        </p:nvSpPr>
        <p:spPr bwMode="auto">
          <a:xfrm>
            <a:off x="8890959" y="2733300"/>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3" name="Freeform 174">
            <a:extLst>
              <a:ext uri="{FF2B5EF4-FFF2-40B4-BE49-F238E27FC236}">
                <a16:creationId xmlns:a16="http://schemas.microsoft.com/office/drawing/2014/main" id="{4AD974A8-C65D-B11D-7197-5673CA4002AC}"/>
              </a:ext>
            </a:extLst>
          </p:cNvPr>
          <p:cNvSpPr>
            <a:spLocks noChangeArrowheads="1"/>
          </p:cNvSpPr>
          <p:nvPr userDrawn="1"/>
        </p:nvSpPr>
        <p:spPr bwMode="auto">
          <a:xfrm>
            <a:off x="8615278" y="3861946"/>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4" name="Text Placeholder 17">
            <a:extLst>
              <a:ext uri="{FF2B5EF4-FFF2-40B4-BE49-F238E27FC236}">
                <a16:creationId xmlns:a16="http://schemas.microsoft.com/office/drawing/2014/main" id="{DF4D5362-7136-FC7B-93B7-B2F2A11C57C6}"/>
              </a:ext>
            </a:extLst>
          </p:cNvPr>
          <p:cNvSpPr>
            <a:spLocks noGrp="1"/>
          </p:cNvSpPr>
          <p:nvPr>
            <p:ph type="body" sz="quarter" idx="39" hasCustomPrompt="1"/>
          </p:nvPr>
        </p:nvSpPr>
        <p:spPr>
          <a:xfrm>
            <a:off x="8644695" y="4010853"/>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US" dirty="0"/>
              <a:t>6</a:t>
            </a:r>
          </a:p>
        </p:txBody>
      </p:sp>
      <p:sp>
        <p:nvSpPr>
          <p:cNvPr id="5" name="Text Placeholder 17">
            <a:extLst>
              <a:ext uri="{FF2B5EF4-FFF2-40B4-BE49-F238E27FC236}">
                <a16:creationId xmlns:a16="http://schemas.microsoft.com/office/drawing/2014/main" id="{39D57695-014B-1EE8-51A6-4F954CF311B1}"/>
              </a:ext>
            </a:extLst>
          </p:cNvPr>
          <p:cNvSpPr>
            <a:spLocks noGrp="1"/>
          </p:cNvSpPr>
          <p:nvPr>
            <p:ph type="body" sz="quarter" idx="40" hasCustomPrompt="1"/>
          </p:nvPr>
        </p:nvSpPr>
        <p:spPr>
          <a:xfrm>
            <a:off x="9066461" y="3009494"/>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6" name="Freeform 173">
            <a:extLst>
              <a:ext uri="{FF2B5EF4-FFF2-40B4-BE49-F238E27FC236}">
                <a16:creationId xmlns:a16="http://schemas.microsoft.com/office/drawing/2014/main" id="{8CAA12FB-2297-6208-758E-8DAF604ECB0A}"/>
              </a:ext>
            </a:extLst>
          </p:cNvPr>
          <p:cNvSpPr>
            <a:spLocks noChangeArrowheads="1"/>
          </p:cNvSpPr>
          <p:nvPr userDrawn="1"/>
        </p:nvSpPr>
        <p:spPr bwMode="auto">
          <a:xfrm>
            <a:off x="9990771" y="1184068"/>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7" name="Freeform 176">
            <a:extLst>
              <a:ext uri="{FF2B5EF4-FFF2-40B4-BE49-F238E27FC236}">
                <a16:creationId xmlns:a16="http://schemas.microsoft.com/office/drawing/2014/main" id="{436EED6D-CC8B-DC0A-6D23-D36C89CF8675}"/>
              </a:ext>
            </a:extLst>
          </p:cNvPr>
          <p:cNvSpPr>
            <a:spLocks noChangeArrowheads="1"/>
          </p:cNvSpPr>
          <p:nvPr userDrawn="1"/>
        </p:nvSpPr>
        <p:spPr bwMode="auto">
          <a:xfrm>
            <a:off x="9943646" y="1028555"/>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 name="Text Placeholder 17">
            <a:extLst>
              <a:ext uri="{FF2B5EF4-FFF2-40B4-BE49-F238E27FC236}">
                <a16:creationId xmlns:a16="http://schemas.microsoft.com/office/drawing/2014/main" id="{77E13EBC-C77A-1562-84FF-0EC723ACD9A6}"/>
              </a:ext>
            </a:extLst>
          </p:cNvPr>
          <p:cNvSpPr>
            <a:spLocks noGrp="1"/>
          </p:cNvSpPr>
          <p:nvPr>
            <p:ph type="body" sz="quarter" idx="41" hasCustomPrompt="1"/>
          </p:nvPr>
        </p:nvSpPr>
        <p:spPr>
          <a:xfrm>
            <a:off x="10075470" y="15733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9" name="Text Placeholder 17">
            <a:extLst>
              <a:ext uri="{FF2B5EF4-FFF2-40B4-BE49-F238E27FC236}">
                <a16:creationId xmlns:a16="http://schemas.microsoft.com/office/drawing/2014/main" id="{3218E514-89BB-F72A-4D44-1FEAA44A2973}"/>
              </a:ext>
            </a:extLst>
          </p:cNvPr>
          <p:cNvSpPr>
            <a:spLocks noGrp="1"/>
          </p:cNvSpPr>
          <p:nvPr>
            <p:ph type="body" sz="quarter" idx="42" hasCustomPrompt="1"/>
          </p:nvPr>
        </p:nvSpPr>
        <p:spPr>
          <a:xfrm>
            <a:off x="9991872" y="1075722"/>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291885" y="161376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587111" y="161376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882337" y="161376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9177563" y="161376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660761" y="117135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955987" y="117135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251213" y="117135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546439" y="117135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764010" y="125964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5062741" y="127811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357967" y="127810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653193" y="127810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637375" y="375224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6000869" y="375224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297827" y="375224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728236" y="375224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949937" y="141957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266544" y="142217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540389" y="143553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856996" y="143812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493881" y="2608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825108" y="2589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7080366" y="259420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411593" y="257540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6BAE0ABF-E258-15D4-F690-F01280BA86CE}"/>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2425353"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5E239D8E-AA39-3D49-8E9D-3122689104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id="{D28415DF-AA54-5549-8A85-BBFC831E167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908220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1" y="0"/>
            <a:ext cx="12191998" cy="17570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4" y="2114549"/>
            <a:ext cx="8137823" cy="3937212"/>
          </a:xfrm>
        </p:spPr>
        <p:txBody>
          <a:bodyPr>
            <a:normAutofit/>
          </a:bodyPr>
          <a:lstStyle>
            <a:lvl1pPr>
              <a:lnSpc>
                <a:spcPts val="2280"/>
              </a:lnSpc>
              <a:spcBef>
                <a:spcPts val="0"/>
              </a:spcBef>
              <a:buNone/>
              <a:defRPr sz="2200" b="0" i="0" spc="0">
                <a:solidFill>
                  <a:srgbClr val="61616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9401174" y="0"/>
            <a:ext cx="2790825" cy="68580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26522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39109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screen">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65DC88-D3E6-567E-5F5B-EA9B8C6B035F}"/>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A2A4A94E-E8A2-BA2D-8006-691E7F2E6CC5}"/>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4FDD78B4-1711-6C59-C0BD-43A0306FBD29}"/>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41A6271-4A4F-B341-4329-0CCBD6BA92F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D7B8487F-FD8B-AC84-ABFD-9094189476C7}"/>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6207D942-EFB5-15D0-57CC-779280770E7E}"/>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B15E448D-9194-3FEC-6F5E-7CB710191AD4}"/>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screen">
            <a:extLst>
              <a:ext uri="{28A0092B-C50C-407E-A947-70E740481C1C}">
                <a14:useLocalDpi xmlns:a14="http://schemas.microsoft.com/office/drawing/2010/main"/>
              </a:ext>
            </a:extLst>
          </a:blip>
          <a:srcRect l="6291" t="19337" r="13258" b="10881"/>
          <a:stretch/>
        </p:blipFill>
        <p:spPr>
          <a:xfrm>
            <a:off x="6574708" y="863792"/>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screen">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11/7/2022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33" r:id="rId20"/>
    <p:sldLayoutId id="2147483847" r:id="rId21"/>
    <p:sldLayoutId id="2147483871" r:id="rId22"/>
    <p:sldLayoutId id="2147483875"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58" r:id="rId36"/>
    <p:sldLayoutId id="2147483859" r:id="rId37"/>
    <p:sldLayoutId id="2147483860" r:id="rId38"/>
    <p:sldLayoutId id="2147483874" r:id="rId39"/>
    <p:sldLayoutId id="2147483876" r:id="rId40"/>
    <p:sldLayoutId id="2147483878" r:id="rId41"/>
    <p:sldLayoutId id="2147483879"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onlinedoctranslator.com/es/?utm_source=onlinedoctranslator&amp;utm_medium=pptx&amp;utm_campaign=attribut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youtube.com/watch?v=SEfgCqnMl5E&amp;t=198s" TargetMode="Externa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Cxf_SRCcaGo" TargetMode="External"/><Relationship Id="rId2" Type="http://schemas.openxmlformats.org/officeDocument/2006/relationships/image" Target="../media/image21.png"/><Relationship Id="rId1" Type="http://schemas.openxmlformats.org/officeDocument/2006/relationships/slideLayout" Target="../slideLayouts/slideLayout20.xml"/><Relationship Id="rId4" Type="http://schemas.openxmlformats.org/officeDocument/2006/relationships/hyperlink" Target="https://www.youtube.com/watch?v=Cxf_SRCcaG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heRCxqQmrGQ" TargetMode="External"/><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19.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s://f24.com/en/the-importance-of-teamwork-during-an-emergency-or-crisis/"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trainingindustry.com/blog/leadership/7-things-the-best-leaders-do-in-times-of-crisis/"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entrepreneur.com/leadership/10-popular-myths-about-leadership-and-how-to-overcome-them/330198#:~:text=10%20Popular%20Myths%20About%20Leadership%20and%20How%20to,always%20tell%20me%20the%20truth.%20...%20More%20item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playlists?topics%5b%5d=leadership"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39.xml"/><Relationship Id="rId4" Type="http://schemas.openxmlformats.org/officeDocument/2006/relationships/hyperlink" Target="https://www.linkedin.com/company/secure-projec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735749" y="2786223"/>
            <a:ext cx="6026832" cy="2403642"/>
          </a:xfrm>
        </p:spPr>
        <p:txBody>
          <a:bodyPr anchor="t">
            <a:normAutofit/>
          </a:bodyPr>
          <a:lstStyle/>
          <a:p>
            <a:pPr algn="l" rtl="0"/>
            <a:r>
              <a:rPr lang="en-US" sz="4000" b="1" dirty="0"/>
              <a:t>MÓDULO 4</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  Description automatically generated">
            <a:extLst>
              <a:ext uri="{FF2B5EF4-FFF2-40B4-BE49-F238E27FC236}">
                <a16:creationId xmlns:a16="http://schemas.microsoft.com/office/drawing/2014/main" id="{34DF4380-9FA9-C942-95CE-8E68EE0BAE52}"/>
              </a:ext>
            </a:extLst>
          </p:cNvPr>
          <p:cNvPicPr/>
          <p:nvPr/>
        </p:nvPicPr>
        <p:blipFill rotWithShape="1">
          <a:blip r:embed="rId2" cstate="screen">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pic>
        <p:nvPicPr>
          <p:cNvPr id="7" name="Picture Placeholder 6" descr="Stopwatch">
            <a:extLst>
              <a:ext uri="{FF2B5EF4-FFF2-40B4-BE49-F238E27FC236}">
                <a16:creationId xmlns:a16="http://schemas.microsoft.com/office/drawing/2014/main" id="{B153D999-4808-4695-B1F8-A7087627975A}"/>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25926" r="25926"/>
          <a:stretch>
            <a:fillRect/>
          </a:stretch>
        </p:blipFill>
        <p:spPr/>
      </p:pic>
      <p:sp>
        <p:nvSpPr>
          <p:cNvPr id="9" name="TextBox 8">
            <a:extLst>
              <a:ext uri="{FF2B5EF4-FFF2-40B4-BE49-F238E27FC236}">
                <a16:creationId xmlns:a16="http://schemas.microsoft.com/office/drawing/2014/main" id="{E47E8D49-C9B4-9A47-D4E3-45D5EB4A7C46}"/>
              </a:ext>
            </a:extLst>
          </p:cNvPr>
          <p:cNvSpPr txBox="1"/>
          <p:nvPr/>
        </p:nvSpPr>
        <p:spPr>
          <a:xfrm>
            <a:off x="6450778" y="235419"/>
            <a:ext cx="5741222" cy="1384995"/>
          </a:xfrm>
          <a:prstGeom prst="rect">
            <a:avLst/>
          </a:prstGeom>
          <a:noFill/>
        </p:spPr>
        <p:txBody>
          <a:bodyPr wrap="square">
            <a:spAutoFit/>
          </a:bodyPr>
          <a:lstStyle/>
          <a:p>
            <a:pPr algn="l" rtl="0"/>
            <a:r>
              <a:rPr lang="en-GB" sz="2800" dirty="0">
                <a:solidFill>
                  <a:schemeClr val="bg1"/>
                </a:solidFill>
                <a:highlight>
                  <a:srgbClr val="F16924"/>
                </a:highlight>
              </a:rPr>
              <a:t> SECURE CURRÍCULO Y VETERINARIO</a:t>
            </a:r>
            <a:r>
              <a:rPr lang="en-GB" sz="2800" dirty="0">
                <a:solidFill>
                  <a:srgbClr val="F16924"/>
                </a:solidFill>
                <a:highlight>
                  <a:srgbClr val="F16924"/>
                </a:highlight>
              </a:rPr>
              <a:t>.</a:t>
            </a:r>
            <a:r>
              <a:rPr lang="en-GB" sz="2800" dirty="0">
                <a:solidFill>
                  <a:schemeClr val="bg1"/>
                </a:solidFill>
                <a:highlight>
                  <a:srgbClr val="F16924"/>
                </a:highlight>
              </a:rPr>
              <a:t>PAQUETE DE ENTRENAMIENTO</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735749" y="3760839"/>
            <a:ext cx="5835530" cy="206619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000" dirty="0">
                <a:latin typeface="Calibri" panose="020F0502020204030204" pitchFamily="34" charset="0"/>
                <a:ea typeface="Calibri" panose="020F0502020204030204" pitchFamily="34" charset="0"/>
                <a:cs typeface="Calibri" panose="020F0502020204030204" pitchFamily="34" charset="0"/>
              </a:rPr>
              <a:t>Cultura de Liderazgo, Gestión de Grupos de Interés y Comunicaciones</a:t>
            </a: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Traducido del inglés al español - </a:t>
            </a:r>
            <a:r>
              <a:rPr lang="en-US" sz="1000" u="sng" dirty="0">
                <a:solidFill>
                  <a:srgbClr val="0F2B46"/>
                </a:solidFill>
                <a:effectLst/>
                <a:latin typeface="Roboto" panose="02000000000000000000" pitchFamily="2" charset="0"/>
                <a:hlinkClick r:id="rId4"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486727" y="470886"/>
            <a:ext cx="3156125" cy="2144503"/>
          </a:xfrm>
        </p:spPr>
        <p:txBody>
          <a:bodyPr>
            <a:normAutofit/>
          </a:bodyPr>
          <a:lstStyle/>
          <a:p>
            <a:pPr algn="l" rtl="0"/>
            <a:r>
              <a:rPr lang="en-GB" dirty="0">
                <a:solidFill>
                  <a:schemeClr val="bg1"/>
                </a:solidFill>
              </a:rPr>
              <a:t>7 observaciones sobre el liderazgo</a:t>
            </a: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571603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Liderazgo no es gestión</a:t>
            </a:r>
          </a:p>
          <a:p>
            <a:pPr algn="l" rtl="0">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Es un deporte de contacto (completo) (¡y ya estás en el juego!)</a:t>
            </a:r>
          </a:p>
          <a:p>
            <a:pPr algn="l" rtl="0">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No hay un solo estilo</a:t>
            </a:r>
          </a:p>
          <a:p>
            <a:pPr algn="l" rtl="0">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siempre es situacional</a:t>
            </a:r>
          </a:p>
          <a:p>
            <a:pPr algn="l" rtl="0">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es bueno o malo</a:t>
            </a:r>
          </a:p>
          <a:p>
            <a:pPr algn="l" rtl="0">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nunca dejas de aprender</a:t>
            </a:r>
          </a:p>
          <a:p>
            <a:pPr algn="l" rtl="0">
              <a:lnSpc>
                <a:spcPts val="34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34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Puedes liderar sirviendo</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pic>
        <p:nvPicPr>
          <p:cNvPr id="20" name="Picture 19" descr="Icon  Description automatically generated">
            <a:extLst>
              <a:ext uri="{FF2B5EF4-FFF2-40B4-BE49-F238E27FC236}">
                <a16:creationId xmlns:a16="http://schemas.microsoft.com/office/drawing/2014/main" id="{06FC529E-6AFC-E194-3AC7-6FE534A8081E}"/>
              </a:ext>
            </a:extLst>
          </p:cNvPr>
          <p:cNvPicPr/>
          <p:nvPr/>
        </p:nvPicPr>
        <p:blipFill rotWithShape="1">
          <a:blip r:embed="rId3" cstate="screen">
            <a:extLst>
              <a:ext uri="{28A0092B-C50C-407E-A947-70E740481C1C}">
                <a14:useLocalDpi xmlns:a14="http://schemas.microsoft.com/office/drawing/2010/main"/>
              </a:ext>
            </a:extLst>
          </a:blip>
          <a:srcRect l="201" t="2764" r="22935" b="35941"/>
          <a:stretch/>
        </p:blipFill>
        <p:spPr>
          <a:xfrm>
            <a:off x="-405925" y="4678070"/>
            <a:ext cx="4666129" cy="3418087"/>
          </a:xfrm>
          <a:prstGeom prst="rect">
            <a:avLst/>
          </a:prstGeom>
        </p:spPr>
      </p:pic>
      <p:cxnSp>
        <p:nvCxnSpPr>
          <p:cNvPr id="21" name="Straight Connector 20">
            <a:extLst>
              <a:ext uri="{FF2B5EF4-FFF2-40B4-BE49-F238E27FC236}">
                <a16:creationId xmlns:a16="http://schemas.microsoft.com/office/drawing/2014/main" id="{385A4FDB-7456-E4C6-F600-BE3779B9BEC9}"/>
              </a:ext>
            </a:extLst>
          </p:cNvPr>
          <p:cNvCxnSpPr>
            <a:cxnSpLocks/>
          </p:cNvCxnSpPr>
          <p:nvPr/>
        </p:nvCxnSpPr>
        <p:spPr>
          <a:xfrm>
            <a:off x="4598894" y="1278682"/>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82F0E4-AD89-B7A1-BFC7-9187B2394984}"/>
              </a:ext>
            </a:extLst>
          </p:cNvPr>
          <p:cNvCxnSpPr>
            <a:cxnSpLocks/>
          </p:cNvCxnSpPr>
          <p:nvPr/>
        </p:nvCxnSpPr>
        <p:spPr>
          <a:xfrm>
            <a:off x="4598894" y="394228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AB62746-1033-0D32-7C9F-E0AC77F196A5}"/>
              </a:ext>
            </a:extLst>
          </p:cNvPr>
          <p:cNvGrpSpPr/>
          <p:nvPr/>
        </p:nvGrpSpPr>
        <p:grpSpPr>
          <a:xfrm>
            <a:off x="4148703" y="2257606"/>
            <a:ext cx="701992" cy="701724"/>
            <a:chOff x="7037107" y="1407878"/>
            <a:chExt cx="701992" cy="701724"/>
          </a:xfrm>
        </p:grpSpPr>
        <p:sp>
          <p:nvSpPr>
            <p:cNvPr id="28" name="Freeform 27">
              <a:extLst>
                <a:ext uri="{FF2B5EF4-FFF2-40B4-BE49-F238E27FC236}">
                  <a16:creationId xmlns:a16="http://schemas.microsoft.com/office/drawing/2014/main" id="{58B4E7E4-43FD-CE6A-686C-8599CAF3DF2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0" name="Freeform 29">
              <a:extLst>
                <a:ext uri="{FF2B5EF4-FFF2-40B4-BE49-F238E27FC236}">
                  <a16:creationId xmlns:a16="http://schemas.microsoft.com/office/drawing/2014/main" id="{B2653B97-4F76-2381-1017-7195409B855A}"/>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32" name="TextBox 31">
              <a:extLst>
                <a:ext uri="{FF2B5EF4-FFF2-40B4-BE49-F238E27FC236}">
                  <a16:creationId xmlns:a16="http://schemas.microsoft.com/office/drawing/2014/main" id="{2C14FDA1-4E3D-C9BD-C63E-2B38B5F490A0}"/>
                </a:ext>
              </a:extLst>
            </p:cNvPr>
            <p:cNvSpPr txBox="1"/>
            <p:nvPr/>
          </p:nvSpPr>
          <p:spPr>
            <a:xfrm>
              <a:off x="7123230" y="1483724"/>
              <a:ext cx="560940" cy="523220"/>
            </a:xfrm>
            <a:prstGeom prst="rect">
              <a:avLst/>
            </a:prstGeom>
            <a:noFill/>
          </p:spPr>
          <p:txBody>
            <a:bodyPr wrap="square" rtlCol="0">
              <a:spAutoFit/>
            </a:bodyPr>
            <a:lstStyle/>
            <a:p>
              <a:pPr algn="l" rtl="0"/>
              <a:r>
                <a:rPr lang="en-US" sz="2800" b="1" dirty="0">
                  <a:ln/>
                  <a:solidFill>
                    <a:srgbClr val="B41F7A"/>
                  </a:solidFill>
                  <a:latin typeface="Calibri" panose="020F0502020204030204" pitchFamily="34" charset="0"/>
                  <a:cs typeface="Calibri" panose="020F0502020204030204" pitchFamily="34" charset="0"/>
                  <a:sym typeface="Montserrat-ExtraBold"/>
                  <a:rtl val="0"/>
                </a:rPr>
                <a:t>03</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grpSp>
        <p:nvGrpSpPr>
          <p:cNvPr id="33" name="Group 32">
            <a:extLst>
              <a:ext uri="{FF2B5EF4-FFF2-40B4-BE49-F238E27FC236}">
                <a16:creationId xmlns:a16="http://schemas.microsoft.com/office/drawing/2014/main" id="{A7479112-69FA-2648-DF5C-199359FB8105}"/>
              </a:ext>
            </a:extLst>
          </p:cNvPr>
          <p:cNvGrpSpPr/>
          <p:nvPr/>
        </p:nvGrpSpPr>
        <p:grpSpPr>
          <a:xfrm>
            <a:off x="4148703" y="4863436"/>
            <a:ext cx="701992" cy="701724"/>
            <a:chOff x="7037107" y="1407878"/>
            <a:chExt cx="701992" cy="701724"/>
          </a:xfrm>
        </p:grpSpPr>
        <p:sp>
          <p:nvSpPr>
            <p:cNvPr id="36" name="Freeform 35">
              <a:extLst>
                <a:ext uri="{FF2B5EF4-FFF2-40B4-BE49-F238E27FC236}">
                  <a16:creationId xmlns:a16="http://schemas.microsoft.com/office/drawing/2014/main" id="{5695FD6F-DB06-1D73-80AA-16B56A144610}"/>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7" name="Freeform 36">
              <a:extLst>
                <a:ext uri="{FF2B5EF4-FFF2-40B4-BE49-F238E27FC236}">
                  <a16:creationId xmlns:a16="http://schemas.microsoft.com/office/drawing/2014/main" id="{88161821-8143-A215-8373-0673EC331F5D}"/>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38" name="TextBox 37">
              <a:extLst>
                <a:ext uri="{FF2B5EF4-FFF2-40B4-BE49-F238E27FC236}">
                  <a16:creationId xmlns:a16="http://schemas.microsoft.com/office/drawing/2014/main" id="{3DAD1C4E-8A37-3950-A4E1-42085D60D4D0}"/>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sp>
        <p:nvSpPr>
          <p:cNvPr id="4" name="Rectangle 3">
            <a:extLst>
              <a:ext uri="{FF2B5EF4-FFF2-40B4-BE49-F238E27FC236}">
                <a16:creationId xmlns:a16="http://schemas.microsoft.com/office/drawing/2014/main" id="{533F2B48-ECF0-8382-FDCF-E0AFCC41F005}"/>
              </a:ext>
            </a:extLst>
          </p:cNvPr>
          <p:cNvSpPr/>
          <p:nvPr/>
        </p:nvSpPr>
        <p:spPr>
          <a:xfrm>
            <a:off x="601247" y="2294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5" name="Text Placeholder 3">
            <a:extLst>
              <a:ext uri="{FF2B5EF4-FFF2-40B4-BE49-F238E27FC236}">
                <a16:creationId xmlns:a16="http://schemas.microsoft.com/office/drawing/2014/main" id="{9806714C-BB73-839A-8799-FEE1F2E796E5}"/>
              </a:ext>
            </a:extLst>
          </p:cNvPr>
          <p:cNvSpPr>
            <a:spLocks noGrp="1"/>
          </p:cNvSpPr>
          <p:nvPr>
            <p:ph type="body" sz="quarter" idx="18"/>
          </p:nvPr>
        </p:nvSpPr>
        <p:spPr>
          <a:xfrm>
            <a:off x="465575" y="2555869"/>
            <a:ext cx="3156125" cy="3867704"/>
          </a:xfrm>
        </p:spPr>
        <p:txBody>
          <a:bodyPr>
            <a:normAutofit/>
          </a:bodyPr>
          <a:lstStyle/>
          <a:p>
            <a:pPr marL="14288" indent="0" algn="l" rtl="0">
              <a:lnSpc>
                <a:spcPts val="2280"/>
              </a:lnSpc>
              <a:spcBef>
                <a:spcPts val="0"/>
              </a:spcBef>
              <a:buClr>
                <a:srgbClr val="F16924"/>
              </a:buClr>
            </a:pPr>
            <a:r>
              <a:rPr lang="en-US" sz="2200" dirty="0">
                <a:solidFill>
                  <a:schemeClr val="bg1"/>
                </a:solidFill>
              </a:rPr>
              <a:t>Esta no es una transición fácil. Los que están a cargo serán probados en áreas donde no han desarrollado completamente sus músculos de liderazgo, y la curva de aprendizaje será empinada.</a:t>
            </a:r>
          </a:p>
          <a:p>
            <a:pPr marL="14288" indent="0" algn="l" rtl="0">
              <a:lnSpc>
                <a:spcPts val="2280"/>
              </a:lnSpc>
              <a:spcBef>
                <a:spcPts val="0"/>
              </a:spcBef>
              <a:buClr>
                <a:srgbClr val="F16924"/>
              </a:buClr>
            </a:pPr>
            <a:endParaRPr lang="en-US" sz="2200" dirty="0">
              <a:solidFill>
                <a:schemeClr val="bg1"/>
              </a:solidFill>
            </a:endParaRPr>
          </a:p>
        </p:txBody>
      </p:sp>
      <p:grpSp>
        <p:nvGrpSpPr>
          <p:cNvPr id="7" name="Group 6">
            <a:extLst>
              <a:ext uri="{FF2B5EF4-FFF2-40B4-BE49-F238E27FC236}">
                <a16:creationId xmlns:a16="http://schemas.microsoft.com/office/drawing/2014/main" id="{336CFB3C-6FCD-A72D-D2FA-D60CEB116F51}"/>
              </a:ext>
            </a:extLst>
          </p:cNvPr>
          <p:cNvGrpSpPr/>
          <p:nvPr/>
        </p:nvGrpSpPr>
        <p:grpSpPr>
          <a:xfrm>
            <a:off x="4148703" y="1388996"/>
            <a:ext cx="701992" cy="701724"/>
            <a:chOff x="7037107" y="1407878"/>
            <a:chExt cx="701992" cy="701724"/>
          </a:xfrm>
        </p:grpSpPr>
        <p:sp>
          <p:nvSpPr>
            <p:cNvPr id="8" name="Freeform 7">
              <a:extLst>
                <a:ext uri="{FF2B5EF4-FFF2-40B4-BE49-F238E27FC236}">
                  <a16:creationId xmlns:a16="http://schemas.microsoft.com/office/drawing/2014/main" id="{9D6CA364-C202-3B5D-71B7-82EA6D0EBAF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9" name="Freeform 8">
              <a:extLst>
                <a:ext uri="{FF2B5EF4-FFF2-40B4-BE49-F238E27FC236}">
                  <a16:creationId xmlns:a16="http://schemas.microsoft.com/office/drawing/2014/main" id="{17BCE015-9563-87C3-310C-536B83036B5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0" name="TextBox 9">
              <a:extLst>
                <a:ext uri="{FF2B5EF4-FFF2-40B4-BE49-F238E27FC236}">
                  <a16:creationId xmlns:a16="http://schemas.microsoft.com/office/drawing/2014/main" id="{11FEC399-84AF-2D0E-C744-01DF26121402}"/>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1" name="Group 10">
            <a:extLst>
              <a:ext uri="{FF2B5EF4-FFF2-40B4-BE49-F238E27FC236}">
                <a16:creationId xmlns:a16="http://schemas.microsoft.com/office/drawing/2014/main" id="{901FEC3A-5525-AA98-DA11-A49DDA45847B}"/>
              </a:ext>
            </a:extLst>
          </p:cNvPr>
          <p:cNvGrpSpPr/>
          <p:nvPr/>
        </p:nvGrpSpPr>
        <p:grpSpPr>
          <a:xfrm>
            <a:off x="4148703" y="5732046"/>
            <a:ext cx="701992" cy="701724"/>
            <a:chOff x="7037107" y="1407878"/>
            <a:chExt cx="701992" cy="701724"/>
          </a:xfrm>
        </p:grpSpPr>
        <p:sp>
          <p:nvSpPr>
            <p:cNvPr id="13" name="Freeform 12">
              <a:extLst>
                <a:ext uri="{FF2B5EF4-FFF2-40B4-BE49-F238E27FC236}">
                  <a16:creationId xmlns:a16="http://schemas.microsoft.com/office/drawing/2014/main" id="{C319BC52-E3E8-6D0B-978F-F893998D287B}"/>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4" name="Freeform 13">
              <a:extLst>
                <a:ext uri="{FF2B5EF4-FFF2-40B4-BE49-F238E27FC236}">
                  <a16:creationId xmlns:a16="http://schemas.microsoft.com/office/drawing/2014/main" id="{DF39A746-9B8D-568A-ACE2-0B2F285A58DF}"/>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5" name="TextBox 14">
              <a:extLst>
                <a:ext uri="{FF2B5EF4-FFF2-40B4-BE49-F238E27FC236}">
                  <a16:creationId xmlns:a16="http://schemas.microsoft.com/office/drawing/2014/main" id="{2AA29CAD-9128-C95A-D8C0-F1D1BFC97B0A}"/>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2" name="Group 21">
            <a:extLst>
              <a:ext uri="{FF2B5EF4-FFF2-40B4-BE49-F238E27FC236}">
                <a16:creationId xmlns:a16="http://schemas.microsoft.com/office/drawing/2014/main" id="{A8F65544-5A70-7570-2207-443B0D319CB7}"/>
              </a:ext>
            </a:extLst>
          </p:cNvPr>
          <p:cNvGrpSpPr/>
          <p:nvPr/>
        </p:nvGrpSpPr>
        <p:grpSpPr>
          <a:xfrm>
            <a:off x="4148703" y="3994826"/>
            <a:ext cx="701992" cy="701724"/>
            <a:chOff x="7037107" y="1407878"/>
            <a:chExt cx="701992" cy="701724"/>
          </a:xfrm>
        </p:grpSpPr>
        <p:sp>
          <p:nvSpPr>
            <p:cNvPr id="24" name="Freeform 23">
              <a:extLst>
                <a:ext uri="{FF2B5EF4-FFF2-40B4-BE49-F238E27FC236}">
                  <a16:creationId xmlns:a16="http://schemas.microsoft.com/office/drawing/2014/main" id="{75D74739-239B-145C-6F92-82F079650EE7}"/>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6" name="Freeform 25">
              <a:extLst>
                <a:ext uri="{FF2B5EF4-FFF2-40B4-BE49-F238E27FC236}">
                  <a16:creationId xmlns:a16="http://schemas.microsoft.com/office/drawing/2014/main" id="{30F953E1-BA57-4112-9398-8B8B2C11FAE6}"/>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29" name="TextBox 28">
              <a:extLst>
                <a:ext uri="{FF2B5EF4-FFF2-40B4-BE49-F238E27FC236}">
                  <a16:creationId xmlns:a16="http://schemas.microsoft.com/office/drawing/2014/main" id="{CF6788CF-8709-B043-55FA-4A7C25D43095}"/>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31" name="Group 30">
            <a:extLst>
              <a:ext uri="{FF2B5EF4-FFF2-40B4-BE49-F238E27FC236}">
                <a16:creationId xmlns:a16="http://schemas.microsoft.com/office/drawing/2014/main" id="{A6D2AD01-570E-BAF2-C842-7B9E00A33F6E}"/>
              </a:ext>
            </a:extLst>
          </p:cNvPr>
          <p:cNvGrpSpPr/>
          <p:nvPr/>
        </p:nvGrpSpPr>
        <p:grpSpPr>
          <a:xfrm>
            <a:off x="4148703" y="3126216"/>
            <a:ext cx="701992" cy="701724"/>
            <a:chOff x="7037107" y="1407878"/>
            <a:chExt cx="701992" cy="701724"/>
          </a:xfrm>
        </p:grpSpPr>
        <p:sp>
          <p:nvSpPr>
            <p:cNvPr id="34" name="Freeform 33">
              <a:extLst>
                <a:ext uri="{FF2B5EF4-FFF2-40B4-BE49-F238E27FC236}">
                  <a16:creationId xmlns:a16="http://schemas.microsoft.com/office/drawing/2014/main" id="{C2BDEE85-F86A-78E4-469A-E68409B42F02}"/>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5" name="Freeform 34">
              <a:extLst>
                <a:ext uri="{FF2B5EF4-FFF2-40B4-BE49-F238E27FC236}">
                  <a16:creationId xmlns:a16="http://schemas.microsoft.com/office/drawing/2014/main" id="{BA2E6110-A222-B942-1A9A-1EA1832443F3}"/>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39" name="TextBox 38">
              <a:extLst>
                <a:ext uri="{FF2B5EF4-FFF2-40B4-BE49-F238E27FC236}">
                  <a16:creationId xmlns:a16="http://schemas.microsoft.com/office/drawing/2014/main" id="{C1659BCB-9236-3EC5-A8D5-A1837E4BD286}"/>
                </a:ext>
              </a:extLst>
            </p:cNvPr>
            <p:cNvSpPr txBox="1"/>
            <p:nvPr/>
          </p:nvSpPr>
          <p:spPr>
            <a:xfrm>
              <a:off x="7123230" y="1483724"/>
              <a:ext cx="560940" cy="523220"/>
            </a:xfrm>
            <a:prstGeom prst="rect">
              <a:avLst/>
            </a:prstGeom>
            <a:noFill/>
          </p:spPr>
          <p:txBody>
            <a:bodyPr wrap="square" rtlCol="0">
              <a:spAutoFit/>
            </a:bodyPr>
            <a:lstStyle/>
            <a:p>
              <a:pPr algn="l" rtl="0"/>
              <a:r>
                <a:rPr lang="en-US" sz="2800" b="1" dirty="0">
                  <a:ln/>
                  <a:solidFill>
                    <a:srgbClr val="B41F7A"/>
                  </a:solidFill>
                  <a:latin typeface="Calibri" panose="020F0502020204030204" pitchFamily="34" charset="0"/>
                  <a:cs typeface="Calibri" panose="020F0502020204030204" pitchFamily="34" charset="0"/>
                  <a:sym typeface="Montserrat-ExtraBold"/>
                  <a:rtl val="0"/>
                </a:rPr>
                <a:t>04</a:t>
              </a:r>
              <a:endParaRPr lang="en-US" sz="2800" b="1" spc="0" baseline="0" dirty="0">
                <a:ln/>
                <a:solidFill>
                  <a:srgbClr val="B41F7A"/>
                </a:solidFill>
                <a:latin typeface="Calibri" panose="020F0502020204030204" pitchFamily="34" charset="0"/>
                <a:cs typeface="Calibri" panose="020F0502020204030204" pitchFamily="34" charset="0"/>
                <a:sym typeface="Montserrat-ExtraBold"/>
                <a:rtl val="0"/>
              </a:endParaRPr>
            </a:p>
          </p:txBody>
        </p:sp>
      </p:grpSp>
      <p:cxnSp>
        <p:nvCxnSpPr>
          <p:cNvPr id="41" name="Straight Connector 40">
            <a:extLst>
              <a:ext uri="{FF2B5EF4-FFF2-40B4-BE49-F238E27FC236}">
                <a16:creationId xmlns:a16="http://schemas.microsoft.com/office/drawing/2014/main" id="{180118F6-D00D-5317-8A39-E6A247FD61A1}"/>
              </a:ext>
            </a:extLst>
          </p:cNvPr>
          <p:cNvCxnSpPr>
            <a:cxnSpLocks/>
          </p:cNvCxnSpPr>
          <p:nvPr/>
        </p:nvCxnSpPr>
        <p:spPr>
          <a:xfrm>
            <a:off x="4577326" y="306185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151E67-936F-B98E-E7C3-8735DB2C6ACA}"/>
              </a:ext>
            </a:extLst>
          </p:cNvPr>
          <p:cNvCxnSpPr>
            <a:cxnSpLocks/>
          </p:cNvCxnSpPr>
          <p:nvPr/>
        </p:nvCxnSpPr>
        <p:spPr>
          <a:xfrm>
            <a:off x="4577326" y="220799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01B51F7-7DD5-3C55-B7F1-03AB6C089E2B}"/>
              </a:ext>
            </a:extLst>
          </p:cNvPr>
          <p:cNvCxnSpPr>
            <a:cxnSpLocks/>
          </p:cNvCxnSpPr>
          <p:nvPr/>
        </p:nvCxnSpPr>
        <p:spPr>
          <a:xfrm>
            <a:off x="4598894" y="479907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77326" y="5658306"/>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70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5035028"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14069" y="453878"/>
            <a:ext cx="3288472" cy="1965103"/>
          </a:xfrm>
        </p:spPr>
        <p:txBody>
          <a:bodyPr>
            <a:normAutofit/>
          </a:bodyPr>
          <a:lstStyle/>
          <a:p>
            <a:pPr algn="l" rtl="0"/>
            <a:r>
              <a:rPr lang="en-GB" dirty="0">
                <a:solidFill>
                  <a:schemeClr val="bg1"/>
                </a:solidFill>
              </a:rPr>
              <a:t>Liderazgo vs Gestión</a:t>
            </a:r>
          </a:p>
        </p:txBody>
      </p:sp>
      <p:sp>
        <p:nvSpPr>
          <p:cNvPr id="3" name="Text Placeholder 2">
            <a:extLst>
              <a:ext uri="{FF2B5EF4-FFF2-40B4-BE49-F238E27FC236}">
                <a16:creationId xmlns:a16="http://schemas.microsoft.com/office/drawing/2014/main" id="{E0A0BA27-80CD-5C1F-73E7-C0BC0CF0B40F}"/>
              </a:ext>
            </a:extLst>
          </p:cNvPr>
          <p:cNvSpPr>
            <a:spLocks noGrp="1"/>
          </p:cNvSpPr>
          <p:nvPr>
            <p:ph type="body" sz="quarter" idx="18"/>
          </p:nvPr>
        </p:nvSpPr>
        <p:spPr>
          <a:xfrm>
            <a:off x="514069" y="2293871"/>
            <a:ext cx="3684497" cy="4370330"/>
          </a:xfrm>
        </p:spPr>
        <p:txBody>
          <a:bodyPr>
            <a:normAutofit/>
          </a:bodyPr>
          <a:lstStyle/>
          <a:p>
            <a:pPr marL="12700" indent="-12700" algn="l" rtl="0">
              <a:lnSpc>
                <a:spcPts val="2280"/>
              </a:lnSpc>
              <a:spcBef>
                <a:spcPts val="0"/>
              </a:spcBef>
            </a:pPr>
            <a:r>
              <a:rPr lang="en-US" sz="2200" b="1" dirty="0">
                <a:solidFill>
                  <a:schemeClr val="bg1"/>
                </a:solidFill>
              </a:rPr>
              <a:t>Se hacen algunas preguntas.</a:t>
            </a:r>
          </a:p>
          <a:p>
            <a:pPr marL="342900" indent="-342900" algn="l" rtl="0">
              <a:lnSpc>
                <a:spcPts val="2280"/>
              </a:lnSpc>
              <a:spcBef>
                <a:spcPts val="0"/>
              </a:spcBef>
              <a:buClr>
                <a:srgbClr val="EDA13E"/>
              </a:buClr>
              <a:buFont typeface="Arial" panose="020B0604020202020204" pitchFamily="34" charset="0"/>
              <a:buChar char="•"/>
            </a:pPr>
            <a:r>
              <a:rPr lang="en-US" sz="2200" dirty="0">
                <a:solidFill>
                  <a:schemeClr val="bg1"/>
                </a:solidFill>
              </a:rPr>
              <a:t>¿Un gerente también tiene que ser un líder?</a:t>
            </a:r>
          </a:p>
          <a:p>
            <a:pPr marL="342900" indent="-342900" algn="l" rtl="0">
              <a:lnSpc>
                <a:spcPts val="2280"/>
              </a:lnSpc>
              <a:spcBef>
                <a:spcPts val="0"/>
              </a:spcBef>
              <a:buClr>
                <a:srgbClr val="EDA13E"/>
              </a:buClr>
              <a:buFont typeface="Arial" panose="020B0604020202020204" pitchFamily="34" charset="0"/>
              <a:buChar char="•"/>
            </a:pPr>
            <a:r>
              <a:rPr lang="en-US" sz="2200" dirty="0">
                <a:solidFill>
                  <a:schemeClr val="bg1"/>
                </a:solidFill>
              </a:rPr>
              <a:t>¿Un líder tiene que ser un gerente también?</a:t>
            </a:r>
          </a:p>
          <a:p>
            <a:pPr marL="12700" indent="-12700" algn="l" rtl="0">
              <a:lnSpc>
                <a:spcPts val="2280"/>
              </a:lnSpc>
              <a:spcBef>
                <a:spcPts val="0"/>
              </a:spcBef>
            </a:pPr>
            <a:endParaRPr lang="en-US" sz="2200" dirty="0">
              <a:solidFill>
                <a:schemeClr val="bg1"/>
              </a:solidFill>
            </a:endParaRPr>
          </a:p>
          <a:p>
            <a:pPr marL="12700" indent="-12700" algn="l" rtl="0">
              <a:lnSpc>
                <a:spcPts val="2280"/>
              </a:lnSpc>
              <a:spcBef>
                <a:spcPts val="0"/>
              </a:spcBef>
            </a:pPr>
            <a:r>
              <a:rPr lang="en-US" sz="2200" dirty="0">
                <a:solidFill>
                  <a:schemeClr val="bg1"/>
                </a:solidFill>
              </a:rPr>
              <a:t>Es posible ser jefe en una empresa sin ser líder. Los gerentes son designados pero los líderes pueden ser designados o emerger.</a:t>
            </a:r>
          </a:p>
        </p:txBody>
      </p:sp>
      <p:sp>
        <p:nvSpPr>
          <p:cNvPr id="4" name="Rectangle 3">
            <a:extLst>
              <a:ext uri="{FF2B5EF4-FFF2-40B4-BE49-F238E27FC236}">
                <a16:creationId xmlns:a16="http://schemas.microsoft.com/office/drawing/2014/main" id="{D471AC1A-B17C-908B-5B71-30E440AD085B}"/>
              </a:ext>
            </a:extLst>
          </p:cNvPr>
          <p:cNvSpPr/>
          <p:nvPr/>
        </p:nvSpPr>
        <p:spPr>
          <a:xfrm>
            <a:off x="514069" y="185163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29" name="Hexagon 1">
            <a:extLst>
              <a:ext uri="{FF2B5EF4-FFF2-40B4-BE49-F238E27FC236}">
                <a16:creationId xmlns:a16="http://schemas.microsoft.com/office/drawing/2014/main" id="{4EE3691B-00E7-F7DA-5EE1-B613982CB47F}"/>
              </a:ext>
            </a:extLst>
          </p:cNvPr>
          <p:cNvSpPr/>
          <p:nvPr/>
        </p:nvSpPr>
        <p:spPr>
          <a:xfrm>
            <a:off x="4291063" y="453878"/>
            <a:ext cx="1448335" cy="1248564"/>
          </a:xfrm>
          <a:prstGeom prst="hexagon">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dirty="0">
              <a:solidFill>
                <a:srgbClr val="595959"/>
              </a:solidFill>
              <a:latin typeface="Roboto Light" panose="02000000000000000000" pitchFamily="2" charset="0"/>
            </a:endParaRPr>
          </a:p>
        </p:txBody>
      </p:sp>
      <p:cxnSp>
        <p:nvCxnSpPr>
          <p:cNvPr id="6" name="Straight Connector 11">
            <a:extLst>
              <a:ext uri="{FF2B5EF4-FFF2-40B4-BE49-F238E27FC236}">
                <a16:creationId xmlns:a16="http://schemas.microsoft.com/office/drawing/2014/main" id="{673F6553-F6E0-D799-5C42-5714A824DAF6}"/>
              </a:ext>
            </a:extLst>
          </p:cNvPr>
          <p:cNvCxnSpPr>
            <a:cxnSpLocks/>
          </p:cNvCxnSpPr>
          <p:nvPr/>
        </p:nvCxnSpPr>
        <p:spPr>
          <a:xfrm flipH="1">
            <a:off x="5387510" y="850275"/>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Hexagon 2">
            <a:extLst>
              <a:ext uri="{FF2B5EF4-FFF2-40B4-BE49-F238E27FC236}">
                <a16:creationId xmlns:a16="http://schemas.microsoft.com/office/drawing/2014/main" id="{9F49E895-6B88-4B58-C880-33AC09C55E05}"/>
              </a:ext>
            </a:extLst>
          </p:cNvPr>
          <p:cNvSpPr/>
          <p:nvPr/>
        </p:nvSpPr>
        <p:spPr>
          <a:xfrm>
            <a:off x="4335887" y="3447222"/>
            <a:ext cx="1448335" cy="1248564"/>
          </a:xfrm>
          <a:prstGeom prst="hex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700" dirty="0">
              <a:solidFill>
                <a:srgbClr val="595959"/>
              </a:solidFill>
              <a:latin typeface="Roboto Light" panose="02000000000000000000" pitchFamily="2" charset="0"/>
            </a:endParaRPr>
          </a:p>
        </p:txBody>
      </p:sp>
      <p:cxnSp>
        <p:nvCxnSpPr>
          <p:cNvPr id="8" name="Straight Connector 11">
            <a:extLst>
              <a:ext uri="{FF2B5EF4-FFF2-40B4-BE49-F238E27FC236}">
                <a16:creationId xmlns:a16="http://schemas.microsoft.com/office/drawing/2014/main" id="{11F8C896-7684-B9A9-B8FA-4B89620D292D}"/>
              </a:ext>
            </a:extLst>
          </p:cNvPr>
          <p:cNvCxnSpPr>
            <a:cxnSpLocks/>
          </p:cNvCxnSpPr>
          <p:nvPr/>
        </p:nvCxnSpPr>
        <p:spPr>
          <a:xfrm flipH="1">
            <a:off x="5443584" y="3766704"/>
            <a:ext cx="591631" cy="0"/>
          </a:xfrm>
          <a:prstGeom prst="line">
            <a:avLst/>
          </a:prstGeom>
          <a:ln w="38100">
            <a:solidFill>
              <a:srgbClr val="F1692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0FD12F78-6B45-1196-CDCF-232E2EC11FA5}"/>
              </a:ext>
            </a:extLst>
          </p:cNvPr>
          <p:cNvSpPr txBox="1">
            <a:spLocks/>
          </p:cNvSpPr>
          <p:nvPr/>
        </p:nvSpPr>
        <p:spPr>
          <a:xfrm>
            <a:off x="6217518" y="689242"/>
            <a:ext cx="5460413" cy="5725653"/>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Administración -</a:t>
            </a:r>
            <a:r>
              <a:rPr lang="en-GB" sz="2200" dirty="0">
                <a:solidFill>
                  <a:srgbClr val="F16924"/>
                </a:solidFill>
                <a:latin typeface="+mn-lt"/>
                <a:ea typeface="Open Sans Light" panose="020B0306030504020204" pitchFamily="34" charset="0"/>
                <a:cs typeface="Open Sans Light" panose="020B0306030504020204" pitchFamily="34" charset="0"/>
              </a:rPr>
              <a:t>La gestión se trata de hacer frente a la complejidad</a:t>
            </a:r>
            <a:br>
              <a:rPr lang="en-GB" sz="2200" dirty="0">
                <a:solidFill>
                  <a:srgbClr val="F16924"/>
                </a:solidFill>
                <a:latin typeface="+mn-lt"/>
                <a:ea typeface="Open Sans Light" panose="020B0306030504020204" pitchFamily="34" charset="0"/>
                <a:cs typeface="Open Sans Light" panose="020B0306030504020204" pitchFamily="34" charset="0"/>
              </a:rPr>
            </a:br>
            <a:endParaRPr lang="en-GB" sz="800"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Los gerentes dependen de su autoridad posicional para dirigir a los subordinados. Los líderes pueden influir en los seguidores más allá de su autoridad formal. Los gerentes son personas que hacen las cosas bien y los líderes son personas que hacen lo correcto.</a:t>
            </a:r>
          </a:p>
          <a:p>
            <a:pPr algn="l" rtl="0">
              <a:lnSpc>
                <a:spcPct val="100000"/>
              </a:lnSpc>
              <a:spcBef>
                <a:spcPts val="0"/>
              </a:spcBef>
              <a:buClr>
                <a:srgbClr val="F16924"/>
              </a:buClr>
            </a:pPr>
            <a:endParaRPr lang="en-GB" sz="18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Liderazgo -</a:t>
            </a:r>
            <a:r>
              <a:rPr lang="en-GB" sz="2200" dirty="0">
                <a:solidFill>
                  <a:srgbClr val="F16924"/>
                </a:solidFill>
                <a:latin typeface="+mn-lt"/>
                <a:ea typeface="Open Sans Light" panose="020B0306030504020204" pitchFamily="34" charset="0"/>
                <a:cs typeface="Open Sans Light" panose="020B0306030504020204" pitchFamily="34" charset="0"/>
              </a:rPr>
              <a:t>El liderazgo consiste en hacer frente al cambio</a:t>
            </a:r>
          </a:p>
          <a:p>
            <a:pPr algn="l" rtl="0">
              <a:lnSpc>
                <a:spcPct val="100000"/>
              </a:lnSpc>
              <a:spcBef>
                <a:spcPts val="0"/>
              </a:spcBef>
              <a:buClr>
                <a:srgbClr val="F16924"/>
              </a:buClr>
            </a:pPr>
            <a:endParaRPr lang="en-GB" sz="800" dirty="0">
              <a:solidFill>
                <a:srgbClr val="F16924"/>
              </a:solidFill>
              <a:latin typeface="+mn-lt"/>
              <a:ea typeface="Open Sans Light" panose="020B0306030504020204" pitchFamily="34" charset="0"/>
              <a:cs typeface="Open Sans Light" panose="020B0306030504020204" pitchFamily="34" charset="0"/>
            </a:endParaRPr>
          </a:p>
          <a:p>
            <a:pPr algn="l" rtl="0">
              <a:lnSpc>
                <a:spcPts val="228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Liderazgo y gestión deben ir de la mano. No són la misma cosa. Pero están necesariamente vinculados y son complementarios. Es probable que cualquier esfuerzo por separar los dos cause más problemas de los que resuelve. Un buen gerente debe poseer cualidades de liderazgo.</a:t>
            </a:r>
          </a:p>
        </p:txBody>
      </p:sp>
      <p:grpSp>
        <p:nvGrpSpPr>
          <p:cNvPr id="13" name="Graphic 2">
            <a:extLst>
              <a:ext uri="{FF2B5EF4-FFF2-40B4-BE49-F238E27FC236}">
                <a16:creationId xmlns:a16="http://schemas.microsoft.com/office/drawing/2014/main" id="{E961CD0D-4EEE-ABF1-EEAA-DA7EECA3E785}"/>
              </a:ext>
            </a:extLst>
          </p:cNvPr>
          <p:cNvGrpSpPr/>
          <p:nvPr/>
        </p:nvGrpSpPr>
        <p:grpSpPr>
          <a:xfrm>
            <a:off x="4592261" y="618690"/>
            <a:ext cx="885534" cy="895928"/>
            <a:chOff x="7190753" y="5365577"/>
            <a:chExt cx="745522" cy="754273"/>
          </a:xfrm>
          <a:solidFill>
            <a:schemeClr val="bg1"/>
          </a:solidFill>
        </p:grpSpPr>
        <p:sp>
          <p:nvSpPr>
            <p:cNvPr id="14" name="Freeform 13">
              <a:extLst>
                <a:ext uri="{FF2B5EF4-FFF2-40B4-BE49-F238E27FC236}">
                  <a16:creationId xmlns:a16="http://schemas.microsoft.com/office/drawing/2014/main" id="{E590E24C-0692-0C7D-FF46-ED01E8F0385F}"/>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F89F2A34-23D6-D026-307C-516AF0018D69}"/>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033F752E-18EF-47F2-2856-12E45E8F2E03}"/>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D8607BB9-18C3-53B6-36F3-DD2D9E24FFC1}"/>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05E4673A-5E6C-0982-DE18-6B8E69031577}"/>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6FA69C75-1577-5BD5-67CC-05D2E6F41F2D}"/>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390DBBD-6B6A-C144-A894-0C9D0B16E040}"/>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761B9871-8962-3A41-BDBE-B3CC5AE36BC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A28D0-8920-1947-063C-85926D44B14E}"/>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8" name="Graphic 3">
            <a:extLst>
              <a:ext uri="{FF2B5EF4-FFF2-40B4-BE49-F238E27FC236}">
                <a16:creationId xmlns:a16="http://schemas.microsoft.com/office/drawing/2014/main" id="{1CC53FC6-C9B0-2E7B-0BAF-115C689F1758}"/>
              </a:ext>
            </a:extLst>
          </p:cNvPr>
          <p:cNvGrpSpPr/>
          <p:nvPr/>
        </p:nvGrpSpPr>
        <p:grpSpPr>
          <a:xfrm>
            <a:off x="4643414" y="3587765"/>
            <a:ext cx="856994" cy="865193"/>
            <a:chOff x="6582714" y="331356"/>
            <a:chExt cx="1146476" cy="1157445"/>
          </a:xfrm>
          <a:solidFill>
            <a:schemeClr val="bg1"/>
          </a:solidFill>
        </p:grpSpPr>
        <p:sp>
          <p:nvSpPr>
            <p:cNvPr id="30" name="Freeform 29">
              <a:extLst>
                <a:ext uri="{FF2B5EF4-FFF2-40B4-BE49-F238E27FC236}">
                  <a16:creationId xmlns:a16="http://schemas.microsoft.com/office/drawing/2014/main" id="{8D40CBDB-4769-85F4-4E69-C030F5432799}"/>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3EEA9142-E4D1-A420-57B5-EEAB322D8D03}"/>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grpFill/>
            <a:ln w="27426"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F57A788D-82DD-46BB-116F-58FB1FF12C73}"/>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grpFill/>
            <a:ln w="27426"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2A7D163C-CB3F-F553-1A7E-FC9A05DC95B2}"/>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grpFill/>
            <a:ln w="27426"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09D7EF5E-E12F-6A8C-BFF0-175AA3E0D8FE}"/>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grpFill/>
            <a:ln w="27426"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9458C0D4-4328-EA26-FE75-3FA33442E207}"/>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grpFill/>
            <a:ln w="27426"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97357C91-B5CD-9AEF-ADF4-D1351707F9C7}"/>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grpFill/>
            <a:ln w="27426"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8A12F681-0540-6C38-2632-A78F27B32228}"/>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grp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51983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Placeholder 7">
            <a:extLst>
              <a:ext uri="{FF2B5EF4-FFF2-40B4-BE49-F238E27FC236}">
                <a16:creationId xmlns:a16="http://schemas.microsoft.com/office/drawing/2014/main" id="{D87A7D1E-D4DF-A713-6129-67A72ADE7D43}"/>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l="1817" r="1817"/>
          <a:stretch>
            <a:fillRect/>
          </a:stretch>
        </p:blipFill>
        <p:spPr/>
      </p:pic>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734714" y="642971"/>
            <a:ext cx="5002409" cy="2103475"/>
          </a:xfrm>
        </p:spPr>
        <p:txBody>
          <a:bodyPr>
            <a:normAutofit/>
          </a:bodyPr>
          <a:lstStyle/>
          <a:p>
            <a:pPr algn="l" rtl="0"/>
            <a:r>
              <a:rPr lang="en-GB" dirty="0"/>
              <a:t>Liderazgo vs Gestión</a:t>
            </a:r>
          </a:p>
        </p:txBody>
      </p:sp>
      <p:sp>
        <p:nvSpPr>
          <p:cNvPr id="28" name="Rechteck 27">
            <a:extLst>
              <a:ext uri="{FF2B5EF4-FFF2-40B4-BE49-F238E27FC236}">
                <a16:creationId xmlns:a16="http://schemas.microsoft.com/office/drawing/2014/main" id="{98670D1F-3C08-4A05-AA8F-091E4EC900BD}"/>
              </a:ext>
            </a:extLst>
          </p:cNvPr>
          <p:cNvSpPr/>
          <p:nvPr/>
        </p:nvSpPr>
        <p:spPr>
          <a:xfrm>
            <a:off x="468998" y="5918697"/>
            <a:ext cx="11723002" cy="307888"/>
          </a:xfrm>
          <a:prstGeom prst="rect">
            <a:avLst/>
          </a:prstGeom>
        </p:spPr>
        <p:txBody>
          <a:bodyPr vert="horz" wrap="square" lIns="81580" tIns="40790" rIns="81580" bIns="40790" rtlCol="0">
            <a:spAutoFit/>
          </a:bodyPr>
          <a:lstStyle/>
          <a:p>
            <a:pPr algn="l" defTabSz="1087636" rtl="0">
              <a:lnSpc>
                <a:spcPts val="1500"/>
              </a:lnSpc>
              <a:spcBef>
                <a:spcPct val="20000"/>
              </a:spcBef>
            </a:pPr>
            <a:r>
              <a:rPr lang="en-GB" sz="2200" dirty="0">
                <a:solidFill>
                  <a:srgbClr val="595959"/>
                </a:solidFill>
              </a:rPr>
              <a:t>Fuente: Dr. John Kotter| Youtube:</a:t>
            </a:r>
            <a:r>
              <a:rPr lang="en-GB" sz="2200" dirty="0">
                <a:solidFill>
                  <a:srgbClr val="595959"/>
                </a:solidFill>
                <a:hlinkClick r:id="rId7">
                  <a:extLst>
                    <a:ext uri="{A12FA001-AC4F-418D-AE19-62706E023703}">
                      <ahyp:hlinkClr xmlns:ahyp="http://schemas.microsoft.com/office/drawing/2018/hyperlinkcolor" val="tx"/>
                    </a:ext>
                  </a:extLst>
                </a:hlinkClick>
              </a:rPr>
              <a:t>https://www.youtube.com/watch?v=SEfgCqnMl5E&amp;t=198s</a:t>
            </a:r>
            <a:endParaRPr lang="en-GB" sz="2200" dirty="0">
              <a:solidFill>
                <a:srgbClr val="595959"/>
              </a:solidFill>
            </a:endParaRPr>
          </a:p>
        </p:txBody>
      </p:sp>
      <p:sp>
        <p:nvSpPr>
          <p:cNvPr id="5" name="TextBox 4">
            <a:extLst>
              <a:ext uri="{FF2B5EF4-FFF2-40B4-BE49-F238E27FC236}">
                <a16:creationId xmlns:a16="http://schemas.microsoft.com/office/drawing/2014/main" id="{4BA2EA5A-F519-407D-B405-5D273E8083C7}"/>
              </a:ext>
            </a:extLst>
          </p:cNvPr>
          <p:cNvSpPr txBox="1"/>
          <p:nvPr/>
        </p:nvSpPr>
        <p:spPr>
          <a:xfrm>
            <a:off x="520617" y="3110081"/>
            <a:ext cx="3756415" cy="1785104"/>
          </a:xfrm>
          <a:prstGeom prst="rect">
            <a:avLst/>
          </a:prstGeom>
          <a:noFill/>
        </p:spPr>
        <p:txBody>
          <a:bodyPr wrap="square" rtlCol="0">
            <a:spAutoFit/>
          </a:bodyPr>
          <a:lstStyle/>
          <a:p>
            <a:pPr algn="l" rtl="0"/>
            <a:r>
              <a:rPr lang="en-GB" sz="2200" b="0" i="0" dirty="0">
                <a:solidFill>
                  <a:schemeClr val="bg1"/>
                </a:solidFill>
                <a:effectLst/>
                <a:highlight>
                  <a:srgbClr val="F16924"/>
                </a:highlight>
              </a:rPr>
              <a:t>RELOJ</a:t>
            </a:r>
            <a:r>
              <a:rPr lang="en-GB" sz="2200" b="0" i="0" dirty="0">
                <a:solidFill>
                  <a:srgbClr val="F16924"/>
                </a:solidFill>
                <a:effectLst/>
                <a:highlight>
                  <a:srgbClr val="F16924"/>
                </a:highlight>
              </a:rPr>
              <a:t>.</a:t>
            </a:r>
          </a:p>
          <a:p>
            <a:pPr algn="l" rtl="0"/>
            <a:endParaRPr lang="en-GB" sz="2200" b="0" i="0" dirty="0">
              <a:solidFill>
                <a:schemeClr val="bg1"/>
              </a:solidFill>
              <a:effectLst/>
              <a:highlight>
                <a:srgbClr val="E53292"/>
              </a:highlight>
            </a:endParaRPr>
          </a:p>
          <a:p>
            <a:pPr algn="l" rtl="0"/>
            <a:r>
              <a:rPr lang="en-GB" sz="2200" b="1" i="0" dirty="0" err="1">
                <a:solidFill>
                  <a:srgbClr val="595959"/>
                </a:solidFill>
                <a:effectLst/>
              </a:rPr>
              <a:t>Dr.</a:t>
            </a:r>
            <a:r>
              <a:rPr lang="en-GB" sz="2200" b="1" i="0" dirty="0">
                <a:solidFill>
                  <a:srgbClr val="595959"/>
                </a:solidFill>
                <a:effectLst/>
              </a:rPr>
              <a:t>de John Kotter</a:t>
            </a:r>
            <a:r>
              <a:rPr lang="en-GB" sz="2200" b="0" i="0" dirty="0">
                <a:solidFill>
                  <a:srgbClr val="595959"/>
                </a:solidFill>
                <a:effectLst/>
              </a:rPr>
              <a:t>asumir Las diferencias clave entre liderar y administrar</a:t>
            </a:r>
          </a:p>
        </p:txBody>
      </p:sp>
      <p:sp>
        <p:nvSpPr>
          <p:cNvPr id="9" name="Oval 8">
            <a:extLst>
              <a:ext uri="{FF2B5EF4-FFF2-40B4-BE49-F238E27FC236}">
                <a16:creationId xmlns:a16="http://schemas.microsoft.com/office/drawing/2014/main" id="{9C635362-892D-BEDB-2ADC-F5769AF78447}"/>
              </a:ext>
            </a:extLst>
          </p:cNvPr>
          <p:cNvSpPr/>
          <p:nvPr/>
        </p:nvSpPr>
        <p:spPr>
          <a:xfrm rot="21231927">
            <a:off x="6183011" y="2833458"/>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1"/>
                </a:solidFill>
              </a:rPr>
              <a:t>HAGA CLIC PARA</a:t>
            </a:r>
            <a:r>
              <a:rPr lang="en-US" sz="2200" b="1" dirty="0">
                <a:solidFill>
                  <a:schemeClr val="bg1"/>
                </a:solidFill>
                <a:hlinkClick r:id="rId7">
                  <a:extLst>
                    <a:ext uri="{A12FA001-AC4F-418D-AE19-62706E023703}">
                      <ahyp:hlinkClr xmlns:ahyp="http://schemas.microsoft.com/office/drawing/2018/hyperlinkcolor" val="tx"/>
                    </a:ext>
                  </a:extLst>
                </a:hlinkClick>
              </a:rPr>
              <a:t>RELOJ</a:t>
            </a:r>
            <a:endParaRPr lang="en-US" sz="2200" b="1" dirty="0">
              <a:solidFill>
                <a:schemeClr val="bg1"/>
              </a:solidFill>
            </a:endParaRPr>
          </a:p>
        </p:txBody>
      </p:sp>
      <p:sp>
        <p:nvSpPr>
          <p:cNvPr id="10" name="Rectangle 9">
            <a:extLst>
              <a:ext uri="{FF2B5EF4-FFF2-40B4-BE49-F238E27FC236}">
                <a16:creationId xmlns:a16="http://schemas.microsoft.com/office/drawing/2014/main" id="{1490067A-04ED-1D8C-7FF5-90ACE972BEDF}"/>
              </a:ext>
            </a:extLst>
          </p:cNvPr>
          <p:cNvSpPr/>
          <p:nvPr/>
        </p:nvSpPr>
        <p:spPr>
          <a:xfrm>
            <a:off x="734714" y="1989501"/>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212397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30578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5"/>
            <a:ext cx="8542452"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No existe una receta de éxito para administrar una empresa en una crisis. Si "la única" decisión correcta no existe, el objetivo debe ser encontrar la solución que sea lo suficientemente buena. Esto conduce inevitablemente al problema de que los gerentes tienen que atender las expectativas y necesidades obvias de la empresa y los empleados en cuanto a seguridad y orientación, que en sí mismas crean suficiente presión. Además, la crisis en el "backstage" requiere que los gerentes enfrenten contradicciones, incertidumbres, dilemas y deseos y temores personales.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521129"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Liderazgo en la Crisis - Resiliencia en lugar de Eficiencia</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077450" y="1568177"/>
            <a:ext cx="24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2" name="Shape 24605">
            <a:extLst>
              <a:ext uri="{FF2B5EF4-FFF2-40B4-BE49-F238E27FC236}">
                <a16:creationId xmlns:a16="http://schemas.microsoft.com/office/drawing/2014/main" id="{79653D1F-8424-FEFE-4627-13492D8AC69F}"/>
              </a:ext>
            </a:extLst>
          </p:cNvPr>
          <p:cNvSpPr/>
          <p:nvPr/>
        </p:nvSpPr>
        <p:spPr>
          <a:xfrm>
            <a:off x="4318070" y="5882127"/>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pPr algn="l" rtl="0"/>
            <a:endParaRPr lang="en-GB" sz="1899" dirty="0">
              <a:latin typeface="Lato Light" panose="020F0502020204030203" pitchFamily="34" charset="0"/>
            </a:endParaRPr>
          </a:p>
        </p:txBody>
      </p:sp>
      <p:sp>
        <p:nvSpPr>
          <p:cNvPr id="3" name="Shape 24606">
            <a:extLst>
              <a:ext uri="{FF2B5EF4-FFF2-40B4-BE49-F238E27FC236}">
                <a16:creationId xmlns:a16="http://schemas.microsoft.com/office/drawing/2014/main" id="{D5922071-A0A7-588F-8389-463EA2AA900B}"/>
              </a:ext>
            </a:extLst>
          </p:cNvPr>
          <p:cNvSpPr/>
          <p:nvPr/>
        </p:nvSpPr>
        <p:spPr>
          <a:xfrm rot="1560000">
            <a:off x="4455465" y="4620095"/>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4" name="Shape 24607">
            <a:extLst>
              <a:ext uri="{FF2B5EF4-FFF2-40B4-BE49-F238E27FC236}">
                <a16:creationId xmlns:a16="http://schemas.microsoft.com/office/drawing/2014/main" id="{D81137A5-620B-30E4-5B1D-862665569BA3}"/>
              </a:ext>
            </a:extLst>
          </p:cNvPr>
          <p:cNvSpPr/>
          <p:nvPr/>
        </p:nvSpPr>
        <p:spPr>
          <a:xfrm rot="1560000">
            <a:off x="4898757" y="453790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5" name="Shape 24608">
            <a:extLst>
              <a:ext uri="{FF2B5EF4-FFF2-40B4-BE49-F238E27FC236}">
                <a16:creationId xmlns:a16="http://schemas.microsoft.com/office/drawing/2014/main" id="{C2F04A93-003C-0008-FCD5-31FEE66AE3C0}"/>
              </a:ext>
            </a:extLst>
          </p:cNvPr>
          <p:cNvSpPr/>
          <p:nvPr/>
        </p:nvSpPr>
        <p:spPr>
          <a:xfrm rot="1560000">
            <a:off x="4941943" y="4546480"/>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6" name="Shape 24605">
            <a:extLst>
              <a:ext uri="{FF2B5EF4-FFF2-40B4-BE49-F238E27FC236}">
                <a16:creationId xmlns:a16="http://schemas.microsoft.com/office/drawing/2014/main" id="{C3E78A03-5E65-1118-259D-2EFBFFE1CC4C}"/>
              </a:ext>
            </a:extLst>
          </p:cNvPr>
          <p:cNvSpPr/>
          <p:nvPr/>
        </p:nvSpPr>
        <p:spPr>
          <a:xfrm>
            <a:off x="5224709" y="591270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pPr algn="l" rtl="0"/>
            <a:endParaRPr lang="en-GB" sz="1899" dirty="0">
              <a:latin typeface="Lato Light" panose="020F0502020204030203" pitchFamily="34" charset="0"/>
            </a:endParaRPr>
          </a:p>
        </p:txBody>
      </p:sp>
      <p:sp>
        <p:nvSpPr>
          <p:cNvPr id="7" name="Shape 24606">
            <a:extLst>
              <a:ext uri="{FF2B5EF4-FFF2-40B4-BE49-F238E27FC236}">
                <a16:creationId xmlns:a16="http://schemas.microsoft.com/office/drawing/2014/main" id="{A845EB47-81D6-2367-DD2D-7205B68C022E}"/>
              </a:ext>
            </a:extLst>
          </p:cNvPr>
          <p:cNvSpPr/>
          <p:nvPr/>
        </p:nvSpPr>
        <p:spPr>
          <a:xfrm rot="1560000">
            <a:off x="5362103" y="465067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8" name="Shape 24607">
            <a:extLst>
              <a:ext uri="{FF2B5EF4-FFF2-40B4-BE49-F238E27FC236}">
                <a16:creationId xmlns:a16="http://schemas.microsoft.com/office/drawing/2014/main" id="{74EED13D-6856-FDF3-4B2C-79E0822CC915}"/>
              </a:ext>
            </a:extLst>
          </p:cNvPr>
          <p:cNvSpPr/>
          <p:nvPr/>
        </p:nvSpPr>
        <p:spPr>
          <a:xfrm rot="1560000">
            <a:off x="5805395" y="4568488"/>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9" name="Shape 24608">
            <a:extLst>
              <a:ext uri="{FF2B5EF4-FFF2-40B4-BE49-F238E27FC236}">
                <a16:creationId xmlns:a16="http://schemas.microsoft.com/office/drawing/2014/main" id="{83C3FF9D-19E6-F507-A412-49717B7B608F}"/>
              </a:ext>
            </a:extLst>
          </p:cNvPr>
          <p:cNvSpPr/>
          <p:nvPr/>
        </p:nvSpPr>
        <p:spPr>
          <a:xfrm rot="1560000">
            <a:off x="5848581" y="457706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10" name="Shape 24581">
            <a:extLst>
              <a:ext uri="{FF2B5EF4-FFF2-40B4-BE49-F238E27FC236}">
                <a16:creationId xmlns:a16="http://schemas.microsoft.com/office/drawing/2014/main" id="{4B769672-512C-BCDE-BD72-8B5845A2E4B9}"/>
              </a:ext>
            </a:extLst>
          </p:cNvPr>
          <p:cNvSpPr/>
          <p:nvPr/>
        </p:nvSpPr>
        <p:spPr>
          <a:xfrm>
            <a:off x="8793993"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pPr algn="l" rtl="0"/>
            <a:endParaRPr lang="en-GB" sz="1899" dirty="0">
              <a:latin typeface="Lato Light" panose="020F0502020204030203" pitchFamily="34" charset="0"/>
            </a:endParaRPr>
          </a:p>
        </p:txBody>
      </p:sp>
      <p:sp>
        <p:nvSpPr>
          <p:cNvPr id="11" name="Shape 24582">
            <a:extLst>
              <a:ext uri="{FF2B5EF4-FFF2-40B4-BE49-F238E27FC236}">
                <a16:creationId xmlns:a16="http://schemas.microsoft.com/office/drawing/2014/main" id="{40DEE60E-9C75-3651-3EF5-97B54C712673}"/>
              </a:ext>
            </a:extLst>
          </p:cNvPr>
          <p:cNvSpPr/>
          <p:nvPr/>
        </p:nvSpPr>
        <p:spPr>
          <a:xfrm>
            <a:off x="8821848" y="4648372"/>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12" name="Shape 24583">
            <a:extLst>
              <a:ext uri="{FF2B5EF4-FFF2-40B4-BE49-F238E27FC236}">
                <a16:creationId xmlns:a16="http://schemas.microsoft.com/office/drawing/2014/main" id="{98060724-580C-6079-5D89-2A52447F327E}"/>
              </a:ext>
            </a:extLst>
          </p:cNvPr>
          <p:cNvSpPr/>
          <p:nvPr/>
        </p:nvSpPr>
        <p:spPr>
          <a:xfrm>
            <a:off x="8813079"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13" name="Shape 24584">
            <a:extLst>
              <a:ext uri="{FF2B5EF4-FFF2-40B4-BE49-F238E27FC236}">
                <a16:creationId xmlns:a16="http://schemas.microsoft.com/office/drawing/2014/main" id="{41830227-B52E-9E4A-C3D8-D3E40899776C}"/>
              </a:ext>
            </a:extLst>
          </p:cNvPr>
          <p:cNvSpPr/>
          <p:nvPr/>
        </p:nvSpPr>
        <p:spPr>
          <a:xfrm>
            <a:off x="9290408"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14" name="Shape 24593">
            <a:extLst>
              <a:ext uri="{FF2B5EF4-FFF2-40B4-BE49-F238E27FC236}">
                <a16:creationId xmlns:a16="http://schemas.microsoft.com/office/drawing/2014/main" id="{E7DD5A71-A84D-D9C0-6820-C93BDDCCA920}"/>
              </a:ext>
            </a:extLst>
          </p:cNvPr>
          <p:cNvSpPr/>
          <p:nvPr/>
        </p:nvSpPr>
        <p:spPr>
          <a:xfrm>
            <a:off x="9751459"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pPr algn="l" rtl="0"/>
            <a:endParaRPr lang="en-GB" sz="1899" dirty="0">
              <a:latin typeface="Lato Light" panose="020F0502020204030203" pitchFamily="34" charset="0"/>
            </a:endParaRPr>
          </a:p>
        </p:txBody>
      </p:sp>
      <p:sp>
        <p:nvSpPr>
          <p:cNvPr id="23" name="Shape 24594">
            <a:extLst>
              <a:ext uri="{FF2B5EF4-FFF2-40B4-BE49-F238E27FC236}">
                <a16:creationId xmlns:a16="http://schemas.microsoft.com/office/drawing/2014/main" id="{C5E103D1-8B56-F02A-CC05-257061D34D88}"/>
              </a:ext>
            </a:extLst>
          </p:cNvPr>
          <p:cNvSpPr/>
          <p:nvPr/>
        </p:nvSpPr>
        <p:spPr>
          <a:xfrm>
            <a:off x="9779315"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24" name="Shape 24595">
            <a:extLst>
              <a:ext uri="{FF2B5EF4-FFF2-40B4-BE49-F238E27FC236}">
                <a16:creationId xmlns:a16="http://schemas.microsoft.com/office/drawing/2014/main" id="{A592BD3B-8F8F-2B94-026F-0858B41067AE}"/>
              </a:ext>
            </a:extLst>
          </p:cNvPr>
          <p:cNvSpPr/>
          <p:nvPr/>
        </p:nvSpPr>
        <p:spPr>
          <a:xfrm>
            <a:off x="9770548" y="4430193"/>
            <a:ext cx="714267" cy="233653"/>
          </a:xfrm>
          <a:custGeom>
            <a:avLst/>
            <a:gdLst/>
            <a:ahLst/>
            <a:cxnLst>
              <a:cxn ang="0">
                <a:pos x="wd2" y="hd2"/>
              </a:cxn>
              <a:cxn ang="5400000">
                <a:pos x="wd2" y="hd2"/>
              </a:cxn>
              <a:cxn ang="10800000">
                <a:pos x="wd2" y="hd2"/>
              </a:cxn>
              <a:cxn ang="16200000">
                <a:pos x="wd2" y="hd2"/>
              </a:cxn>
            </a:cxnLst>
            <a:rect l="0" t="0" r="r" b="b"/>
            <a:pathLst>
              <a:path w="21600" h="21600" extrusionOk="0">
                <a:moveTo>
                  <a:pt x="7222" y="149"/>
                </a:moveTo>
                <a:lnTo>
                  <a:pt x="21600" y="0"/>
                </a:lnTo>
                <a:lnTo>
                  <a:pt x="14585" y="21600"/>
                </a:lnTo>
                <a:lnTo>
                  <a:pt x="0" y="21600"/>
                </a:lnTo>
                <a:lnTo>
                  <a:pt x="7222" y="149"/>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30" name="Shape 24596">
            <a:extLst>
              <a:ext uri="{FF2B5EF4-FFF2-40B4-BE49-F238E27FC236}">
                <a16:creationId xmlns:a16="http://schemas.microsoft.com/office/drawing/2014/main" id="{84B81534-838E-D7E0-07FA-4B5B77A2CFA9}"/>
              </a:ext>
            </a:extLst>
          </p:cNvPr>
          <p:cNvSpPr/>
          <p:nvPr/>
        </p:nvSpPr>
        <p:spPr>
          <a:xfrm>
            <a:off x="10247878"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399"/>
                </a:moveTo>
                <a:lnTo>
                  <a:pt x="21485" y="0"/>
                </a:lnTo>
                <a:lnTo>
                  <a:pt x="21600" y="18556"/>
                </a:lnTo>
                <a:lnTo>
                  <a:pt x="0" y="21600"/>
                </a:lnTo>
                <a:lnTo>
                  <a:pt x="0" y="2399"/>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56" name="Shape 24605">
            <a:extLst>
              <a:ext uri="{FF2B5EF4-FFF2-40B4-BE49-F238E27FC236}">
                <a16:creationId xmlns:a16="http://schemas.microsoft.com/office/drawing/2014/main" id="{45F999A2-E2B7-5703-A09B-503873C09918}"/>
              </a:ext>
            </a:extLst>
          </p:cNvPr>
          <p:cNvSpPr/>
          <p:nvPr/>
        </p:nvSpPr>
        <p:spPr>
          <a:xfrm>
            <a:off x="6136450" y="5895328"/>
            <a:ext cx="1591130" cy="645532"/>
          </a:xfrm>
          <a:custGeom>
            <a:avLst/>
            <a:gdLst/>
            <a:ahLst/>
            <a:cxnLst>
              <a:cxn ang="0">
                <a:pos x="wd2" y="hd2"/>
              </a:cxn>
              <a:cxn ang="5400000">
                <a:pos x="wd2" y="hd2"/>
              </a:cxn>
              <a:cxn ang="10800000">
                <a:pos x="wd2" y="hd2"/>
              </a:cxn>
              <a:cxn ang="16200000">
                <a:pos x="wd2" y="hd2"/>
              </a:cxn>
            </a:cxnLst>
            <a:rect l="0" t="0" r="r" b="b"/>
            <a:pathLst>
              <a:path w="21600" h="21600" extrusionOk="0">
                <a:moveTo>
                  <a:pt x="13989" y="0"/>
                </a:moveTo>
                <a:lnTo>
                  <a:pt x="0" y="21600"/>
                </a:lnTo>
                <a:lnTo>
                  <a:pt x="7611" y="21600"/>
                </a:lnTo>
                <a:lnTo>
                  <a:pt x="21600" y="0"/>
                </a:lnTo>
                <a:lnTo>
                  <a:pt x="13989" y="0"/>
                </a:lnTo>
                <a:close/>
              </a:path>
            </a:pathLst>
          </a:custGeom>
          <a:solidFill>
            <a:schemeClr val="bg1">
              <a:lumMod val="95000"/>
            </a:schemeClr>
          </a:solidFill>
          <a:ln w="12700" cap="flat">
            <a:noFill/>
            <a:miter lim="400000"/>
          </a:ln>
          <a:effectLst/>
        </p:spPr>
        <p:txBody>
          <a:bodyPr wrap="square" lIns="0" tIns="0" rIns="0" bIns="0" numCol="1" anchor="t">
            <a:noAutofit/>
          </a:bodyPr>
          <a:lstStyle/>
          <a:p>
            <a:pPr algn="l" rtl="0"/>
            <a:endParaRPr lang="en-GB" sz="1899" dirty="0">
              <a:latin typeface="Lato Light" panose="020F0502020204030203" pitchFamily="34" charset="0"/>
            </a:endParaRPr>
          </a:p>
        </p:txBody>
      </p:sp>
      <p:sp>
        <p:nvSpPr>
          <p:cNvPr id="57" name="Shape 24606">
            <a:extLst>
              <a:ext uri="{FF2B5EF4-FFF2-40B4-BE49-F238E27FC236}">
                <a16:creationId xmlns:a16="http://schemas.microsoft.com/office/drawing/2014/main" id="{2DA730C7-DF7D-97F9-A682-42D1DDA4E316}"/>
              </a:ext>
            </a:extLst>
          </p:cNvPr>
          <p:cNvSpPr/>
          <p:nvPr/>
        </p:nvSpPr>
        <p:spPr>
          <a:xfrm rot="1560000">
            <a:off x="6273844" y="4633296"/>
            <a:ext cx="477164" cy="1872208"/>
          </a:xfrm>
          <a:prstGeom prst="rect">
            <a:avLst/>
          </a:prstGeom>
          <a:solidFill>
            <a:srgbClr val="EDA13E"/>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66" name="Shape 24607">
            <a:extLst>
              <a:ext uri="{FF2B5EF4-FFF2-40B4-BE49-F238E27FC236}">
                <a16:creationId xmlns:a16="http://schemas.microsoft.com/office/drawing/2014/main" id="{52FF6AB0-5946-5B1D-3CF2-A650DB5DDAED}"/>
              </a:ext>
            </a:extLst>
          </p:cNvPr>
          <p:cNvSpPr/>
          <p:nvPr/>
        </p:nvSpPr>
        <p:spPr>
          <a:xfrm rot="1560000">
            <a:off x="6717136" y="4551109"/>
            <a:ext cx="715973"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67" name="Shape 24608">
            <a:extLst>
              <a:ext uri="{FF2B5EF4-FFF2-40B4-BE49-F238E27FC236}">
                <a16:creationId xmlns:a16="http://schemas.microsoft.com/office/drawing/2014/main" id="{73A526BA-9B5C-3D1E-BE29-2F2FA44FFBC7}"/>
              </a:ext>
            </a:extLst>
          </p:cNvPr>
          <p:cNvSpPr/>
          <p:nvPr/>
        </p:nvSpPr>
        <p:spPr>
          <a:xfrm rot="1560000">
            <a:off x="6760323" y="4559681"/>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68" name="Shape 24617">
            <a:extLst>
              <a:ext uri="{FF2B5EF4-FFF2-40B4-BE49-F238E27FC236}">
                <a16:creationId xmlns:a16="http://schemas.microsoft.com/office/drawing/2014/main" id="{4F09560F-A34E-85A0-666C-C31B0D93DCEC}"/>
              </a:ext>
            </a:extLst>
          </p:cNvPr>
          <p:cNvSpPr/>
          <p:nvPr/>
        </p:nvSpPr>
        <p:spPr>
          <a:xfrm>
            <a:off x="7546179" y="5898167"/>
            <a:ext cx="1243424" cy="645532"/>
          </a:xfrm>
          <a:custGeom>
            <a:avLst/>
            <a:gdLst/>
            <a:ahLst/>
            <a:cxnLst>
              <a:cxn ang="0">
                <a:pos x="wd2" y="hd2"/>
              </a:cxn>
              <a:cxn ang="5400000">
                <a:pos x="wd2" y="hd2"/>
              </a:cxn>
              <a:cxn ang="10800000">
                <a:pos x="wd2" y="hd2"/>
              </a:cxn>
              <a:cxn ang="16200000">
                <a:pos x="wd2" y="hd2"/>
              </a:cxn>
            </a:cxnLst>
            <a:rect l="0" t="0" r="r" b="b"/>
            <a:pathLst>
              <a:path w="21600" h="21600" extrusionOk="0">
                <a:moveTo>
                  <a:pt x="8897" y="0"/>
                </a:moveTo>
                <a:lnTo>
                  <a:pt x="0" y="21600"/>
                </a:lnTo>
                <a:lnTo>
                  <a:pt x="8897" y="21600"/>
                </a:lnTo>
                <a:lnTo>
                  <a:pt x="12014" y="21600"/>
                </a:lnTo>
                <a:lnTo>
                  <a:pt x="12703" y="21600"/>
                </a:lnTo>
                <a:lnTo>
                  <a:pt x="21600" y="0"/>
                </a:lnTo>
                <a:lnTo>
                  <a:pt x="8897" y="0"/>
                </a:lnTo>
                <a:close/>
              </a:path>
            </a:pathLst>
          </a:custGeom>
          <a:solidFill>
            <a:schemeClr val="bg1">
              <a:lumMod val="95000"/>
            </a:schemeClr>
          </a:solidFill>
          <a:ln w="12700" cap="flat">
            <a:noFill/>
            <a:miter lim="400000"/>
          </a:ln>
          <a:effectLst/>
        </p:spPr>
        <p:txBody>
          <a:bodyPr wrap="square" lIns="0" tIns="0" rIns="0" bIns="0" numCol="1" anchor="t">
            <a:noAutofit/>
          </a:bodyPr>
          <a:lstStyle/>
          <a:p>
            <a:pPr algn="l" rtl="0"/>
            <a:endParaRPr lang="en-GB" sz="1899" dirty="0">
              <a:latin typeface="Lato Light" panose="020F0502020204030203" pitchFamily="34" charset="0"/>
            </a:endParaRPr>
          </a:p>
        </p:txBody>
      </p:sp>
      <p:sp>
        <p:nvSpPr>
          <p:cNvPr id="69" name="Shape 24618">
            <a:extLst>
              <a:ext uri="{FF2B5EF4-FFF2-40B4-BE49-F238E27FC236}">
                <a16:creationId xmlns:a16="http://schemas.microsoft.com/office/drawing/2014/main" id="{7D298130-890F-37E2-15DA-7B1721BC5001}"/>
              </a:ext>
            </a:extLst>
          </p:cNvPr>
          <p:cNvSpPr/>
          <p:nvPr/>
        </p:nvSpPr>
        <p:spPr>
          <a:xfrm>
            <a:off x="7574034" y="4647938"/>
            <a:ext cx="477164" cy="1872208"/>
          </a:xfrm>
          <a:prstGeom prst="rect">
            <a:avLst/>
          </a:prstGeom>
          <a:solidFill>
            <a:srgbClr val="B41F7A"/>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70" name="Shape 24619">
            <a:extLst>
              <a:ext uri="{FF2B5EF4-FFF2-40B4-BE49-F238E27FC236}">
                <a16:creationId xmlns:a16="http://schemas.microsoft.com/office/drawing/2014/main" id="{6E54CFFC-4095-9253-F80C-A088FC6BFBA8}"/>
              </a:ext>
            </a:extLst>
          </p:cNvPr>
          <p:cNvSpPr/>
          <p:nvPr/>
        </p:nvSpPr>
        <p:spPr>
          <a:xfrm>
            <a:off x="7565205" y="4430193"/>
            <a:ext cx="715972" cy="233653"/>
          </a:xfrm>
          <a:custGeom>
            <a:avLst/>
            <a:gdLst/>
            <a:ahLst/>
            <a:cxnLst>
              <a:cxn ang="0">
                <a:pos x="wd2" y="hd2"/>
              </a:cxn>
              <a:cxn ang="5400000">
                <a:pos x="wd2" y="hd2"/>
              </a:cxn>
              <a:cxn ang="10800000">
                <a:pos x="wd2" y="hd2"/>
              </a:cxn>
              <a:cxn ang="16200000">
                <a:pos x="wd2" y="hd2"/>
              </a:cxn>
            </a:cxnLst>
            <a:rect l="0" t="0" r="r" b="b"/>
            <a:pathLst>
              <a:path w="21600" h="21600" extrusionOk="0">
                <a:moveTo>
                  <a:pt x="7205" y="149"/>
                </a:moveTo>
                <a:lnTo>
                  <a:pt x="21600" y="0"/>
                </a:lnTo>
                <a:lnTo>
                  <a:pt x="14447" y="21600"/>
                </a:lnTo>
                <a:lnTo>
                  <a:pt x="0" y="21600"/>
                </a:lnTo>
                <a:lnTo>
                  <a:pt x="7205" y="149"/>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71" name="Shape 24620">
            <a:extLst>
              <a:ext uri="{FF2B5EF4-FFF2-40B4-BE49-F238E27FC236}">
                <a16:creationId xmlns:a16="http://schemas.microsoft.com/office/drawing/2014/main" id="{B601AF25-C8AA-D377-8820-8967B72139FF}"/>
              </a:ext>
            </a:extLst>
          </p:cNvPr>
          <p:cNvSpPr/>
          <p:nvPr/>
        </p:nvSpPr>
        <p:spPr>
          <a:xfrm>
            <a:off x="8042594" y="4408916"/>
            <a:ext cx="238582" cy="2107234"/>
          </a:xfrm>
          <a:custGeom>
            <a:avLst/>
            <a:gdLst/>
            <a:ahLst/>
            <a:cxnLst>
              <a:cxn ang="0">
                <a:pos x="wd2" y="hd2"/>
              </a:cxn>
              <a:cxn ang="5400000">
                <a:pos x="wd2" y="hd2"/>
              </a:cxn>
              <a:cxn ang="10800000">
                <a:pos x="wd2" y="hd2"/>
              </a:cxn>
              <a:cxn ang="16200000">
                <a:pos x="wd2" y="hd2"/>
              </a:cxn>
            </a:cxnLst>
            <a:rect l="0" t="0" r="r" b="b"/>
            <a:pathLst>
              <a:path w="21600" h="21600" extrusionOk="0">
                <a:moveTo>
                  <a:pt x="0" y="2415"/>
                </a:moveTo>
                <a:lnTo>
                  <a:pt x="21600" y="0"/>
                </a:lnTo>
                <a:lnTo>
                  <a:pt x="21600" y="18556"/>
                </a:lnTo>
                <a:lnTo>
                  <a:pt x="0" y="21600"/>
                </a:lnTo>
                <a:lnTo>
                  <a:pt x="0" y="2415"/>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latin typeface="Lato Light" panose="020F0502020204030203" pitchFamily="34" charset="0"/>
            </a:endParaRPr>
          </a:p>
        </p:txBody>
      </p:sp>
      <p:sp>
        <p:nvSpPr>
          <p:cNvPr id="77" name="TextBox 60">
            <a:extLst>
              <a:ext uri="{FF2B5EF4-FFF2-40B4-BE49-F238E27FC236}">
                <a16:creationId xmlns:a16="http://schemas.microsoft.com/office/drawing/2014/main" id="{2AEA4A5D-822C-60ED-5F2D-3FCBCF9F2853}"/>
              </a:ext>
            </a:extLst>
          </p:cNvPr>
          <p:cNvSpPr txBox="1"/>
          <p:nvPr/>
        </p:nvSpPr>
        <p:spPr>
          <a:xfrm rot="16200000">
            <a:off x="6938495" y="5424036"/>
            <a:ext cx="1756120" cy="400110"/>
          </a:xfrm>
          <a:prstGeom prst="rect">
            <a:avLst/>
          </a:prstGeom>
          <a:noFill/>
        </p:spPr>
        <p:txBody>
          <a:bodyPr wrap="square" rtlCol="0" anchor="b" anchorCtr="0">
            <a:spAutoFit/>
          </a:bodyPr>
          <a:lstStyle/>
          <a:p>
            <a:pPr algn="ctr" rtl="0"/>
            <a:r>
              <a:rPr lang="en-GB" sz="2000" b="1" dirty="0">
                <a:solidFill>
                  <a:schemeClr val="bg1"/>
                </a:solidFill>
                <a:ea typeface="League Spartan" charset="0"/>
                <a:cs typeface="Poppins SemiBold" pitchFamily="2" charset="77"/>
              </a:rPr>
              <a:t>LIDERAZGO</a:t>
            </a:r>
          </a:p>
        </p:txBody>
      </p:sp>
      <p:grpSp>
        <p:nvGrpSpPr>
          <p:cNvPr id="79" name="Group 78">
            <a:extLst>
              <a:ext uri="{FF2B5EF4-FFF2-40B4-BE49-F238E27FC236}">
                <a16:creationId xmlns:a16="http://schemas.microsoft.com/office/drawing/2014/main" id="{F2225E74-FAE1-E3D0-1627-A3CD44F20396}"/>
              </a:ext>
            </a:extLst>
          </p:cNvPr>
          <p:cNvGrpSpPr/>
          <p:nvPr/>
        </p:nvGrpSpPr>
        <p:grpSpPr>
          <a:xfrm>
            <a:off x="7465935" y="3295236"/>
            <a:ext cx="925001" cy="925018"/>
            <a:chOff x="8736336" y="773976"/>
            <a:chExt cx="925001" cy="925018"/>
          </a:xfrm>
          <a:solidFill>
            <a:srgbClr val="595959"/>
          </a:solidFill>
        </p:grpSpPr>
        <p:grpSp>
          <p:nvGrpSpPr>
            <p:cNvPr id="80" name="Graphic 2">
              <a:extLst>
                <a:ext uri="{FF2B5EF4-FFF2-40B4-BE49-F238E27FC236}">
                  <a16:creationId xmlns:a16="http://schemas.microsoft.com/office/drawing/2014/main" id="{20747221-99D5-B1FC-9275-7B5B79226E52}"/>
                </a:ext>
              </a:extLst>
            </p:cNvPr>
            <p:cNvGrpSpPr/>
            <p:nvPr/>
          </p:nvGrpSpPr>
          <p:grpSpPr>
            <a:xfrm>
              <a:off x="8736336" y="773976"/>
              <a:ext cx="925001" cy="925018"/>
              <a:chOff x="8736336" y="773976"/>
              <a:chExt cx="925001" cy="925018"/>
            </a:xfrm>
            <a:grpFill/>
          </p:grpSpPr>
          <p:sp>
            <p:nvSpPr>
              <p:cNvPr id="83" name="Freeform 82">
                <a:extLst>
                  <a:ext uri="{FF2B5EF4-FFF2-40B4-BE49-F238E27FC236}">
                    <a16:creationId xmlns:a16="http://schemas.microsoft.com/office/drawing/2014/main" id="{CFB2EAC2-3F29-C9FA-FB8E-4B0DEB853EC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44B0B119-4BD3-F775-7A9B-20557F0EF20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F4B7303A-87C1-9543-2FE4-AD8C1776C9DF}"/>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E21C665-2D5A-ABE4-CF58-3FCEF4D06BF6}"/>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CA187EB1-D7DD-3036-150F-8503153BF4FB}"/>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263B72C1-7698-CA4D-49F8-FD9B8FDA103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8DDFDD2E-0E5B-F514-9595-74999CFD35E4}"/>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
          <p:nvSpPr>
            <p:cNvPr id="81" name="Freeform 80">
              <a:extLst>
                <a:ext uri="{FF2B5EF4-FFF2-40B4-BE49-F238E27FC236}">
                  <a16:creationId xmlns:a16="http://schemas.microsoft.com/office/drawing/2014/main" id="{6023B845-2CBD-8B9E-23B7-80767CFDCDB2}"/>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E93457C0-2EFA-CCAB-8B26-2CC0C69D0149}"/>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4560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3" y="430173"/>
            <a:ext cx="2937377"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Competencia de liderazgo en crisis</a:t>
            </a:r>
          </a:p>
          <a:p>
            <a:pPr algn="l" rtl="0"/>
            <a:endParaRPr lang="en-US" dirty="0">
              <a:solidFill>
                <a:schemeClr val="bg1"/>
              </a:solidFill>
            </a:endParaRPr>
          </a:p>
          <a:p>
            <a:pPr algn="l" rtl="0">
              <a:lnSpc>
                <a:spcPts val="2240"/>
              </a:lnSpc>
              <a:spcBef>
                <a:spcPts val="0"/>
              </a:spcBef>
            </a:pPr>
            <a:r>
              <a:rPr lang="en-US" sz="2200" dirty="0">
                <a:solidFill>
                  <a:schemeClr val="bg1"/>
                </a:solidFill>
              </a:rPr>
              <a:t>La gestión de crisis requiere decisiones soberanas y rápidas. Esto se debe a que el estándar habitual</a:t>
            </a:r>
            <a:r>
              <a:rPr lang="en-US" sz="2200" dirty="0" err="1">
                <a:solidFill>
                  <a:schemeClr val="bg1"/>
                </a:solidFill>
              </a:rPr>
              <a:t>comportamiento</a:t>
            </a:r>
            <a:r>
              <a:rPr lang="en-US" sz="2200" dirty="0">
                <a:solidFill>
                  <a:schemeClr val="bg1"/>
                </a:solidFill>
              </a:rPr>
              <a:t>los patrones y estrategias no suelen ser suficientes para superar una crisis.</a:t>
            </a:r>
          </a:p>
          <a:p>
            <a:pPr algn="l" rtl="0"/>
            <a:r>
              <a:rPr lang="en-US" dirty="0">
                <a:solidFill>
                  <a:schemeClr val="bg1"/>
                </a:solidFill>
              </a:rPr>
              <a:t> </a:t>
            </a:r>
          </a:p>
        </p:txBody>
      </p:sp>
      <p:sp>
        <p:nvSpPr>
          <p:cNvPr id="34" name="Freeform 33">
            <a:extLst>
              <a:ext uri="{FF2B5EF4-FFF2-40B4-BE49-F238E27FC236}">
                <a16:creationId xmlns:a16="http://schemas.microsoft.com/office/drawing/2014/main" id="{BAE7D363-F4C4-37A2-8C66-8AC26CA755A5}"/>
              </a:ext>
            </a:extLst>
          </p:cNvPr>
          <p:cNvSpPr/>
          <p:nvPr/>
        </p:nvSpPr>
        <p:spPr>
          <a:xfrm>
            <a:off x="4112679" y="4488819"/>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5493607" y="2291258"/>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4112679" y="1625731"/>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pPr algn="l" rtl="0"/>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669909" y="4884704"/>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7134534" y="638218"/>
            <a:ext cx="4957908"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7F1C58"/>
                </a:solidFill>
              </a:rPr>
              <a:t>Antes de la Crisis</a:t>
            </a:r>
          </a:p>
          <a:p>
            <a:pPr marL="342900" indent="-342900" algn="l" rtl="0">
              <a:lnSpc>
                <a:spcPts val="2280"/>
              </a:lnSpc>
              <a:spcBef>
                <a:spcPts val="0"/>
              </a:spcBef>
              <a:buClr>
                <a:srgbClr val="7F1C58"/>
              </a:buClr>
              <a:buFont typeface="Arial" panose="020B0604020202020204" pitchFamily="34" charset="0"/>
              <a:buChar char="•"/>
            </a:pPr>
            <a:r>
              <a:rPr lang="en-US" sz="2200" dirty="0">
                <a:solidFill>
                  <a:srgbClr val="616161"/>
                </a:solidFill>
              </a:rPr>
              <a:t>Formando confianza</a:t>
            </a:r>
          </a:p>
          <a:p>
            <a:pPr marL="342900" indent="-342900" algn="l" rtl="0">
              <a:lnSpc>
                <a:spcPts val="2280"/>
              </a:lnSpc>
              <a:spcBef>
                <a:spcPts val="0"/>
              </a:spcBef>
              <a:buClr>
                <a:srgbClr val="7F1C58"/>
              </a:buClr>
              <a:buFont typeface="Arial" panose="020B0604020202020204" pitchFamily="34" charset="0"/>
              <a:buChar char="•"/>
            </a:pPr>
            <a:r>
              <a:rPr lang="en-US" sz="2200" dirty="0">
                <a:solidFill>
                  <a:srgbClr val="616161"/>
                </a:solidFill>
              </a:rPr>
              <a:t>Entrenamiento de liderazgo</a:t>
            </a:r>
          </a:p>
          <a:p>
            <a:pPr marL="342900" indent="-342900" algn="l" rtl="0">
              <a:lnSpc>
                <a:spcPts val="2280"/>
              </a:lnSpc>
              <a:spcBef>
                <a:spcPts val="0"/>
              </a:spcBef>
              <a:buClr>
                <a:srgbClr val="7F1C58"/>
              </a:buClr>
              <a:buFont typeface="Arial" panose="020B0604020202020204" pitchFamily="34" charset="0"/>
              <a:buChar char="•"/>
            </a:pPr>
            <a:r>
              <a:rPr lang="en-US" sz="2200" dirty="0">
                <a:solidFill>
                  <a:srgbClr val="616161"/>
                </a:solidFill>
              </a:rPr>
              <a:t>Sistemas de alerta temprana</a:t>
            </a:r>
          </a:p>
          <a:p>
            <a:pPr algn="l" rtl="0">
              <a:lnSpc>
                <a:spcPts val="2280"/>
              </a:lnSpc>
              <a:spcBef>
                <a:spcPts val="0"/>
              </a:spcBef>
            </a:pPr>
            <a:endParaRPr lang="en-US" sz="2200" dirty="0">
              <a:solidFill>
                <a:srgbClr val="616161"/>
              </a:solidFill>
            </a:endParaRP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8368804" y="2538814"/>
            <a:ext cx="3778566" cy="1157102"/>
          </a:xfrm>
        </p:spPr>
        <p:txBody>
          <a:bodyPr>
            <a:noAutofit/>
          </a:bodyPr>
          <a:lstStyle/>
          <a:p>
            <a:pPr algn="l" rtl="0">
              <a:lnSpc>
                <a:spcPts val="2280"/>
              </a:lnSpc>
              <a:spcBef>
                <a:spcPts val="0"/>
              </a:spcBef>
            </a:pPr>
            <a:r>
              <a:rPr lang="en-US" sz="2200" b="1" dirty="0">
                <a:solidFill>
                  <a:srgbClr val="F16924"/>
                </a:solidFill>
              </a:rPr>
              <a:t>durante la crisis</a:t>
            </a:r>
          </a:p>
          <a:p>
            <a:pPr marL="342900" indent="-342900" algn="l" rtl="0">
              <a:lnSpc>
                <a:spcPts val="2280"/>
              </a:lnSpc>
              <a:spcBef>
                <a:spcPts val="0"/>
              </a:spcBef>
              <a:buClr>
                <a:srgbClr val="F16924"/>
              </a:buClr>
              <a:buFont typeface="Arial" panose="020B0604020202020204" pitchFamily="34" charset="0"/>
              <a:buChar char="•"/>
            </a:pPr>
            <a:r>
              <a:rPr lang="en-US" sz="2200" dirty="0"/>
              <a:t>Comunicación</a:t>
            </a:r>
          </a:p>
          <a:p>
            <a:pPr marL="342900" indent="-342900" algn="l" rtl="0">
              <a:lnSpc>
                <a:spcPts val="2280"/>
              </a:lnSpc>
              <a:spcBef>
                <a:spcPts val="0"/>
              </a:spcBef>
              <a:buClr>
                <a:srgbClr val="F16924"/>
              </a:buClr>
              <a:buFont typeface="Arial" panose="020B0604020202020204" pitchFamily="34" charset="0"/>
              <a:buChar char="•"/>
            </a:pPr>
            <a:r>
              <a:rPr lang="en-US" sz="2200" dirty="0"/>
              <a:t>Prioridades</a:t>
            </a:r>
          </a:p>
          <a:p>
            <a:pPr marL="342900" indent="-342900" algn="l" rtl="0">
              <a:lnSpc>
                <a:spcPts val="2280"/>
              </a:lnSpc>
              <a:spcBef>
                <a:spcPts val="0"/>
              </a:spcBef>
              <a:buClr>
                <a:srgbClr val="F16924"/>
              </a:buClr>
              <a:buFont typeface="Arial" panose="020B0604020202020204" pitchFamily="34" charset="0"/>
              <a:buChar char="•"/>
            </a:pPr>
            <a:r>
              <a:rPr lang="en-US" sz="2200" dirty="0"/>
              <a:t>Coraje ciudadano</a:t>
            </a:r>
          </a:p>
          <a:p>
            <a:pPr marL="342900" indent="-342900" algn="l" rtl="0">
              <a:lnSpc>
                <a:spcPts val="2280"/>
              </a:lnSpc>
              <a:spcBef>
                <a:spcPts val="0"/>
              </a:spcBef>
              <a:buClr>
                <a:srgbClr val="F16924"/>
              </a:buClr>
              <a:buFont typeface="Arial" panose="020B0604020202020204" pitchFamily="34" charset="0"/>
              <a:buChar char="•"/>
            </a:pPr>
            <a:r>
              <a:rPr lang="en-US" sz="2200" dirty="0"/>
              <a:t>Orientación</a:t>
            </a:r>
          </a:p>
          <a:p>
            <a:pPr marL="342900" indent="-342900" algn="l" rtl="0">
              <a:lnSpc>
                <a:spcPts val="2280"/>
              </a:lnSpc>
              <a:spcBef>
                <a:spcPts val="0"/>
              </a:spcBef>
              <a:buClr>
                <a:srgbClr val="F16924"/>
              </a:buClr>
              <a:buFont typeface="Arial" panose="020B0604020202020204" pitchFamily="34" charset="0"/>
              <a:buChar char="•"/>
            </a:pPr>
            <a:r>
              <a:rPr lang="en-US" sz="2200" dirty="0"/>
              <a:t>Gestión simbólica</a:t>
            </a:r>
          </a:p>
          <a:p>
            <a:pPr marL="342900" indent="-342900" algn="l" rtl="0">
              <a:lnSpc>
                <a:spcPts val="2280"/>
              </a:lnSpc>
              <a:spcBef>
                <a:spcPts val="0"/>
              </a:spcBef>
              <a:buClr>
                <a:srgbClr val="F16924"/>
              </a:buClr>
              <a:buFont typeface="Arial" panose="020B0604020202020204" pitchFamily="34" charset="0"/>
              <a:buChar char="•"/>
            </a:pPr>
            <a:r>
              <a:rPr lang="en-US" sz="2200" dirty="0"/>
              <a:t>Escenarios de recuperación</a:t>
            </a:r>
          </a:p>
          <a:p>
            <a:pPr algn="l" rtl="0">
              <a:lnSpc>
                <a:spcPts val="2280"/>
              </a:lnSpc>
              <a:spcBef>
                <a:spcPts val="0"/>
              </a:spcBef>
            </a:pPr>
            <a:endParaRPr lang="en-US" sz="2200" dirty="0"/>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7308926" y="5179847"/>
            <a:ext cx="3283608"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B41F7A"/>
                </a:solidFill>
              </a:rPr>
              <a:t>Después de la Crisis</a:t>
            </a:r>
          </a:p>
          <a:p>
            <a:pPr marL="342900" indent="-342900" algn="l" rtl="0">
              <a:lnSpc>
                <a:spcPts val="2280"/>
              </a:lnSpc>
              <a:spcBef>
                <a:spcPts val="0"/>
              </a:spcBef>
              <a:buClr>
                <a:srgbClr val="B41F7A"/>
              </a:buClr>
              <a:buFont typeface="Arial" panose="020B0604020202020204" pitchFamily="34" charset="0"/>
              <a:buChar char="•"/>
            </a:pPr>
            <a:r>
              <a:rPr lang="en-US" sz="2200" dirty="0">
                <a:solidFill>
                  <a:srgbClr val="616161"/>
                </a:solidFill>
              </a:rPr>
              <a:t>Aprendizaje sistemático</a:t>
            </a:r>
          </a:p>
          <a:p>
            <a:pPr marL="342900" indent="-342900" algn="l" rtl="0">
              <a:lnSpc>
                <a:spcPts val="2280"/>
              </a:lnSpc>
              <a:spcBef>
                <a:spcPts val="0"/>
              </a:spcBef>
              <a:buClr>
                <a:srgbClr val="B41F7A"/>
              </a:buClr>
              <a:buFont typeface="Arial" panose="020B0604020202020204" pitchFamily="34" charset="0"/>
              <a:buChar char="•"/>
            </a:pPr>
            <a:r>
              <a:rPr lang="en-US" sz="2200" dirty="0">
                <a:solidFill>
                  <a:srgbClr val="616161"/>
                </a:solidFill>
              </a:rPr>
              <a:t>Plan de sucesión</a:t>
            </a:r>
          </a:p>
          <a:p>
            <a:pPr marL="342900" indent="-342900" algn="l" rtl="0">
              <a:lnSpc>
                <a:spcPts val="2280"/>
              </a:lnSpc>
              <a:spcBef>
                <a:spcPts val="0"/>
              </a:spcBef>
              <a:buClr>
                <a:srgbClr val="B41F7A"/>
              </a:buClr>
              <a:buFont typeface="Arial" panose="020B0604020202020204" pitchFamily="34" charset="0"/>
              <a:buChar char="•"/>
            </a:pPr>
            <a:r>
              <a:rPr lang="en-US" sz="2200" dirty="0">
                <a:solidFill>
                  <a:srgbClr val="616161"/>
                </a:solidFill>
              </a:rPr>
              <a:t>Formando confianza</a:t>
            </a:r>
          </a:p>
          <a:p>
            <a:pPr algn="l" rtl="0">
              <a:lnSpc>
                <a:spcPts val="2280"/>
              </a:lnSpc>
              <a:spcBef>
                <a:spcPts val="0"/>
              </a:spcBef>
            </a:pPr>
            <a:endParaRPr lang="en-US" sz="2200" dirty="0">
              <a:solidFill>
                <a:srgbClr val="616161"/>
              </a:solidFill>
            </a:endParaRP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5242359" y="4881243"/>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5042404" y="1423895"/>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6029437" y="3458445"/>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5531043" y="570732"/>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723181" y="2740154"/>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9" name="Graphic 3">
            <a:extLst>
              <a:ext uri="{FF2B5EF4-FFF2-40B4-BE49-F238E27FC236}">
                <a16:creationId xmlns:a16="http://schemas.microsoft.com/office/drawing/2014/main" id="{D91E1096-AA58-C1AF-1957-FA058CEC1383}"/>
              </a:ext>
            </a:extLst>
          </p:cNvPr>
          <p:cNvGrpSpPr/>
          <p:nvPr/>
        </p:nvGrpSpPr>
        <p:grpSpPr>
          <a:xfrm>
            <a:off x="5934044" y="881053"/>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pPr algn="l" rtl="0"/>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7118721" y="3050253"/>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pPr algn="l" rtl="0"/>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984107" y="5289275"/>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pPr algn="l" rtl="0"/>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90808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9" name="Straight Connector 238">
            <a:extLst>
              <a:ext uri="{FF2B5EF4-FFF2-40B4-BE49-F238E27FC236}">
                <a16:creationId xmlns:a16="http://schemas.microsoft.com/office/drawing/2014/main" id="{55D1B849-A361-EDCE-AAE4-2E2C0F176315}"/>
              </a:ext>
            </a:extLst>
          </p:cNvPr>
          <p:cNvCxnSpPr>
            <a:cxnSpLocks/>
          </p:cNvCxnSpPr>
          <p:nvPr/>
        </p:nvCxnSpPr>
        <p:spPr>
          <a:xfrm>
            <a:off x="4843463" y="2369453"/>
            <a:ext cx="2904096" cy="0"/>
          </a:xfrm>
          <a:prstGeom prst="line">
            <a:avLst/>
          </a:prstGeom>
          <a:ln w="28575">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38E2B4D-A3A5-766C-E0C5-A8ADDDE791A3}"/>
              </a:ext>
            </a:extLst>
          </p:cNvPr>
          <p:cNvCxnSpPr>
            <a:cxnSpLocks/>
          </p:cNvCxnSpPr>
          <p:nvPr/>
        </p:nvCxnSpPr>
        <p:spPr>
          <a:xfrm>
            <a:off x="9307586" y="4578351"/>
            <a:ext cx="0" cy="1852638"/>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34" name="Group 233">
            <a:extLst>
              <a:ext uri="{FF2B5EF4-FFF2-40B4-BE49-F238E27FC236}">
                <a16:creationId xmlns:a16="http://schemas.microsoft.com/office/drawing/2014/main" id="{79E98455-C5BE-4147-CB8E-F73BF483ABA7}"/>
              </a:ext>
            </a:extLst>
          </p:cNvPr>
          <p:cNvGrpSpPr/>
          <p:nvPr/>
        </p:nvGrpSpPr>
        <p:grpSpPr>
          <a:xfrm>
            <a:off x="6223017" y="783310"/>
            <a:ext cx="5074312" cy="4710739"/>
            <a:chOff x="5723609" y="2120541"/>
            <a:chExt cx="3842397" cy="3567090"/>
          </a:xfrm>
        </p:grpSpPr>
        <p:sp>
          <p:nvSpPr>
            <p:cNvPr id="214" name="Freeform 25">
              <a:extLst>
                <a:ext uri="{FF2B5EF4-FFF2-40B4-BE49-F238E27FC236}">
                  <a16:creationId xmlns:a16="http://schemas.microsoft.com/office/drawing/2014/main" id="{975AECD0-309F-8FB0-E0BC-39DFA22A9221}"/>
                </a:ext>
              </a:extLst>
            </p:cNvPr>
            <p:cNvSpPr>
              <a:spLocks/>
            </p:cNvSpPr>
            <p:nvPr/>
          </p:nvSpPr>
          <p:spPr bwMode="auto">
            <a:xfrm>
              <a:off x="7147044" y="2120541"/>
              <a:ext cx="2418962" cy="2566212"/>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B41F7A"/>
            </a:solidFill>
            <a:ln>
              <a:noFill/>
            </a:ln>
            <a:effectLst/>
          </p:spPr>
          <p:txBody>
            <a:bodyPr vert="horz" wrap="square" lIns="109559" tIns="54779" rIns="109559" bIns="54779" numCol="1" anchor="t" anchorCtr="0" compatLnSpc="1">
              <a:prstTxWarp prst="textNoShape">
                <a:avLst/>
              </a:prstTxWarp>
            </a:bodyPr>
            <a:lstStyle/>
            <a:p>
              <a:pPr algn="l" rtl="0"/>
              <a:endParaRPr lang="en-GB" sz="1400" dirty="0">
                <a:latin typeface="+mj-lt"/>
              </a:endParaRPr>
            </a:p>
          </p:txBody>
        </p:sp>
        <p:sp>
          <p:nvSpPr>
            <p:cNvPr id="216" name="Freeform 26">
              <a:extLst>
                <a:ext uri="{FF2B5EF4-FFF2-40B4-BE49-F238E27FC236}">
                  <a16:creationId xmlns:a16="http://schemas.microsoft.com/office/drawing/2014/main" id="{B1A00E6D-7C24-60E8-D207-779077230C19}"/>
                </a:ext>
              </a:extLst>
            </p:cNvPr>
            <p:cNvSpPr>
              <a:spLocks noEditPoints="1"/>
            </p:cNvSpPr>
            <p:nvPr/>
          </p:nvSpPr>
          <p:spPr bwMode="auto">
            <a:xfrm>
              <a:off x="5839232" y="2131212"/>
              <a:ext cx="2571548" cy="238161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rgbClr val="7F1C58"/>
            </a:solidFill>
            <a:ln>
              <a:noFill/>
            </a:ln>
            <a:effectLst/>
          </p:spPr>
          <p:txBody>
            <a:bodyPr vert="horz" wrap="square" lIns="109559" tIns="54779" rIns="109559" bIns="54779" numCol="1" anchor="t" anchorCtr="0" compatLnSpc="1">
              <a:prstTxWarp prst="textNoShape">
                <a:avLst/>
              </a:prstTxWarp>
            </a:bodyPr>
            <a:lstStyle/>
            <a:p>
              <a:pPr algn="l" rtl="0"/>
              <a:endParaRPr lang="en-GB" sz="1400" dirty="0">
                <a:solidFill>
                  <a:srgbClr val="7F1C58"/>
                </a:solidFill>
                <a:latin typeface="+mj-lt"/>
              </a:endParaRPr>
            </a:p>
          </p:txBody>
        </p:sp>
        <p:sp>
          <p:nvSpPr>
            <p:cNvPr id="217" name="Freeform 27">
              <a:extLst>
                <a:ext uri="{FF2B5EF4-FFF2-40B4-BE49-F238E27FC236}">
                  <a16:creationId xmlns:a16="http://schemas.microsoft.com/office/drawing/2014/main" id="{BE1F919D-8161-BB31-4741-CF92A69BA61F}"/>
                </a:ext>
              </a:extLst>
            </p:cNvPr>
            <p:cNvSpPr>
              <a:spLocks/>
            </p:cNvSpPr>
            <p:nvPr/>
          </p:nvSpPr>
          <p:spPr bwMode="auto">
            <a:xfrm>
              <a:off x="6474814" y="3128888"/>
              <a:ext cx="2576882" cy="2558743"/>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rgbClr val="F16924"/>
            </a:solidFill>
            <a:ln>
              <a:noFill/>
            </a:ln>
            <a:effectLst/>
          </p:spPr>
          <p:txBody>
            <a:bodyPr vert="horz" wrap="square" lIns="109559" tIns="54779" rIns="109559" bIns="54779" numCol="1" anchor="t" anchorCtr="0" compatLnSpc="1">
              <a:prstTxWarp prst="textNoShape">
                <a:avLst/>
              </a:prstTxWarp>
            </a:bodyPr>
            <a:lstStyle/>
            <a:p>
              <a:pPr algn="l" rtl="0"/>
              <a:endParaRPr lang="en-GB" sz="1400" dirty="0">
                <a:latin typeface="+mj-lt"/>
              </a:endParaRPr>
            </a:p>
          </p:txBody>
        </p:sp>
        <p:sp>
          <p:nvSpPr>
            <p:cNvPr id="220" name="TextBox 30">
              <a:extLst>
                <a:ext uri="{FF2B5EF4-FFF2-40B4-BE49-F238E27FC236}">
                  <a16:creationId xmlns:a16="http://schemas.microsoft.com/office/drawing/2014/main" id="{075F6B6C-75EE-2B56-BFB8-6E9B36796DCB}"/>
                </a:ext>
              </a:extLst>
            </p:cNvPr>
            <p:cNvSpPr txBox="1"/>
            <p:nvPr/>
          </p:nvSpPr>
          <p:spPr>
            <a:xfrm>
              <a:off x="6752782" y="4810913"/>
              <a:ext cx="1209076" cy="349584"/>
            </a:xfrm>
            <a:prstGeom prst="rect">
              <a:avLst/>
            </a:prstGeom>
            <a:noFill/>
          </p:spPr>
          <p:txBody>
            <a:bodyPr wrap="none" rtlCol="0" anchor="t" anchorCtr="0">
              <a:spAutoFit/>
            </a:bodyPr>
            <a:lstStyle/>
            <a:p>
              <a:pPr algn="ctr" rtl="0"/>
              <a:r>
                <a:rPr lang="en-GB" sz="2400" dirty="0">
                  <a:solidFill>
                    <a:schemeClr val="bg1"/>
                  </a:solidFill>
                  <a:ea typeface="League Spartan" charset="0"/>
                  <a:cs typeface="Poppins" pitchFamily="2" charset="77"/>
                </a:rPr>
                <a:t>Confianza</a:t>
              </a:r>
            </a:p>
          </p:txBody>
        </p:sp>
        <p:sp>
          <p:nvSpPr>
            <p:cNvPr id="222" name="TextBox 32">
              <a:extLst>
                <a:ext uri="{FF2B5EF4-FFF2-40B4-BE49-F238E27FC236}">
                  <a16:creationId xmlns:a16="http://schemas.microsoft.com/office/drawing/2014/main" id="{78EA9368-01A1-A33D-1F37-17F1B298879C}"/>
                </a:ext>
              </a:extLst>
            </p:cNvPr>
            <p:cNvSpPr txBox="1"/>
            <p:nvPr/>
          </p:nvSpPr>
          <p:spPr>
            <a:xfrm>
              <a:off x="6067912" y="2831837"/>
              <a:ext cx="937468" cy="349584"/>
            </a:xfrm>
            <a:prstGeom prst="rect">
              <a:avLst/>
            </a:prstGeom>
            <a:noFill/>
          </p:spPr>
          <p:txBody>
            <a:bodyPr wrap="none" rtlCol="0" anchor="t" anchorCtr="0">
              <a:spAutoFit/>
            </a:bodyPr>
            <a:lstStyle/>
            <a:p>
              <a:pPr algn="ctr" rtl="0"/>
              <a:r>
                <a:rPr lang="en-GB" sz="2400" dirty="0">
                  <a:solidFill>
                    <a:schemeClr val="bg1"/>
                  </a:solidFill>
                  <a:ea typeface="League Spartan" charset="0"/>
                  <a:cs typeface="Poppins" pitchFamily="2" charset="77"/>
                </a:rPr>
                <a:t>Integridad</a:t>
              </a:r>
            </a:p>
          </p:txBody>
        </p:sp>
        <p:sp>
          <p:nvSpPr>
            <p:cNvPr id="223" name="TextBox 30">
              <a:extLst>
                <a:ext uri="{FF2B5EF4-FFF2-40B4-BE49-F238E27FC236}">
                  <a16:creationId xmlns:a16="http://schemas.microsoft.com/office/drawing/2014/main" id="{1EB8FFD5-3C97-6D9E-14E5-A53DC97D104D}"/>
                </a:ext>
              </a:extLst>
            </p:cNvPr>
            <p:cNvSpPr txBox="1"/>
            <p:nvPr/>
          </p:nvSpPr>
          <p:spPr>
            <a:xfrm>
              <a:off x="8306238" y="2972024"/>
              <a:ext cx="1082518" cy="349584"/>
            </a:xfrm>
            <a:prstGeom prst="rect">
              <a:avLst/>
            </a:prstGeom>
            <a:noFill/>
          </p:spPr>
          <p:txBody>
            <a:bodyPr wrap="square" rtlCol="0" anchor="t" anchorCtr="0">
              <a:spAutoFit/>
            </a:bodyPr>
            <a:lstStyle/>
            <a:p>
              <a:pPr algn="ctr" rtl="0"/>
              <a:r>
                <a:rPr lang="en-GB" sz="2400" b="1" dirty="0">
                  <a:solidFill>
                    <a:schemeClr val="bg1"/>
                  </a:solidFill>
                  <a:latin typeface="+mj-lt"/>
                  <a:ea typeface="League Spartan" charset="0"/>
                  <a:cs typeface="Poppins" pitchFamily="2" charset="77"/>
                </a:rPr>
                <a:t>Confianza</a:t>
              </a:r>
            </a:p>
          </p:txBody>
        </p:sp>
        <p:sp>
          <p:nvSpPr>
            <p:cNvPr id="224" name="Text Placeholder 23">
              <a:extLst>
                <a:ext uri="{FF2B5EF4-FFF2-40B4-BE49-F238E27FC236}">
                  <a16:creationId xmlns:a16="http://schemas.microsoft.com/office/drawing/2014/main" id="{EE15E1E8-6D95-7C6B-0E97-0CE04F4FAB4C}"/>
                </a:ext>
              </a:extLst>
            </p:cNvPr>
            <p:cNvSpPr txBox="1">
              <a:spLocks/>
            </p:cNvSpPr>
            <p:nvPr/>
          </p:nvSpPr>
          <p:spPr>
            <a:xfrm>
              <a:off x="8243168" y="2409159"/>
              <a:ext cx="1145587" cy="606056"/>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dirty="0"/>
                <a:t>01</a:t>
              </a:r>
            </a:p>
          </p:txBody>
        </p:sp>
        <p:sp>
          <p:nvSpPr>
            <p:cNvPr id="225" name="Text Placeholder 23">
              <a:extLst>
                <a:ext uri="{FF2B5EF4-FFF2-40B4-BE49-F238E27FC236}">
                  <a16:creationId xmlns:a16="http://schemas.microsoft.com/office/drawing/2014/main" id="{04AAA269-65C3-1721-1B31-E444E9496841}"/>
                </a:ext>
              </a:extLst>
            </p:cNvPr>
            <p:cNvSpPr txBox="1">
              <a:spLocks/>
            </p:cNvSpPr>
            <p:nvPr/>
          </p:nvSpPr>
          <p:spPr>
            <a:xfrm>
              <a:off x="7833569" y="4708555"/>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dirty="0"/>
                <a:t>02</a:t>
              </a:r>
            </a:p>
          </p:txBody>
        </p:sp>
        <p:sp>
          <p:nvSpPr>
            <p:cNvPr id="226" name="Text Placeholder 23">
              <a:extLst>
                <a:ext uri="{FF2B5EF4-FFF2-40B4-BE49-F238E27FC236}">
                  <a16:creationId xmlns:a16="http://schemas.microsoft.com/office/drawing/2014/main" id="{6B8E3B7A-5139-4DFC-3D3F-9E93B9875A34}"/>
                </a:ext>
              </a:extLst>
            </p:cNvPr>
            <p:cNvSpPr txBox="1">
              <a:spLocks/>
            </p:cNvSpPr>
            <p:nvPr/>
          </p:nvSpPr>
          <p:spPr>
            <a:xfrm>
              <a:off x="5723609" y="3315218"/>
              <a:ext cx="1154422"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dirty="0"/>
                <a:t>03</a:t>
              </a:r>
            </a:p>
          </p:txBody>
        </p:sp>
        <p:cxnSp>
          <p:nvCxnSpPr>
            <p:cNvPr id="228" name="Straight Connector 227">
              <a:extLst>
                <a:ext uri="{FF2B5EF4-FFF2-40B4-BE49-F238E27FC236}">
                  <a16:creationId xmlns:a16="http://schemas.microsoft.com/office/drawing/2014/main" id="{05DB572C-C7C1-8520-7248-1AEB897C8069}"/>
                </a:ext>
              </a:extLst>
            </p:cNvPr>
            <p:cNvCxnSpPr>
              <a:cxnSpLocks/>
            </p:cNvCxnSpPr>
            <p:nvPr/>
          </p:nvCxnSpPr>
          <p:spPr>
            <a:xfrm>
              <a:off x="8337612" y="2928833"/>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3A86B69-B7CB-91C3-ECBC-F549C1FAFE52}"/>
                </a:ext>
              </a:extLst>
            </p:cNvPr>
            <p:cNvCxnSpPr>
              <a:cxnSpLocks/>
            </p:cNvCxnSpPr>
            <p:nvPr/>
          </p:nvCxnSpPr>
          <p:spPr>
            <a:xfrm>
              <a:off x="8048503" y="4647114"/>
              <a:ext cx="0" cy="10405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7DDF3B5-98EC-E298-F8BB-71CDD8B9D12B}"/>
                </a:ext>
              </a:extLst>
            </p:cNvPr>
            <p:cNvCxnSpPr>
              <a:cxnSpLocks/>
            </p:cNvCxnSpPr>
            <p:nvPr/>
          </p:nvCxnSpPr>
          <p:spPr>
            <a:xfrm>
              <a:off x="5839232" y="3323067"/>
              <a:ext cx="1145586"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36" name="Oval 235">
            <a:extLst>
              <a:ext uri="{FF2B5EF4-FFF2-40B4-BE49-F238E27FC236}">
                <a16:creationId xmlns:a16="http://schemas.microsoft.com/office/drawing/2014/main" id="{4931CE26-D356-6A6D-9999-9A42103EE576}"/>
              </a:ext>
            </a:extLst>
          </p:cNvPr>
          <p:cNvSpPr/>
          <p:nvPr/>
        </p:nvSpPr>
        <p:spPr>
          <a:xfrm>
            <a:off x="7844866" y="1913973"/>
            <a:ext cx="2229013" cy="2229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2" name="Rectangle 331">
            <a:extLst>
              <a:ext uri="{FF2B5EF4-FFF2-40B4-BE49-F238E27FC236}">
                <a16:creationId xmlns:a16="http://schemas.microsoft.com/office/drawing/2014/main" id="{4AD1CC34-EF04-776A-97D1-6B2C495C81FB}"/>
              </a:ext>
            </a:extLst>
          </p:cNvPr>
          <p:cNvSpPr/>
          <p:nvPr/>
        </p:nvSpPr>
        <p:spPr>
          <a:xfrm>
            <a:off x="0" y="0"/>
            <a:ext cx="4348375"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3" y="430173"/>
            <a:ext cx="3526480"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Liderazgo a través del carisma</a:t>
            </a:r>
          </a:p>
          <a:p>
            <a:pPr algn="l" rtl="0"/>
            <a:endParaRPr lang="en-US" dirty="0">
              <a:solidFill>
                <a:schemeClr val="bg1"/>
              </a:solidFill>
            </a:endParaRPr>
          </a:p>
          <a:p>
            <a:pPr algn="l" rtl="0">
              <a:lnSpc>
                <a:spcPts val="2240"/>
              </a:lnSpc>
              <a:spcBef>
                <a:spcPts val="0"/>
              </a:spcBef>
            </a:pPr>
            <a:r>
              <a:rPr lang="en-US" sz="2200" dirty="0">
                <a:solidFill>
                  <a:schemeClr val="bg1"/>
                </a:solidFill>
              </a:rPr>
              <a:t>El carisma es particularmente necesario en la gestión empresarial cuando la incertidumbre, el cambio, la crisis, el desafío (o incluso una oportunidad extraordinaria) son inminentes.</a:t>
            </a:r>
          </a:p>
          <a:p>
            <a:pPr algn="l" rtl="0"/>
            <a:r>
              <a:rPr lang="en-US" dirty="0">
                <a:solidFill>
                  <a:schemeClr val="bg1"/>
                </a:solidFill>
              </a:rPr>
              <a:t> </a:t>
            </a: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235" name="TextBox 28">
            <a:extLst>
              <a:ext uri="{FF2B5EF4-FFF2-40B4-BE49-F238E27FC236}">
                <a16:creationId xmlns:a16="http://schemas.microsoft.com/office/drawing/2014/main" id="{480F0358-6C5F-83BB-0059-1907FC714629}"/>
              </a:ext>
            </a:extLst>
          </p:cNvPr>
          <p:cNvSpPr txBox="1"/>
          <p:nvPr/>
        </p:nvSpPr>
        <p:spPr>
          <a:xfrm>
            <a:off x="7781789" y="2609419"/>
            <a:ext cx="2355165" cy="861774"/>
          </a:xfrm>
          <a:prstGeom prst="rect">
            <a:avLst/>
          </a:prstGeom>
          <a:noFill/>
        </p:spPr>
        <p:txBody>
          <a:bodyPr wrap="square" rtlCol="0" anchor="t" anchorCtr="0">
            <a:spAutoFit/>
          </a:bodyPr>
          <a:lstStyle/>
          <a:p>
            <a:pPr algn="ctr" rtl="0">
              <a:lnSpc>
                <a:spcPts val="2960"/>
              </a:lnSpc>
            </a:pPr>
            <a:r>
              <a:rPr lang="en-GB" sz="2800" dirty="0">
                <a:solidFill>
                  <a:srgbClr val="595959"/>
                </a:solidFill>
                <a:ea typeface="League Spartan" charset="0"/>
                <a:cs typeface="Poppins" pitchFamily="2" charset="77"/>
              </a:rPr>
              <a:t>Fuente de Carisma:</a:t>
            </a:r>
          </a:p>
        </p:txBody>
      </p:sp>
      <p:sp>
        <p:nvSpPr>
          <p:cNvPr id="243" name="Subtitle 2">
            <a:extLst>
              <a:ext uri="{FF2B5EF4-FFF2-40B4-BE49-F238E27FC236}">
                <a16:creationId xmlns:a16="http://schemas.microsoft.com/office/drawing/2014/main" id="{7959C6DA-52C6-1633-E5EF-57CD84AF4B2E}"/>
              </a:ext>
            </a:extLst>
          </p:cNvPr>
          <p:cNvSpPr txBox="1">
            <a:spLocks/>
          </p:cNvSpPr>
          <p:nvPr/>
        </p:nvSpPr>
        <p:spPr>
          <a:xfrm>
            <a:off x="9441838" y="5546059"/>
            <a:ext cx="1979393" cy="88493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rtl="0">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Esperar</a:t>
            </a:r>
          </a:p>
          <a:p>
            <a:pPr marL="182563" indent="-182563" algn="l" rtl="0">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Aptitud física</a:t>
            </a:r>
          </a:p>
          <a:p>
            <a:pPr marL="182563" indent="-182563" algn="l" rtl="0">
              <a:lnSpc>
                <a:spcPts val="2200"/>
              </a:lnSpc>
              <a:spcBef>
                <a:spcPts val="0"/>
              </a:spcBef>
              <a:buClr>
                <a:srgbClr val="F16924"/>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Competencia</a:t>
            </a:r>
          </a:p>
        </p:txBody>
      </p:sp>
      <p:sp>
        <p:nvSpPr>
          <p:cNvPr id="244" name="Subtitle 2">
            <a:extLst>
              <a:ext uri="{FF2B5EF4-FFF2-40B4-BE49-F238E27FC236}">
                <a16:creationId xmlns:a16="http://schemas.microsoft.com/office/drawing/2014/main" id="{54A423AD-32E5-B611-3FBB-464519FB1B74}"/>
              </a:ext>
            </a:extLst>
          </p:cNvPr>
          <p:cNvSpPr txBox="1">
            <a:spLocks/>
          </p:cNvSpPr>
          <p:nvPr/>
        </p:nvSpPr>
        <p:spPr>
          <a:xfrm>
            <a:off x="4871305" y="1467279"/>
            <a:ext cx="1979393" cy="8810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82563" indent="-182563" algn="l" rtl="0">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Honestidad</a:t>
            </a:r>
          </a:p>
          <a:p>
            <a:pPr marL="182563" indent="-182563" algn="l" rtl="0">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Principios</a:t>
            </a:r>
          </a:p>
          <a:p>
            <a:pPr marL="182563" indent="-182563" algn="l" rtl="0">
              <a:lnSpc>
                <a:spcPts val="2200"/>
              </a:lnSpc>
              <a:spcBef>
                <a:spcPts val="0"/>
              </a:spcBef>
              <a:buClr>
                <a:srgbClr val="7F1C58"/>
              </a:buClr>
              <a:buFont typeface="Arial" panose="020B0604020202020204" pitchFamily="34" charset="0"/>
              <a:buChar char="•"/>
            </a:pPr>
            <a:r>
              <a:rPr lang="en-GB" sz="2000" dirty="0">
                <a:solidFill>
                  <a:srgbClr val="595959"/>
                </a:solidFill>
                <a:latin typeface="+mn-lt"/>
                <a:ea typeface="Lato Light" panose="020F0502020204030203" pitchFamily="34" charset="0"/>
                <a:cs typeface="Mukta ExtraLight" panose="020B0000000000000000" pitchFamily="34" charset="77"/>
              </a:rPr>
              <a:t>Humanismo</a:t>
            </a:r>
          </a:p>
        </p:txBody>
      </p:sp>
    </p:spTree>
    <p:extLst>
      <p:ext uri="{BB962C8B-B14F-4D97-AF65-F5344CB8AC3E}">
        <p14:creationId xmlns:p14="http://schemas.microsoft.com/office/powerpoint/2010/main" val="71452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36183" y="1214448"/>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53985" y="1950363"/>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p:cNvCxnSpPr>
          <p:nvPr/>
        </p:nvCxnSpPr>
        <p:spPr>
          <a:xfrm>
            <a:off x="5975194" y="313425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897998" y="4084915"/>
            <a:ext cx="257111" cy="58701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78091" y="5242531"/>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921814" y="157878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54173" y="1817753"/>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40807" y="2325701"/>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88901" y="2373838"/>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68511" y="3012757"/>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5006525" y="5040237"/>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746017" y="3930330"/>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6" name="Group 15">
            <a:extLst>
              <a:ext uri="{FF2B5EF4-FFF2-40B4-BE49-F238E27FC236}">
                <a16:creationId xmlns:a16="http://schemas.microsoft.com/office/drawing/2014/main" id="{93C5D79B-A3D5-FE9E-6C85-E84682B826DC}"/>
              </a:ext>
            </a:extLst>
          </p:cNvPr>
          <p:cNvGrpSpPr/>
          <p:nvPr/>
        </p:nvGrpSpPr>
        <p:grpSpPr>
          <a:xfrm>
            <a:off x="5850653" y="1391096"/>
            <a:ext cx="5803153" cy="1118636"/>
            <a:chOff x="1416598" y="716055"/>
            <a:chExt cx="5803153" cy="1118636"/>
          </a:xfrm>
        </p:grpSpPr>
        <p:sp>
          <p:nvSpPr>
            <p:cNvPr id="38" name="Rounded Rectangle 37">
              <a:extLst>
                <a:ext uri="{FF2B5EF4-FFF2-40B4-BE49-F238E27FC236}">
                  <a16:creationId xmlns:a16="http://schemas.microsoft.com/office/drawing/2014/main" id="{70231608-E29F-49E6-6116-44D8BDC095C3}"/>
                </a:ext>
              </a:extLst>
            </p:cNvPr>
            <p:cNvSpPr/>
            <p:nvPr/>
          </p:nvSpPr>
          <p:spPr>
            <a:xfrm>
              <a:off x="1790269" y="716055"/>
              <a:ext cx="5429482" cy="96071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9" name="TextBox 49">
              <a:extLst>
                <a:ext uri="{FF2B5EF4-FFF2-40B4-BE49-F238E27FC236}">
                  <a16:creationId xmlns:a16="http://schemas.microsoft.com/office/drawing/2014/main" id="{15F92187-0CE2-FB92-A81A-E4EC5A502769}"/>
                </a:ext>
              </a:extLst>
            </p:cNvPr>
            <p:cNvSpPr txBox="1"/>
            <p:nvPr/>
          </p:nvSpPr>
          <p:spPr>
            <a:xfrm>
              <a:off x="2262037" y="815822"/>
              <a:ext cx="4793090" cy="1018869"/>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Sólo promete cosas que puedas cumplir. Deja claro lo que sabes y lo que no. En una crisis, todos solo conducen a la vista.</a:t>
              </a:r>
            </a:p>
            <a:p>
              <a:pPr algn="l" rtl="0">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40" name="Graphic 8">
              <a:extLst>
                <a:ext uri="{FF2B5EF4-FFF2-40B4-BE49-F238E27FC236}">
                  <a16:creationId xmlns:a16="http://schemas.microsoft.com/office/drawing/2014/main" id="{B721E3AF-E02E-0879-3366-900C18602E92}"/>
                </a:ext>
              </a:extLst>
            </p:cNvPr>
            <p:cNvGrpSpPr/>
            <p:nvPr/>
          </p:nvGrpSpPr>
          <p:grpSpPr>
            <a:xfrm>
              <a:off x="1416598" y="919839"/>
              <a:ext cx="701992" cy="701724"/>
              <a:chOff x="4817897" y="694433"/>
              <a:chExt cx="1446392" cy="1445841"/>
            </a:xfrm>
          </p:grpSpPr>
          <p:sp>
            <p:nvSpPr>
              <p:cNvPr id="42" name="Freeform 41">
                <a:extLst>
                  <a:ext uri="{FF2B5EF4-FFF2-40B4-BE49-F238E27FC236}">
                    <a16:creationId xmlns:a16="http://schemas.microsoft.com/office/drawing/2014/main" id="{A4927879-73B5-97CA-A3E7-DB9224EC780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3" name="Freeform 42">
                <a:extLst>
                  <a:ext uri="{FF2B5EF4-FFF2-40B4-BE49-F238E27FC236}">
                    <a16:creationId xmlns:a16="http://schemas.microsoft.com/office/drawing/2014/main" id="{12CA2BD1-9288-06DC-D0A3-81CE19AFB78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1" name="TextBox 40">
              <a:extLst>
                <a:ext uri="{FF2B5EF4-FFF2-40B4-BE49-F238E27FC236}">
                  <a16:creationId xmlns:a16="http://schemas.microsoft.com/office/drawing/2014/main" id="{19246679-B828-DC76-2A0B-1AAF5B9C84B0}"/>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18" name="Group 17">
            <a:extLst>
              <a:ext uri="{FF2B5EF4-FFF2-40B4-BE49-F238E27FC236}">
                <a16:creationId xmlns:a16="http://schemas.microsoft.com/office/drawing/2014/main" id="{D0052DA2-479C-FF60-88DB-7F140B1DCF4C}"/>
              </a:ext>
            </a:extLst>
          </p:cNvPr>
          <p:cNvGrpSpPr/>
          <p:nvPr/>
        </p:nvGrpSpPr>
        <p:grpSpPr>
          <a:xfrm>
            <a:off x="6557879" y="2446598"/>
            <a:ext cx="5399262" cy="1562559"/>
            <a:chOff x="1416598" y="664971"/>
            <a:chExt cx="5399262" cy="1562559"/>
          </a:xfrm>
        </p:grpSpPr>
        <p:sp>
          <p:nvSpPr>
            <p:cNvPr id="26" name="Rounded Rectangle 25">
              <a:extLst>
                <a:ext uri="{FF2B5EF4-FFF2-40B4-BE49-F238E27FC236}">
                  <a16:creationId xmlns:a16="http://schemas.microsoft.com/office/drawing/2014/main" id="{208FCF1E-2BA2-0198-13F5-408E1753664C}"/>
                </a:ext>
              </a:extLst>
            </p:cNvPr>
            <p:cNvSpPr/>
            <p:nvPr/>
          </p:nvSpPr>
          <p:spPr>
            <a:xfrm>
              <a:off x="1790269" y="664971"/>
              <a:ext cx="5025591" cy="1458091"/>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TextBox 49">
              <a:extLst>
                <a:ext uri="{FF2B5EF4-FFF2-40B4-BE49-F238E27FC236}">
                  <a16:creationId xmlns:a16="http://schemas.microsoft.com/office/drawing/2014/main" id="{8166D4AD-6C63-AB7F-A1ED-46457B50E8E6}"/>
                </a:ext>
              </a:extLst>
            </p:cNvPr>
            <p:cNvSpPr txBox="1"/>
            <p:nvPr/>
          </p:nvSpPr>
          <p:spPr>
            <a:xfrm>
              <a:off x="2262036" y="746996"/>
              <a:ext cx="4553824" cy="1480534"/>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Piensa en escenarios. Cuando se trata del futuro, describa los posibles escenarios y explique cómo es probable que usted y la empresa reaccionen ante ellos. También indique claramente lo que esto significaría para el empleado. No minimices.</a:t>
              </a:r>
            </a:p>
            <a:p>
              <a:pPr algn="l" rtl="0">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28" name="Graphic 8">
              <a:extLst>
                <a:ext uri="{FF2B5EF4-FFF2-40B4-BE49-F238E27FC236}">
                  <a16:creationId xmlns:a16="http://schemas.microsoft.com/office/drawing/2014/main" id="{26291F35-A553-05E0-2AB0-FE06462FF33F}"/>
                </a:ext>
              </a:extLst>
            </p:cNvPr>
            <p:cNvGrpSpPr/>
            <p:nvPr/>
          </p:nvGrpSpPr>
          <p:grpSpPr>
            <a:xfrm>
              <a:off x="1416598" y="919839"/>
              <a:ext cx="701992" cy="701724"/>
              <a:chOff x="4817897" y="694433"/>
              <a:chExt cx="1446392" cy="1445841"/>
            </a:xfrm>
          </p:grpSpPr>
          <p:sp>
            <p:nvSpPr>
              <p:cNvPr id="30" name="Freeform 29">
                <a:extLst>
                  <a:ext uri="{FF2B5EF4-FFF2-40B4-BE49-F238E27FC236}">
                    <a16:creationId xmlns:a16="http://schemas.microsoft.com/office/drawing/2014/main" id="{29110C42-8FF2-9681-2A9F-D158502C2AC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1" name="Freeform 30">
                <a:extLst>
                  <a:ext uri="{FF2B5EF4-FFF2-40B4-BE49-F238E27FC236}">
                    <a16:creationId xmlns:a16="http://schemas.microsoft.com/office/drawing/2014/main" id="{3C211AF4-DF15-E821-4CBA-2B4F9677DD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9" name="TextBox 28">
              <a:extLst>
                <a:ext uri="{FF2B5EF4-FFF2-40B4-BE49-F238E27FC236}">
                  <a16:creationId xmlns:a16="http://schemas.microsoft.com/office/drawing/2014/main" id="{096402AF-6733-D7E3-C5AB-9AE126C3B1FB}"/>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19" name="Group 18">
            <a:extLst>
              <a:ext uri="{FF2B5EF4-FFF2-40B4-BE49-F238E27FC236}">
                <a16:creationId xmlns:a16="http://schemas.microsoft.com/office/drawing/2014/main" id="{828DD81B-6116-4BD7-1447-B8D47B6BA0A1}"/>
              </a:ext>
            </a:extLst>
          </p:cNvPr>
          <p:cNvGrpSpPr/>
          <p:nvPr/>
        </p:nvGrpSpPr>
        <p:grpSpPr>
          <a:xfrm>
            <a:off x="5136183" y="5540892"/>
            <a:ext cx="5480805" cy="852305"/>
            <a:chOff x="1416598" y="919839"/>
            <a:chExt cx="5480805" cy="852305"/>
          </a:xfrm>
        </p:grpSpPr>
        <p:sp>
          <p:nvSpPr>
            <p:cNvPr id="20" name="Rounded Rectangle 19">
              <a:extLst>
                <a:ext uri="{FF2B5EF4-FFF2-40B4-BE49-F238E27FC236}">
                  <a16:creationId xmlns:a16="http://schemas.microsoft.com/office/drawing/2014/main" id="{CD400B13-7CD0-914E-C64C-3D1B156E60CB}"/>
                </a:ext>
              </a:extLst>
            </p:cNvPr>
            <p:cNvSpPr/>
            <p:nvPr/>
          </p:nvSpPr>
          <p:spPr>
            <a:xfrm>
              <a:off x="1790269" y="960814"/>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TextBox 49">
              <a:extLst>
                <a:ext uri="{FF2B5EF4-FFF2-40B4-BE49-F238E27FC236}">
                  <a16:creationId xmlns:a16="http://schemas.microsoft.com/office/drawing/2014/main" id="{317B6557-FABA-0AFE-B065-77FB00EB38FD}"/>
                </a:ext>
              </a:extLst>
            </p:cNvPr>
            <p:cNvSpPr txBox="1"/>
            <p:nvPr/>
          </p:nvSpPr>
          <p:spPr>
            <a:xfrm>
              <a:off x="2279677" y="1087200"/>
              <a:ext cx="4172881" cy="557204"/>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Manténgase optimista. Intenta ser la roca en el oleaje. Sobre todo, sé realista.</a:t>
              </a:r>
            </a:p>
          </p:txBody>
        </p:sp>
        <p:grpSp>
          <p:nvGrpSpPr>
            <p:cNvPr id="22" name="Graphic 8">
              <a:extLst>
                <a:ext uri="{FF2B5EF4-FFF2-40B4-BE49-F238E27FC236}">
                  <a16:creationId xmlns:a16="http://schemas.microsoft.com/office/drawing/2014/main" id="{4334B708-2BEB-87B8-9CD0-594E09BA30DC}"/>
                </a:ext>
              </a:extLst>
            </p:cNvPr>
            <p:cNvGrpSpPr/>
            <p:nvPr/>
          </p:nvGrpSpPr>
          <p:grpSpPr>
            <a:xfrm>
              <a:off x="1416598" y="919839"/>
              <a:ext cx="701992" cy="701724"/>
              <a:chOff x="4817897" y="694433"/>
              <a:chExt cx="1446392" cy="1445841"/>
            </a:xfrm>
          </p:grpSpPr>
          <p:sp>
            <p:nvSpPr>
              <p:cNvPr id="24" name="Freeform 23">
                <a:extLst>
                  <a:ext uri="{FF2B5EF4-FFF2-40B4-BE49-F238E27FC236}">
                    <a16:creationId xmlns:a16="http://schemas.microsoft.com/office/drawing/2014/main" id="{771B3283-EA1A-01F2-6AC9-3599C99A19A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5" name="Freeform 24">
                <a:extLst>
                  <a:ext uri="{FF2B5EF4-FFF2-40B4-BE49-F238E27FC236}">
                    <a16:creationId xmlns:a16="http://schemas.microsoft.com/office/drawing/2014/main" id="{A8A5D2A5-2055-4F86-A2B5-95349C60885E}"/>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3" name="TextBox 22">
              <a:extLst>
                <a:ext uri="{FF2B5EF4-FFF2-40B4-BE49-F238E27FC236}">
                  <a16:creationId xmlns:a16="http://schemas.microsoft.com/office/drawing/2014/main" id="{5E3F5925-8B0B-1D16-8DDD-8D9FB268D70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2" y="430173"/>
            <a:ext cx="3811973" cy="57432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5 consejos importantes para liderar en la crisis</a:t>
            </a:r>
          </a:p>
          <a:p>
            <a:pPr algn="l" rtl="0"/>
            <a:endParaRPr lang="en-US" dirty="0">
              <a:solidFill>
                <a:schemeClr val="bg1"/>
              </a:solidFill>
            </a:endParaRPr>
          </a:p>
          <a:p>
            <a:pPr algn="l" rtl="0">
              <a:lnSpc>
                <a:spcPts val="2220"/>
              </a:lnSpc>
              <a:spcBef>
                <a:spcPts val="0"/>
              </a:spcBef>
            </a:pPr>
            <a:r>
              <a:rPr lang="en-US" sz="2200" dirty="0">
                <a:solidFill>
                  <a:schemeClr val="bg1"/>
                </a:solidFill>
              </a:rPr>
              <a:t>Lo importante ahora es que no te escabulles justo en ese momento. Asume el papel de quien lidera, quien ayuda a los demás. Si asumes activamente este papel, también te ayudará a lidiar mejor con el miedo.</a:t>
            </a:r>
          </a:p>
          <a:p>
            <a:pPr algn="l" rtl="0">
              <a:lnSpc>
                <a:spcPts val="2220"/>
              </a:lnSpc>
              <a:spcBef>
                <a:spcPts val="0"/>
              </a:spcBef>
            </a:pPr>
            <a:r>
              <a:rPr lang="en-US" sz="2200" dirty="0">
                <a:solidFill>
                  <a:schemeClr val="bg1"/>
                </a:solidFill>
              </a:rPr>
              <a:t>¡La comunicación es fundamental! Explique a sus empleados cómo ve la situación y qué decisiones está tomando o tomará y lo más importante: explique por qué están haciendo ciertas cosas.</a:t>
            </a:r>
          </a:p>
          <a:p>
            <a:pPr algn="l" rtl="0">
              <a:lnSpc>
                <a:spcPts val="2220"/>
              </a:lnSpc>
              <a:spcBef>
                <a:spcPts val="0"/>
              </a:spcBef>
            </a:pPr>
            <a:r>
              <a:rPr lang="en-US" sz="2200" dirty="0">
                <a:solidFill>
                  <a:schemeClr val="bg1"/>
                </a:solidFill>
              </a:rPr>
              <a:t> </a:t>
            </a:r>
          </a:p>
        </p:txBody>
      </p:sp>
      <p:sp>
        <p:nvSpPr>
          <p:cNvPr id="215" name="Rectangle 214">
            <a:extLst>
              <a:ext uri="{FF2B5EF4-FFF2-40B4-BE49-F238E27FC236}">
                <a16:creationId xmlns:a16="http://schemas.microsoft.com/office/drawing/2014/main" id="{13AFE945-1351-4152-C7FB-365CFAADD6FC}"/>
              </a:ext>
            </a:extLst>
          </p:cNvPr>
          <p:cNvSpPr/>
          <p:nvPr/>
        </p:nvSpPr>
        <p:spPr>
          <a:xfrm>
            <a:off x="538194" y="226984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36183" y="492823"/>
            <a:ext cx="5545447" cy="932083"/>
            <a:chOff x="1416598" y="689480"/>
            <a:chExt cx="5545447" cy="932083"/>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854911" y="689480"/>
              <a:ext cx="5107134" cy="811330"/>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344319" y="815866"/>
              <a:ext cx="4172881" cy="557204"/>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Ten las agallas para decir lo que realmente está pasando. No andes con rodeos.</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209" name="Group 208">
            <a:extLst>
              <a:ext uri="{FF2B5EF4-FFF2-40B4-BE49-F238E27FC236}">
                <a16:creationId xmlns:a16="http://schemas.microsoft.com/office/drawing/2014/main" id="{9F3EE3BB-7245-07A5-A397-3510AF879B27}"/>
              </a:ext>
            </a:extLst>
          </p:cNvPr>
          <p:cNvGrpSpPr/>
          <p:nvPr/>
        </p:nvGrpSpPr>
        <p:grpSpPr>
          <a:xfrm>
            <a:off x="5850653" y="4008265"/>
            <a:ext cx="5905245" cy="1636761"/>
            <a:chOff x="1416598" y="559686"/>
            <a:chExt cx="5905245" cy="1636761"/>
          </a:xfrm>
        </p:grpSpPr>
        <p:sp>
          <p:nvSpPr>
            <p:cNvPr id="210" name="Rounded Rectangle 209">
              <a:extLst>
                <a:ext uri="{FF2B5EF4-FFF2-40B4-BE49-F238E27FC236}">
                  <a16:creationId xmlns:a16="http://schemas.microsoft.com/office/drawing/2014/main" id="{BF7EC727-236C-F814-1647-098B43E3B9DF}"/>
                </a:ext>
              </a:extLst>
            </p:cNvPr>
            <p:cNvSpPr/>
            <p:nvPr/>
          </p:nvSpPr>
          <p:spPr>
            <a:xfrm>
              <a:off x="1825569" y="559686"/>
              <a:ext cx="5496274" cy="1461383"/>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1" name="TextBox 49">
              <a:extLst>
                <a:ext uri="{FF2B5EF4-FFF2-40B4-BE49-F238E27FC236}">
                  <a16:creationId xmlns:a16="http://schemas.microsoft.com/office/drawing/2014/main" id="{EA68ABA7-EE54-A495-037E-79FE026DB691}"/>
                </a:ext>
              </a:extLst>
            </p:cNvPr>
            <p:cNvSpPr txBox="1"/>
            <p:nvPr/>
          </p:nvSpPr>
          <p:spPr>
            <a:xfrm>
              <a:off x="2297336" y="715913"/>
              <a:ext cx="4798291" cy="1480534"/>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Asume la responsabilidad de tus decisiones. Ahora está tomando una decisión a lo mejor de su conocimiento y creencia. Puede resultar ser incorrecto en retrospectiva. Esto puede suceder, pero siempre es mejor que no tomar ninguna decisión.</a:t>
              </a:r>
            </a:p>
            <a:p>
              <a:pPr algn="l" rtl="0">
                <a:lnSpc>
                  <a:spcPts val="1800"/>
                </a:lnSpc>
                <a:defRPr/>
              </a:pPr>
              <a:endParaRPr lang="en-GB" dirty="0">
                <a:solidFill>
                  <a:schemeClr val="bg1"/>
                </a:solidFill>
                <a:ea typeface="Lato Light" panose="020F0502020204030203" pitchFamily="34" charset="0"/>
                <a:cs typeface="Poppins" pitchFamily="2" charset="77"/>
              </a:endParaRPr>
            </a:p>
          </p:txBody>
        </p:sp>
        <p:grpSp>
          <p:nvGrpSpPr>
            <p:cNvPr id="212" name="Graphic 8">
              <a:extLst>
                <a:ext uri="{FF2B5EF4-FFF2-40B4-BE49-F238E27FC236}">
                  <a16:creationId xmlns:a16="http://schemas.microsoft.com/office/drawing/2014/main" id="{DD48C0D9-F5A7-12DA-68DF-B48825FDD44F}"/>
                </a:ext>
              </a:extLst>
            </p:cNvPr>
            <p:cNvGrpSpPr/>
            <p:nvPr/>
          </p:nvGrpSpPr>
          <p:grpSpPr>
            <a:xfrm>
              <a:off x="1416598" y="919839"/>
              <a:ext cx="701992" cy="701724"/>
              <a:chOff x="4817897" y="694433"/>
              <a:chExt cx="1446392" cy="1445841"/>
            </a:xfrm>
          </p:grpSpPr>
          <p:sp>
            <p:nvSpPr>
              <p:cNvPr id="218" name="Freeform 217">
                <a:extLst>
                  <a:ext uri="{FF2B5EF4-FFF2-40B4-BE49-F238E27FC236}">
                    <a16:creationId xmlns:a16="http://schemas.microsoft.com/office/drawing/2014/main" id="{178749CD-A0BC-2623-9C36-25082E6CB5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19" name="Freeform 218">
                <a:extLst>
                  <a:ext uri="{FF2B5EF4-FFF2-40B4-BE49-F238E27FC236}">
                    <a16:creationId xmlns:a16="http://schemas.microsoft.com/office/drawing/2014/main" id="{E47B9158-27BF-09F7-D94A-8B5FEE02EBFA}"/>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13" name="TextBox 212">
              <a:extLst>
                <a:ext uri="{FF2B5EF4-FFF2-40B4-BE49-F238E27FC236}">
                  <a16:creationId xmlns:a16="http://schemas.microsoft.com/office/drawing/2014/main" id="{A7DF3D29-AC58-1149-DD30-7DB7F03E4C7B}"/>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358088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AA36929-0B40-8451-B108-ED1B6128F7D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5733" r="15733"/>
          <a:stretch>
            <a:fillRect/>
          </a:stretch>
        </p:blipFill>
        <p:spPr/>
      </p:pic>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ct val="120000"/>
              </a:lnSpc>
            </a:pPr>
            <a:r>
              <a:rPr lang="en-GB" dirty="0">
                <a:latin typeface="Segoe UI" panose="020B0502040204020203" pitchFamily="34" charset="0"/>
              </a:rPr>
              <a:t>Cómo liderar en una crisis</a:t>
            </a:r>
          </a:p>
          <a:p>
            <a:pPr algn="l" rtl="0">
              <a:lnSpc>
                <a:spcPct val="120000"/>
              </a:lnSpc>
            </a:pPr>
            <a:endParaRPr lang="en-GB" sz="1050" dirty="0">
              <a:latin typeface="Segoe UI" panose="020B0502040204020203" pitchFamily="34" charset="0"/>
            </a:endParaRPr>
          </a:p>
        </p:txBody>
      </p:sp>
      <p:sp>
        <p:nvSpPr>
          <p:cNvPr id="12" name="Rechteck 27">
            <a:extLst>
              <a:ext uri="{FF2B5EF4-FFF2-40B4-BE49-F238E27FC236}">
                <a16:creationId xmlns:a16="http://schemas.microsoft.com/office/drawing/2014/main" id="{7054D4B0-F180-A446-A761-08781C2AC881}"/>
              </a:ext>
            </a:extLst>
          </p:cNvPr>
          <p:cNvSpPr/>
          <p:nvPr/>
        </p:nvSpPr>
        <p:spPr>
          <a:xfrm>
            <a:off x="468998" y="5918697"/>
            <a:ext cx="11723002" cy="753522"/>
          </a:xfrm>
          <a:prstGeom prst="rect">
            <a:avLst/>
          </a:prstGeom>
        </p:spPr>
        <p:txBody>
          <a:bodyPr vert="horz" wrap="square" lIns="81580" tIns="40790" rIns="81580" bIns="40790" rtlCol="0">
            <a:spAutoFit/>
          </a:bodyPr>
          <a:lstStyle/>
          <a:p>
            <a:pPr algn="l" defTabSz="1087636" rtl="0">
              <a:lnSpc>
                <a:spcPts val="1500"/>
              </a:lnSpc>
              <a:spcBef>
                <a:spcPct val="20000"/>
              </a:spcBef>
            </a:pPr>
            <a:r>
              <a:rPr lang="en-GB" sz="2200" dirty="0">
                <a:solidFill>
                  <a:srgbClr val="595959"/>
                </a:solidFill>
              </a:rPr>
              <a:t>Fuente:</a:t>
            </a:r>
            <a:r>
              <a:rPr lang="en-GB" sz="2200" dirty="0">
                <a:solidFill>
                  <a:srgbClr val="595959"/>
                </a:solidFill>
                <a:hlinkClick r:id="rId3">
                  <a:extLst>
                    <a:ext uri="{A12FA001-AC4F-418D-AE19-62706E023703}">
                      <ahyp:hlinkClr xmlns:ahyp="http://schemas.microsoft.com/office/drawing/2018/hyperlinkcolor" val="tx"/>
                    </a:ext>
                  </a:extLst>
                </a:hlinkClick>
              </a:rPr>
              <a:t>https://youtu.be/Cxf_SRCcaGo</a:t>
            </a:r>
            <a:endParaRPr lang="en-GB" sz="2200" dirty="0">
              <a:solidFill>
                <a:srgbClr val="595959"/>
              </a:solidFill>
            </a:endParaRPr>
          </a:p>
          <a:p>
            <a:pPr algn="l" defTabSz="1087636" rtl="0">
              <a:lnSpc>
                <a:spcPts val="1500"/>
              </a:lnSpc>
              <a:spcBef>
                <a:spcPct val="20000"/>
              </a:spcBef>
            </a:pPr>
            <a:r>
              <a:rPr lang="en-GB" sz="2200" dirty="0">
                <a:solidFill>
                  <a:srgbClr val="595959"/>
                </a:solidFill>
              </a:rPr>
              <a:t> </a:t>
            </a:r>
            <a:br>
              <a:rPr lang="en-GB" sz="2200" dirty="0">
                <a:solidFill>
                  <a:srgbClr val="595959"/>
                </a:solidFill>
              </a:rPr>
            </a:br>
            <a:endParaRPr lang="en-GB" sz="22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20617" y="3110081"/>
            <a:ext cx="5130800" cy="2123658"/>
          </a:xfrm>
          <a:prstGeom prst="rect">
            <a:avLst/>
          </a:prstGeom>
          <a:noFill/>
        </p:spPr>
        <p:txBody>
          <a:bodyPr wrap="square" rtlCol="0">
            <a:spAutoFit/>
          </a:bodyPr>
          <a:lstStyle/>
          <a:p>
            <a:pPr algn="l" rtl="0"/>
            <a:r>
              <a:rPr lang="en-GB" sz="2200" b="0" i="0" dirty="0">
                <a:solidFill>
                  <a:schemeClr val="bg1"/>
                </a:solidFill>
                <a:effectLst/>
                <a:highlight>
                  <a:srgbClr val="F16924"/>
                </a:highlight>
              </a:rPr>
              <a:t>RELOJ</a:t>
            </a:r>
            <a:r>
              <a:rPr lang="en-GB" sz="2200" b="0" i="0" dirty="0">
                <a:solidFill>
                  <a:srgbClr val="F16924"/>
                </a:solidFill>
                <a:effectLst/>
                <a:highlight>
                  <a:srgbClr val="F16924"/>
                </a:highlight>
              </a:rPr>
              <a:t>.</a:t>
            </a:r>
          </a:p>
          <a:p>
            <a:pPr algn="l" rtl="0"/>
            <a:endParaRPr lang="en-GB" sz="2200" b="0" i="0" dirty="0">
              <a:solidFill>
                <a:schemeClr val="bg1"/>
              </a:solidFill>
              <a:effectLst/>
              <a:highlight>
                <a:srgbClr val="E53292"/>
              </a:highlight>
            </a:endParaRPr>
          </a:p>
          <a:p>
            <a:pPr algn="l" rtl="0"/>
            <a:r>
              <a:rPr lang="en-GB" sz="2200" b="1" dirty="0">
                <a:solidFill>
                  <a:srgbClr val="595959"/>
                </a:solidFill>
              </a:rPr>
              <a:t>Amy C Edmondson</a:t>
            </a:r>
            <a:r>
              <a:rPr lang="en-GB" sz="2200" dirty="0">
                <a:solidFill>
                  <a:srgbClr val="595959"/>
                </a:solidFill>
              </a:rPr>
              <a:t>es un académico estadounidense de liderazgo, trabajo en equipo y aprendizaje organizacional. Es profesora Novartis de Liderazgo en la Escuela de Negocios de Harvard.</a:t>
            </a:r>
          </a:p>
        </p:txBody>
      </p:sp>
      <p:sp>
        <p:nvSpPr>
          <p:cNvPr id="14" name="Oval 13">
            <a:extLst>
              <a:ext uri="{FF2B5EF4-FFF2-40B4-BE49-F238E27FC236}">
                <a16:creationId xmlns:a16="http://schemas.microsoft.com/office/drawing/2014/main" id="{22647D80-595B-BF51-CF15-31CAD1C39DC6}"/>
              </a:ext>
            </a:extLst>
          </p:cNvPr>
          <p:cNvSpPr/>
          <p:nvPr/>
        </p:nvSpPr>
        <p:spPr>
          <a:xfrm rot="21231927">
            <a:off x="6183011" y="2833458"/>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1"/>
                </a:solidFill>
              </a:rPr>
              <a:t>HAGA CLIC PARA</a:t>
            </a:r>
            <a:r>
              <a:rPr lang="en-US" sz="2200" b="1" dirty="0">
                <a:solidFill>
                  <a:schemeClr val="bg1"/>
                </a:solidFill>
                <a:hlinkClick r:id="rId4">
                  <a:extLst>
                    <a:ext uri="{A12FA001-AC4F-418D-AE19-62706E023703}">
                      <ahyp:hlinkClr xmlns:ahyp="http://schemas.microsoft.com/office/drawing/2018/hyperlinkcolor" val="tx"/>
                    </a:ext>
                  </a:extLst>
                </a:hlinkClick>
              </a:rPr>
              <a:t>RELOJ</a:t>
            </a:r>
            <a:endParaRPr lang="en-US" sz="2200" b="1" dirty="0">
              <a:solidFill>
                <a:schemeClr val="bg1"/>
              </a:solidFill>
            </a:endParaRPr>
          </a:p>
        </p:txBody>
      </p:sp>
      <p:sp>
        <p:nvSpPr>
          <p:cNvPr id="16" name="Text Placeholder 15">
            <a:extLst>
              <a:ext uri="{FF2B5EF4-FFF2-40B4-BE49-F238E27FC236}">
                <a16:creationId xmlns:a16="http://schemas.microsoft.com/office/drawing/2014/main" id="{8AB3C843-D371-3F72-2DAF-B860430A8A5D}"/>
              </a:ext>
            </a:extLst>
          </p:cNvPr>
          <p:cNvSpPr>
            <a:spLocks noGrp="1"/>
          </p:cNvSpPr>
          <p:nvPr>
            <p:ph type="body" sz="quarter" idx="16"/>
          </p:nvPr>
        </p:nvSpPr>
        <p:spPr>
          <a:xfrm>
            <a:off x="734714" y="1619348"/>
            <a:ext cx="5130800" cy="1311994"/>
          </a:xfrm>
        </p:spPr>
        <p:txBody>
          <a:bodyPr>
            <a:normAutofit/>
          </a:bodyPr>
          <a:lstStyle/>
          <a:p>
            <a:pPr algn="l" rtl="0"/>
            <a:r>
              <a:rPr lang="en-US" sz="2400" dirty="0"/>
              <a:t>La forma en que trabajamos, una serie de TED</a:t>
            </a:r>
          </a:p>
          <a:p>
            <a:pPr algn="l" rtl="0"/>
            <a:endParaRPr lang="en-US" dirty="0"/>
          </a:p>
        </p:txBody>
      </p:sp>
      <p:sp>
        <p:nvSpPr>
          <p:cNvPr id="17" name="Rectangle 16">
            <a:extLst>
              <a:ext uri="{FF2B5EF4-FFF2-40B4-BE49-F238E27FC236}">
                <a16:creationId xmlns:a16="http://schemas.microsoft.com/office/drawing/2014/main" id="{63FAF0F0-94FA-7682-892A-7A8BF465F65D}"/>
              </a:ext>
            </a:extLst>
          </p:cNvPr>
          <p:cNvSpPr/>
          <p:nvPr/>
        </p:nvSpPr>
        <p:spPr>
          <a:xfrm>
            <a:off x="734714" y="1475147"/>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373214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5"/>
            <a:ext cx="12192000" cy="219379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593671" y="324849"/>
            <a:ext cx="7427406" cy="2083453"/>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Si bien la acción proactiva es necesaria al principio para</a:t>
            </a:r>
            <a:r>
              <a:rPr lang="en-US" dirty="0" err="1">
                <a:solidFill>
                  <a:schemeClr val="bg1"/>
                </a:solidFill>
              </a:rPr>
              <a:t>reconocer</a:t>
            </a:r>
            <a:r>
              <a:rPr lang="en-US" dirty="0">
                <a:solidFill>
                  <a:schemeClr val="bg1"/>
                </a:solidFill>
              </a:rPr>
              <a:t>señales de crisis y hacer los preparativos correctos en función de ellas: después del estallido de la crisis, la atención se centra en las capacidades reactivas. Para generar una resiliencia sostenible a la crisis, se deben extraer las lecciones correctas después de la crisis.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5" y="282511"/>
            <a:ext cx="4144281" cy="223613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Habilidades específicas necesarias en las diferentes etapas de una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614612" y="10946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75" name="Freeform 3">
            <a:extLst>
              <a:ext uri="{FF2B5EF4-FFF2-40B4-BE49-F238E27FC236}">
                <a16:creationId xmlns:a16="http://schemas.microsoft.com/office/drawing/2014/main" id="{1EBDF765-DE98-DFFB-30DC-D5BF468D8C93}"/>
              </a:ext>
            </a:extLst>
          </p:cNvPr>
          <p:cNvSpPr>
            <a:spLocks noChangeArrowheads="1"/>
          </p:cNvSpPr>
          <p:nvPr/>
        </p:nvSpPr>
        <p:spPr bwMode="auto">
          <a:xfrm>
            <a:off x="1943620" y="3681025"/>
            <a:ext cx="1834063" cy="918415"/>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rgbClr val="595959"/>
          </a:solidFill>
          <a:ln>
            <a:noFill/>
          </a:ln>
          <a:effectLst/>
        </p:spPr>
        <p:txBody>
          <a:bodyPr wrap="none" anchor="ctr"/>
          <a:lstStyle/>
          <a:p>
            <a:pPr algn="l" rtl="0"/>
            <a:endParaRPr lang="en-GB" sz="1600" dirty="0"/>
          </a:p>
        </p:txBody>
      </p:sp>
      <p:sp>
        <p:nvSpPr>
          <p:cNvPr id="76" name="Freeform 4">
            <a:extLst>
              <a:ext uri="{FF2B5EF4-FFF2-40B4-BE49-F238E27FC236}">
                <a16:creationId xmlns:a16="http://schemas.microsoft.com/office/drawing/2014/main" id="{9D4B1EE0-F5E7-27C7-C67F-A3968D910701}"/>
              </a:ext>
            </a:extLst>
          </p:cNvPr>
          <p:cNvSpPr>
            <a:spLocks noChangeArrowheads="1"/>
          </p:cNvSpPr>
          <p:nvPr/>
        </p:nvSpPr>
        <p:spPr bwMode="auto">
          <a:xfrm>
            <a:off x="7827525" y="3652328"/>
            <a:ext cx="1834062" cy="918415"/>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rgbClr val="595959"/>
          </a:solidFill>
          <a:ln>
            <a:noFill/>
          </a:ln>
          <a:effectLst/>
        </p:spPr>
        <p:txBody>
          <a:bodyPr wrap="none" anchor="ctr"/>
          <a:lstStyle/>
          <a:p>
            <a:pPr algn="l" rtl="0"/>
            <a:endParaRPr lang="en-GB" sz="1600" dirty="0"/>
          </a:p>
        </p:txBody>
      </p:sp>
      <p:sp>
        <p:nvSpPr>
          <p:cNvPr id="77" name="Freeform 6">
            <a:extLst>
              <a:ext uri="{FF2B5EF4-FFF2-40B4-BE49-F238E27FC236}">
                <a16:creationId xmlns:a16="http://schemas.microsoft.com/office/drawing/2014/main" id="{30AC9CDA-C107-0023-2C61-44103E731A07}"/>
              </a:ext>
            </a:extLst>
          </p:cNvPr>
          <p:cNvSpPr>
            <a:spLocks noChangeArrowheads="1"/>
          </p:cNvSpPr>
          <p:nvPr/>
        </p:nvSpPr>
        <p:spPr bwMode="auto">
          <a:xfrm>
            <a:off x="4857660" y="3900626"/>
            <a:ext cx="1834063" cy="918415"/>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rgbClr val="595959"/>
          </a:solidFill>
          <a:ln>
            <a:noFill/>
          </a:ln>
          <a:effectLst/>
        </p:spPr>
        <p:txBody>
          <a:bodyPr wrap="none" anchor="ctr"/>
          <a:lstStyle/>
          <a:p>
            <a:pPr algn="l" rtl="0"/>
            <a:endParaRPr lang="en-GB" sz="1600" dirty="0"/>
          </a:p>
        </p:txBody>
      </p:sp>
      <p:sp>
        <p:nvSpPr>
          <p:cNvPr id="87" name="TextBox 63">
            <a:extLst>
              <a:ext uri="{FF2B5EF4-FFF2-40B4-BE49-F238E27FC236}">
                <a16:creationId xmlns:a16="http://schemas.microsoft.com/office/drawing/2014/main" id="{2288E20B-0F1A-7FC8-787B-C29B366084B4}"/>
              </a:ext>
            </a:extLst>
          </p:cNvPr>
          <p:cNvSpPr txBox="1"/>
          <p:nvPr/>
        </p:nvSpPr>
        <p:spPr>
          <a:xfrm>
            <a:off x="775875" y="4384965"/>
            <a:ext cx="1827359" cy="338554"/>
          </a:xfrm>
          <a:prstGeom prst="rect">
            <a:avLst/>
          </a:prstGeom>
          <a:noFill/>
        </p:spPr>
        <p:txBody>
          <a:bodyPr wrap="none" rtlCol="0" anchor="b" anchorCtr="0">
            <a:spAutoFit/>
          </a:bodyPr>
          <a:lstStyle/>
          <a:p>
            <a:pPr algn="ctr" rtl="0"/>
            <a:r>
              <a:rPr lang="en-GB" sz="1600" b="1" dirty="0">
                <a:solidFill>
                  <a:srgbClr val="EDA13E"/>
                </a:solidFill>
                <a:ea typeface="League Spartan" charset="0"/>
                <a:cs typeface="Poppins" pitchFamily="2" charset="77"/>
              </a:rPr>
              <a:t>DETECCIÓN DE SEÑAL</a:t>
            </a:r>
          </a:p>
        </p:txBody>
      </p:sp>
      <p:sp>
        <p:nvSpPr>
          <p:cNvPr id="97" name="TextBox 67">
            <a:extLst>
              <a:ext uri="{FF2B5EF4-FFF2-40B4-BE49-F238E27FC236}">
                <a16:creationId xmlns:a16="http://schemas.microsoft.com/office/drawing/2014/main" id="{4A2C2B5F-F619-57CF-8295-DF0E8A8E08D0}"/>
              </a:ext>
            </a:extLst>
          </p:cNvPr>
          <p:cNvSpPr txBox="1"/>
          <p:nvPr/>
        </p:nvSpPr>
        <p:spPr>
          <a:xfrm>
            <a:off x="3935799" y="5249458"/>
            <a:ext cx="1382622" cy="338554"/>
          </a:xfrm>
          <a:prstGeom prst="rect">
            <a:avLst/>
          </a:prstGeom>
          <a:noFill/>
        </p:spPr>
        <p:txBody>
          <a:bodyPr wrap="none" rtlCol="0" anchor="b" anchorCtr="0">
            <a:spAutoFit/>
          </a:bodyPr>
          <a:lstStyle/>
          <a:p>
            <a:pPr algn="ctr" rtl="0"/>
            <a:r>
              <a:rPr lang="en-GB" sz="1600" b="1" dirty="0">
                <a:solidFill>
                  <a:srgbClr val="F16924"/>
                </a:solidFill>
                <a:ea typeface="League Spartan" charset="0"/>
                <a:cs typeface="Poppins" pitchFamily="2" charset="77"/>
              </a:rPr>
              <a:t>PREPARACIÓN</a:t>
            </a:r>
          </a:p>
        </p:txBody>
      </p:sp>
      <p:sp>
        <p:nvSpPr>
          <p:cNvPr id="107" name="TextBox 70">
            <a:extLst>
              <a:ext uri="{FF2B5EF4-FFF2-40B4-BE49-F238E27FC236}">
                <a16:creationId xmlns:a16="http://schemas.microsoft.com/office/drawing/2014/main" id="{B70B4AFE-1DE1-BB26-188A-7C57E8D6456C}"/>
              </a:ext>
            </a:extLst>
          </p:cNvPr>
          <p:cNvSpPr txBox="1"/>
          <p:nvPr/>
        </p:nvSpPr>
        <p:spPr>
          <a:xfrm>
            <a:off x="6554675" y="4370667"/>
            <a:ext cx="2012667" cy="584775"/>
          </a:xfrm>
          <a:prstGeom prst="rect">
            <a:avLst/>
          </a:prstGeom>
          <a:noFill/>
        </p:spPr>
        <p:txBody>
          <a:bodyPr wrap="none" rtlCol="0" anchor="b" anchorCtr="0">
            <a:spAutoFit/>
          </a:bodyPr>
          <a:lstStyle/>
          <a:p>
            <a:pPr algn="ctr" rtl="0"/>
            <a:r>
              <a:rPr lang="en-GB" sz="1600" b="1" dirty="0">
                <a:solidFill>
                  <a:srgbClr val="B41F7A"/>
                </a:solidFill>
                <a:ea typeface="League Spartan" charset="0"/>
                <a:cs typeface="Poppins" pitchFamily="2" charset="77"/>
              </a:rPr>
              <a:t>CONTENCIÓN/</a:t>
            </a:r>
            <a:br>
              <a:rPr lang="en-GB" sz="1600" b="1" dirty="0">
                <a:solidFill>
                  <a:srgbClr val="B41F7A"/>
                </a:solidFill>
                <a:ea typeface="League Spartan" charset="0"/>
                <a:cs typeface="Poppins" pitchFamily="2" charset="77"/>
              </a:rPr>
            </a:br>
            <a:r>
              <a:rPr lang="en-GB" sz="1600" b="1" dirty="0">
                <a:solidFill>
                  <a:srgbClr val="B41F7A"/>
                </a:solidFill>
                <a:ea typeface="League Spartan" charset="0"/>
                <a:cs typeface="Poppins" pitchFamily="2" charset="77"/>
              </a:rPr>
              <a:t>LA LIMITACIÓN DEL DAÑO</a:t>
            </a:r>
          </a:p>
        </p:txBody>
      </p:sp>
      <p:sp>
        <p:nvSpPr>
          <p:cNvPr id="117" name="TextBox 73">
            <a:extLst>
              <a:ext uri="{FF2B5EF4-FFF2-40B4-BE49-F238E27FC236}">
                <a16:creationId xmlns:a16="http://schemas.microsoft.com/office/drawing/2014/main" id="{05EEA7DF-8F67-F738-EE5B-F1C3B90FDB8F}"/>
              </a:ext>
            </a:extLst>
          </p:cNvPr>
          <p:cNvSpPr txBox="1"/>
          <p:nvPr/>
        </p:nvSpPr>
        <p:spPr>
          <a:xfrm>
            <a:off x="9958079" y="5210795"/>
            <a:ext cx="1080167" cy="338554"/>
          </a:xfrm>
          <a:prstGeom prst="rect">
            <a:avLst/>
          </a:prstGeom>
          <a:noFill/>
        </p:spPr>
        <p:txBody>
          <a:bodyPr wrap="none" rtlCol="0" anchor="b" anchorCtr="0">
            <a:spAutoFit/>
          </a:bodyPr>
          <a:lstStyle/>
          <a:p>
            <a:pPr algn="ctr" rtl="0"/>
            <a:r>
              <a:rPr lang="en-GB" sz="1600" b="1" dirty="0">
                <a:solidFill>
                  <a:srgbClr val="7F1C58"/>
                </a:solidFill>
                <a:ea typeface="League Spartan" charset="0"/>
                <a:cs typeface="Poppins" pitchFamily="2" charset="77"/>
              </a:rPr>
              <a:t>RECUPERACIÓN</a:t>
            </a:r>
          </a:p>
        </p:txBody>
      </p:sp>
      <p:sp>
        <p:nvSpPr>
          <p:cNvPr id="118" name="TextBox 63">
            <a:extLst>
              <a:ext uri="{FF2B5EF4-FFF2-40B4-BE49-F238E27FC236}">
                <a16:creationId xmlns:a16="http://schemas.microsoft.com/office/drawing/2014/main" id="{309ED3E0-C238-B771-8D14-4B45BB19F831}"/>
              </a:ext>
            </a:extLst>
          </p:cNvPr>
          <p:cNvSpPr txBox="1"/>
          <p:nvPr/>
        </p:nvSpPr>
        <p:spPr>
          <a:xfrm rot="1558204">
            <a:off x="2661942" y="3915141"/>
            <a:ext cx="1153072"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PROACTIVO</a:t>
            </a:r>
          </a:p>
        </p:txBody>
      </p:sp>
      <p:sp>
        <p:nvSpPr>
          <p:cNvPr id="119" name="TextBox 73">
            <a:extLst>
              <a:ext uri="{FF2B5EF4-FFF2-40B4-BE49-F238E27FC236}">
                <a16:creationId xmlns:a16="http://schemas.microsoft.com/office/drawing/2014/main" id="{50DF858C-0AB5-4251-5AFC-01506B2CD069}"/>
              </a:ext>
            </a:extLst>
          </p:cNvPr>
          <p:cNvSpPr txBox="1"/>
          <p:nvPr/>
        </p:nvSpPr>
        <p:spPr>
          <a:xfrm>
            <a:off x="7026564" y="2974129"/>
            <a:ext cx="905889" cy="338554"/>
          </a:xfrm>
          <a:prstGeom prst="rect">
            <a:avLst/>
          </a:prstGeom>
          <a:noFill/>
        </p:spPr>
        <p:txBody>
          <a:bodyPr wrap="none" rtlCol="0" anchor="b" anchorCtr="0">
            <a:spAutoFit/>
          </a:bodyPr>
          <a:lstStyle/>
          <a:p>
            <a:pPr algn="ctr" rtl="0"/>
            <a:r>
              <a:rPr lang="en-GB" sz="1600" b="1" dirty="0">
                <a:solidFill>
                  <a:srgbClr val="7F1C58"/>
                </a:solidFill>
                <a:ea typeface="League Spartan" charset="0"/>
                <a:cs typeface="Poppins" pitchFamily="2" charset="77"/>
              </a:rPr>
              <a:t>Reactivo</a:t>
            </a:r>
          </a:p>
        </p:txBody>
      </p:sp>
      <p:sp>
        <p:nvSpPr>
          <p:cNvPr id="120" name="Pfeil: nach oben gekrümmt 2">
            <a:extLst>
              <a:ext uri="{FF2B5EF4-FFF2-40B4-BE49-F238E27FC236}">
                <a16:creationId xmlns:a16="http://schemas.microsoft.com/office/drawing/2014/main" id="{8985639E-04B3-2DB0-F4FF-1E176FC4C1D1}"/>
              </a:ext>
            </a:extLst>
          </p:cNvPr>
          <p:cNvSpPr/>
          <p:nvPr/>
        </p:nvSpPr>
        <p:spPr>
          <a:xfrm flipH="1">
            <a:off x="931867" y="5569250"/>
            <a:ext cx="9369692" cy="686514"/>
          </a:xfrm>
          <a:prstGeom prst="curvedUpArrow">
            <a:avLst>
              <a:gd name="adj1" fmla="val 54162"/>
              <a:gd name="adj2" fmla="val 186399"/>
              <a:gd name="adj3" fmla="val 46142"/>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solidFill>
                <a:schemeClr val="tx1"/>
              </a:solidFill>
            </a:endParaRPr>
          </a:p>
        </p:txBody>
      </p:sp>
      <p:sp>
        <p:nvSpPr>
          <p:cNvPr id="122" name="TextBox 67">
            <a:extLst>
              <a:ext uri="{FF2B5EF4-FFF2-40B4-BE49-F238E27FC236}">
                <a16:creationId xmlns:a16="http://schemas.microsoft.com/office/drawing/2014/main" id="{F59C16F4-A6D4-3832-F536-EDD84534645A}"/>
              </a:ext>
            </a:extLst>
          </p:cNvPr>
          <p:cNvSpPr txBox="1"/>
          <p:nvPr/>
        </p:nvSpPr>
        <p:spPr>
          <a:xfrm rot="19932641">
            <a:off x="5610542" y="3918333"/>
            <a:ext cx="713657"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CRISIS</a:t>
            </a:r>
          </a:p>
        </p:txBody>
      </p:sp>
      <p:sp>
        <p:nvSpPr>
          <p:cNvPr id="123" name="TextBox 67">
            <a:extLst>
              <a:ext uri="{FF2B5EF4-FFF2-40B4-BE49-F238E27FC236}">
                <a16:creationId xmlns:a16="http://schemas.microsoft.com/office/drawing/2014/main" id="{17C4652C-5820-516D-1D4B-D647D6F461C1}"/>
              </a:ext>
            </a:extLst>
          </p:cNvPr>
          <p:cNvSpPr txBox="1"/>
          <p:nvPr/>
        </p:nvSpPr>
        <p:spPr>
          <a:xfrm>
            <a:off x="5265503" y="5907804"/>
            <a:ext cx="1063816"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APRENDIZAJE</a:t>
            </a:r>
          </a:p>
        </p:txBody>
      </p:sp>
      <p:grpSp>
        <p:nvGrpSpPr>
          <p:cNvPr id="144" name="Group 143">
            <a:extLst>
              <a:ext uri="{FF2B5EF4-FFF2-40B4-BE49-F238E27FC236}">
                <a16:creationId xmlns:a16="http://schemas.microsoft.com/office/drawing/2014/main" id="{76B3BDBC-2349-F6E4-ACD5-CB1FBFDD1A0C}"/>
              </a:ext>
            </a:extLst>
          </p:cNvPr>
          <p:cNvGrpSpPr/>
          <p:nvPr/>
        </p:nvGrpSpPr>
        <p:grpSpPr>
          <a:xfrm>
            <a:off x="730389" y="2400225"/>
            <a:ext cx="2024938" cy="1908753"/>
            <a:chOff x="723957" y="2583653"/>
            <a:chExt cx="2024938" cy="1908753"/>
          </a:xfrm>
        </p:grpSpPr>
        <p:sp>
          <p:nvSpPr>
            <p:cNvPr id="78" name="Freeform 7">
              <a:extLst>
                <a:ext uri="{FF2B5EF4-FFF2-40B4-BE49-F238E27FC236}">
                  <a16:creationId xmlns:a16="http://schemas.microsoft.com/office/drawing/2014/main" id="{D2B5437E-3E25-1726-8E81-9311C487B95C}"/>
                </a:ext>
              </a:extLst>
            </p:cNvPr>
            <p:cNvSpPr>
              <a:spLocks noChangeArrowheads="1"/>
            </p:cNvSpPr>
            <p:nvPr/>
          </p:nvSpPr>
          <p:spPr bwMode="auto">
            <a:xfrm>
              <a:off x="2690802" y="3872755"/>
              <a:ext cx="44261" cy="174276"/>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pPr algn="l" rtl="0"/>
              <a:endParaRPr lang="en-GB" sz="1600" dirty="0"/>
            </a:p>
          </p:txBody>
        </p:sp>
        <p:sp>
          <p:nvSpPr>
            <p:cNvPr id="79" name="Freeform 9">
              <a:extLst>
                <a:ext uri="{FF2B5EF4-FFF2-40B4-BE49-F238E27FC236}">
                  <a16:creationId xmlns:a16="http://schemas.microsoft.com/office/drawing/2014/main" id="{4D8B18AD-002B-BB91-C993-765AB34FA145}"/>
                </a:ext>
              </a:extLst>
            </p:cNvPr>
            <p:cNvSpPr>
              <a:spLocks noChangeArrowheads="1"/>
            </p:cNvSpPr>
            <p:nvPr/>
          </p:nvSpPr>
          <p:spPr bwMode="auto">
            <a:xfrm>
              <a:off x="737788" y="3872755"/>
              <a:ext cx="44261" cy="174276"/>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pPr algn="l" rtl="0"/>
              <a:endParaRPr lang="en-GB" sz="1600" dirty="0"/>
            </a:p>
          </p:txBody>
        </p:sp>
        <p:sp>
          <p:nvSpPr>
            <p:cNvPr id="80" name="Freeform 10">
              <a:extLst>
                <a:ext uri="{FF2B5EF4-FFF2-40B4-BE49-F238E27FC236}">
                  <a16:creationId xmlns:a16="http://schemas.microsoft.com/office/drawing/2014/main" id="{6B7B6BE7-1AE2-3DCD-2A52-F763FC0DF3BC}"/>
                </a:ext>
              </a:extLst>
            </p:cNvPr>
            <p:cNvSpPr>
              <a:spLocks noChangeArrowheads="1"/>
            </p:cNvSpPr>
            <p:nvPr/>
          </p:nvSpPr>
          <p:spPr bwMode="auto">
            <a:xfrm>
              <a:off x="1838779" y="3922547"/>
              <a:ext cx="852022" cy="547729"/>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pPr algn="l" rtl="0"/>
              <a:endParaRPr lang="en-GB" sz="1600" dirty="0"/>
            </a:p>
          </p:txBody>
        </p:sp>
        <p:sp>
          <p:nvSpPr>
            <p:cNvPr id="81" name="Freeform 11">
              <a:extLst>
                <a:ext uri="{FF2B5EF4-FFF2-40B4-BE49-F238E27FC236}">
                  <a16:creationId xmlns:a16="http://schemas.microsoft.com/office/drawing/2014/main" id="{A5364AB6-A03F-B098-AF61-80CC6434D63C}"/>
                </a:ext>
              </a:extLst>
            </p:cNvPr>
            <p:cNvSpPr>
              <a:spLocks noChangeArrowheads="1"/>
            </p:cNvSpPr>
            <p:nvPr/>
          </p:nvSpPr>
          <p:spPr bwMode="auto">
            <a:xfrm>
              <a:off x="782049"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pPr algn="l" rtl="0"/>
              <a:endParaRPr lang="en-GB" sz="1600" dirty="0"/>
            </a:p>
          </p:txBody>
        </p:sp>
        <p:sp>
          <p:nvSpPr>
            <p:cNvPr id="82" name="Freeform 12">
              <a:extLst>
                <a:ext uri="{FF2B5EF4-FFF2-40B4-BE49-F238E27FC236}">
                  <a16:creationId xmlns:a16="http://schemas.microsoft.com/office/drawing/2014/main" id="{5BF67E00-E7CD-78F4-9A82-53DD4B96C5A2}"/>
                </a:ext>
              </a:extLst>
            </p:cNvPr>
            <p:cNvSpPr>
              <a:spLocks noChangeArrowheads="1"/>
            </p:cNvSpPr>
            <p:nvPr/>
          </p:nvSpPr>
          <p:spPr bwMode="auto">
            <a:xfrm>
              <a:off x="723957" y="3374818"/>
              <a:ext cx="2024938" cy="998637"/>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pPr algn="l" rtl="0"/>
              <a:endParaRPr lang="en-GB" sz="1600" dirty="0"/>
            </a:p>
          </p:txBody>
        </p:sp>
        <p:sp>
          <p:nvSpPr>
            <p:cNvPr id="83" name="Freeform 13">
              <a:extLst>
                <a:ext uri="{FF2B5EF4-FFF2-40B4-BE49-F238E27FC236}">
                  <a16:creationId xmlns:a16="http://schemas.microsoft.com/office/drawing/2014/main" id="{A0CA23EE-080C-E2A0-136E-5D4E10243BA7}"/>
                </a:ext>
              </a:extLst>
            </p:cNvPr>
            <p:cNvSpPr>
              <a:spLocks noChangeArrowheads="1"/>
            </p:cNvSpPr>
            <p:nvPr/>
          </p:nvSpPr>
          <p:spPr bwMode="auto">
            <a:xfrm>
              <a:off x="1634071" y="4348558"/>
              <a:ext cx="207472" cy="14384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pPr algn="l" rtl="0"/>
              <a:endParaRPr lang="en-GB" sz="1600" dirty="0"/>
            </a:p>
          </p:txBody>
        </p:sp>
        <p:sp>
          <p:nvSpPr>
            <p:cNvPr id="84" name="Freeform 14">
              <a:extLst>
                <a:ext uri="{FF2B5EF4-FFF2-40B4-BE49-F238E27FC236}">
                  <a16:creationId xmlns:a16="http://schemas.microsoft.com/office/drawing/2014/main" id="{453FA61F-E78B-24B3-06B5-B3363D4E1406}"/>
                </a:ext>
              </a:extLst>
            </p:cNvPr>
            <p:cNvSpPr>
              <a:spLocks noChangeArrowheads="1"/>
            </p:cNvSpPr>
            <p:nvPr/>
          </p:nvSpPr>
          <p:spPr bwMode="auto">
            <a:xfrm>
              <a:off x="1473627" y="3809129"/>
              <a:ext cx="525599" cy="124484"/>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26" name="Group 125">
              <a:extLst>
                <a:ext uri="{FF2B5EF4-FFF2-40B4-BE49-F238E27FC236}">
                  <a16:creationId xmlns:a16="http://schemas.microsoft.com/office/drawing/2014/main" id="{ED58D681-5429-D80B-20CF-1CE7FAE7FA09}"/>
                </a:ext>
              </a:extLst>
            </p:cNvPr>
            <p:cNvGrpSpPr/>
            <p:nvPr/>
          </p:nvGrpSpPr>
          <p:grpSpPr>
            <a:xfrm>
              <a:off x="1177630" y="2583653"/>
              <a:ext cx="1117589" cy="1289101"/>
              <a:chOff x="2664334" y="3004228"/>
              <a:chExt cx="954199" cy="1100636"/>
            </a:xfrm>
          </p:grpSpPr>
          <p:sp>
            <p:nvSpPr>
              <p:cNvPr id="85" name="Freeform 15">
                <a:extLst>
                  <a:ext uri="{FF2B5EF4-FFF2-40B4-BE49-F238E27FC236}">
                    <a16:creationId xmlns:a16="http://schemas.microsoft.com/office/drawing/2014/main" id="{10B7440F-899A-9564-0897-5AC33B2ECF1C}"/>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EDA13E"/>
              </a:solidFill>
              <a:ln>
                <a:noFill/>
              </a:ln>
              <a:effectLst/>
            </p:spPr>
            <p:txBody>
              <a:bodyPr wrap="none" anchor="ctr"/>
              <a:lstStyle/>
              <a:p>
                <a:pPr algn="l" rtl="0"/>
                <a:endParaRPr lang="en-GB" sz="1600" dirty="0"/>
              </a:p>
            </p:txBody>
          </p:sp>
          <p:sp>
            <p:nvSpPr>
              <p:cNvPr id="124" name="Oval 123">
                <a:extLst>
                  <a:ext uri="{FF2B5EF4-FFF2-40B4-BE49-F238E27FC236}">
                    <a16:creationId xmlns:a16="http://schemas.microsoft.com/office/drawing/2014/main" id="{F1545CDD-38E5-4D29-A904-C1CEBE0B35BB}"/>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5" name="TextBox 58">
                <a:extLst>
                  <a:ext uri="{FF2B5EF4-FFF2-40B4-BE49-F238E27FC236}">
                    <a16:creationId xmlns:a16="http://schemas.microsoft.com/office/drawing/2014/main" id="{7424912C-2B1E-815B-8C3A-8738BD856A7A}"/>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EDA13E"/>
                    </a:solidFill>
                    <a:cs typeface="Poppins" pitchFamily="2" charset="77"/>
                  </a:rPr>
                  <a:t>01</a:t>
                </a:r>
              </a:p>
            </p:txBody>
          </p:sp>
        </p:grpSp>
      </p:grpSp>
      <p:grpSp>
        <p:nvGrpSpPr>
          <p:cNvPr id="142" name="Group 141">
            <a:extLst>
              <a:ext uri="{FF2B5EF4-FFF2-40B4-BE49-F238E27FC236}">
                <a16:creationId xmlns:a16="http://schemas.microsoft.com/office/drawing/2014/main" id="{2A4E0E39-7006-FC72-0BCE-39DC1386289D}"/>
              </a:ext>
            </a:extLst>
          </p:cNvPr>
          <p:cNvGrpSpPr/>
          <p:nvPr/>
        </p:nvGrpSpPr>
        <p:grpSpPr>
          <a:xfrm>
            <a:off x="3617408" y="3267204"/>
            <a:ext cx="2024938" cy="1903166"/>
            <a:chOff x="2941494" y="3491057"/>
            <a:chExt cx="2024938" cy="1903166"/>
          </a:xfrm>
        </p:grpSpPr>
        <p:sp>
          <p:nvSpPr>
            <p:cNvPr id="88" name="Freeform 17">
              <a:extLst>
                <a:ext uri="{FF2B5EF4-FFF2-40B4-BE49-F238E27FC236}">
                  <a16:creationId xmlns:a16="http://schemas.microsoft.com/office/drawing/2014/main" id="{0090530A-CB57-5E68-B22F-6C25A036F9BE}"/>
                </a:ext>
              </a:extLst>
            </p:cNvPr>
            <p:cNvSpPr>
              <a:spLocks noChangeArrowheads="1"/>
            </p:cNvSpPr>
            <p:nvPr/>
          </p:nvSpPr>
          <p:spPr bwMode="auto">
            <a:xfrm>
              <a:off x="4908338" y="4774572"/>
              <a:ext cx="44261" cy="174276"/>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pPr algn="l" rtl="0"/>
              <a:endParaRPr lang="en-GB" sz="1600" dirty="0"/>
            </a:p>
          </p:txBody>
        </p:sp>
        <p:sp>
          <p:nvSpPr>
            <p:cNvPr id="89" name="Freeform 19">
              <a:extLst>
                <a:ext uri="{FF2B5EF4-FFF2-40B4-BE49-F238E27FC236}">
                  <a16:creationId xmlns:a16="http://schemas.microsoft.com/office/drawing/2014/main" id="{FC76BE2B-D5CE-2A30-7CCA-F931F028B33D}"/>
                </a:ext>
              </a:extLst>
            </p:cNvPr>
            <p:cNvSpPr>
              <a:spLocks noChangeArrowheads="1"/>
            </p:cNvSpPr>
            <p:nvPr/>
          </p:nvSpPr>
          <p:spPr bwMode="auto">
            <a:xfrm>
              <a:off x="2955325"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pPr algn="l" rtl="0"/>
              <a:endParaRPr lang="en-GB" sz="1600" dirty="0"/>
            </a:p>
          </p:txBody>
        </p:sp>
        <p:sp>
          <p:nvSpPr>
            <p:cNvPr id="90" name="Freeform 20">
              <a:extLst>
                <a:ext uri="{FF2B5EF4-FFF2-40B4-BE49-F238E27FC236}">
                  <a16:creationId xmlns:a16="http://schemas.microsoft.com/office/drawing/2014/main" id="{78697B42-986A-0E00-911A-FA81A278470F}"/>
                </a:ext>
              </a:extLst>
            </p:cNvPr>
            <p:cNvSpPr>
              <a:spLocks noChangeArrowheads="1"/>
            </p:cNvSpPr>
            <p:nvPr/>
          </p:nvSpPr>
          <p:spPr bwMode="auto">
            <a:xfrm>
              <a:off x="405631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pPr algn="l" rtl="0"/>
              <a:endParaRPr lang="en-GB" sz="1600" dirty="0"/>
            </a:p>
          </p:txBody>
        </p:sp>
        <p:sp>
          <p:nvSpPr>
            <p:cNvPr id="91" name="Freeform 21">
              <a:extLst>
                <a:ext uri="{FF2B5EF4-FFF2-40B4-BE49-F238E27FC236}">
                  <a16:creationId xmlns:a16="http://schemas.microsoft.com/office/drawing/2014/main" id="{F7ED9637-82EB-35FE-0613-5447833A6874}"/>
                </a:ext>
              </a:extLst>
            </p:cNvPr>
            <p:cNvSpPr>
              <a:spLocks noChangeArrowheads="1"/>
            </p:cNvSpPr>
            <p:nvPr/>
          </p:nvSpPr>
          <p:spPr bwMode="auto">
            <a:xfrm>
              <a:off x="2996818" y="4824363"/>
              <a:ext cx="852022" cy="547729"/>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pPr algn="l" rtl="0"/>
              <a:endParaRPr lang="en-GB" sz="1600" dirty="0"/>
            </a:p>
          </p:txBody>
        </p:sp>
        <p:sp>
          <p:nvSpPr>
            <p:cNvPr id="92" name="Freeform 22">
              <a:extLst>
                <a:ext uri="{FF2B5EF4-FFF2-40B4-BE49-F238E27FC236}">
                  <a16:creationId xmlns:a16="http://schemas.microsoft.com/office/drawing/2014/main" id="{B7CF5C6B-37A7-68F1-2E45-3D004B7A6BFC}"/>
                </a:ext>
              </a:extLst>
            </p:cNvPr>
            <p:cNvSpPr>
              <a:spLocks noChangeArrowheads="1"/>
            </p:cNvSpPr>
            <p:nvPr/>
          </p:nvSpPr>
          <p:spPr bwMode="auto">
            <a:xfrm>
              <a:off x="2941494" y="4276634"/>
              <a:ext cx="2024938" cy="998637"/>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pPr algn="l" rtl="0"/>
              <a:endParaRPr lang="en-GB" sz="1600" dirty="0"/>
            </a:p>
          </p:txBody>
        </p:sp>
        <p:sp>
          <p:nvSpPr>
            <p:cNvPr id="93" name="Freeform 23">
              <a:extLst>
                <a:ext uri="{FF2B5EF4-FFF2-40B4-BE49-F238E27FC236}">
                  <a16:creationId xmlns:a16="http://schemas.microsoft.com/office/drawing/2014/main" id="{A4A99ED8-5685-79F8-324C-5481C51AEDC5}"/>
                </a:ext>
              </a:extLst>
            </p:cNvPr>
            <p:cNvSpPr>
              <a:spLocks noChangeArrowheads="1"/>
            </p:cNvSpPr>
            <p:nvPr/>
          </p:nvSpPr>
          <p:spPr bwMode="auto">
            <a:xfrm>
              <a:off x="3848842" y="5250375"/>
              <a:ext cx="207474" cy="14384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pPr algn="l" rtl="0"/>
              <a:endParaRPr lang="en-GB" sz="1600" dirty="0"/>
            </a:p>
          </p:txBody>
        </p:sp>
        <p:sp>
          <p:nvSpPr>
            <p:cNvPr id="94" name="Freeform 24">
              <a:extLst>
                <a:ext uri="{FF2B5EF4-FFF2-40B4-BE49-F238E27FC236}">
                  <a16:creationId xmlns:a16="http://schemas.microsoft.com/office/drawing/2014/main" id="{738B0FAF-DBF3-FA51-A53C-3A18AF4AFE73}"/>
                </a:ext>
              </a:extLst>
            </p:cNvPr>
            <p:cNvSpPr>
              <a:spLocks noChangeArrowheads="1"/>
            </p:cNvSpPr>
            <p:nvPr/>
          </p:nvSpPr>
          <p:spPr bwMode="auto">
            <a:xfrm>
              <a:off x="3688397"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27" name="Group 126">
              <a:extLst>
                <a:ext uri="{FF2B5EF4-FFF2-40B4-BE49-F238E27FC236}">
                  <a16:creationId xmlns:a16="http://schemas.microsoft.com/office/drawing/2014/main" id="{BA71E26F-E50E-FF0B-C5A9-658E2A0BE180}"/>
                </a:ext>
              </a:extLst>
            </p:cNvPr>
            <p:cNvGrpSpPr/>
            <p:nvPr/>
          </p:nvGrpSpPr>
          <p:grpSpPr>
            <a:xfrm>
              <a:off x="3403739" y="3491057"/>
              <a:ext cx="1117589" cy="1289101"/>
              <a:chOff x="2664334" y="3004228"/>
              <a:chExt cx="954199" cy="1100636"/>
            </a:xfrm>
          </p:grpSpPr>
          <p:sp>
            <p:nvSpPr>
              <p:cNvPr id="128" name="Freeform 15">
                <a:extLst>
                  <a:ext uri="{FF2B5EF4-FFF2-40B4-BE49-F238E27FC236}">
                    <a16:creationId xmlns:a16="http://schemas.microsoft.com/office/drawing/2014/main" id="{C58FE19B-4250-FE1C-8330-AC4B58AFB886}"/>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F16924"/>
              </a:solidFill>
              <a:ln>
                <a:noFill/>
              </a:ln>
              <a:effectLst/>
            </p:spPr>
            <p:txBody>
              <a:bodyPr wrap="none" anchor="ctr"/>
              <a:lstStyle/>
              <a:p>
                <a:pPr algn="l" rtl="0"/>
                <a:endParaRPr lang="en-GB" sz="1600" dirty="0"/>
              </a:p>
            </p:txBody>
          </p:sp>
          <p:sp>
            <p:nvSpPr>
              <p:cNvPr id="129" name="Oval 128">
                <a:extLst>
                  <a:ext uri="{FF2B5EF4-FFF2-40B4-BE49-F238E27FC236}">
                    <a16:creationId xmlns:a16="http://schemas.microsoft.com/office/drawing/2014/main" id="{854FCEEF-BD11-9A1F-F1DE-17A37F96332E}"/>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0" name="TextBox 58">
                <a:extLst>
                  <a:ext uri="{FF2B5EF4-FFF2-40B4-BE49-F238E27FC236}">
                    <a16:creationId xmlns:a16="http://schemas.microsoft.com/office/drawing/2014/main" id="{16276994-C9EF-12A5-5CDA-5C72E1D942A5}"/>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F16924"/>
                    </a:solidFill>
                    <a:cs typeface="Poppins" pitchFamily="2" charset="77"/>
                  </a:rPr>
                  <a:t>02</a:t>
                </a:r>
              </a:p>
            </p:txBody>
          </p:sp>
        </p:grpSp>
      </p:grpSp>
      <p:grpSp>
        <p:nvGrpSpPr>
          <p:cNvPr id="143" name="Group 142">
            <a:extLst>
              <a:ext uri="{FF2B5EF4-FFF2-40B4-BE49-F238E27FC236}">
                <a16:creationId xmlns:a16="http://schemas.microsoft.com/office/drawing/2014/main" id="{CF79BEC1-4B0A-6900-3477-DB760D611BCF}"/>
              </a:ext>
            </a:extLst>
          </p:cNvPr>
          <p:cNvGrpSpPr/>
          <p:nvPr/>
        </p:nvGrpSpPr>
        <p:grpSpPr>
          <a:xfrm>
            <a:off x="6504427" y="2397157"/>
            <a:ext cx="2024938" cy="1911821"/>
            <a:chOff x="5159030" y="2580585"/>
            <a:chExt cx="2024938" cy="1911821"/>
          </a:xfrm>
        </p:grpSpPr>
        <p:sp>
          <p:nvSpPr>
            <p:cNvPr id="99" name="Freeform 29">
              <a:extLst>
                <a:ext uri="{FF2B5EF4-FFF2-40B4-BE49-F238E27FC236}">
                  <a16:creationId xmlns:a16="http://schemas.microsoft.com/office/drawing/2014/main" id="{91991BD4-C783-D77A-F22F-3BB6D4C400C6}"/>
                </a:ext>
              </a:extLst>
            </p:cNvPr>
            <p:cNvSpPr>
              <a:spLocks noChangeArrowheads="1"/>
            </p:cNvSpPr>
            <p:nvPr/>
          </p:nvSpPr>
          <p:spPr bwMode="auto">
            <a:xfrm>
              <a:off x="5172860" y="3872755"/>
              <a:ext cx="44261" cy="174276"/>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pPr algn="l" rtl="0"/>
              <a:endParaRPr lang="en-GB" sz="1600" dirty="0"/>
            </a:p>
          </p:txBody>
        </p:sp>
        <p:sp>
          <p:nvSpPr>
            <p:cNvPr id="102" name="Freeform 32">
              <a:extLst>
                <a:ext uri="{FF2B5EF4-FFF2-40B4-BE49-F238E27FC236}">
                  <a16:creationId xmlns:a16="http://schemas.microsoft.com/office/drawing/2014/main" id="{CFD0589C-8D5D-C5A4-D44E-E20441BBEF3D}"/>
                </a:ext>
              </a:extLst>
            </p:cNvPr>
            <p:cNvSpPr>
              <a:spLocks noChangeArrowheads="1"/>
            </p:cNvSpPr>
            <p:nvPr/>
          </p:nvSpPr>
          <p:spPr bwMode="auto">
            <a:xfrm>
              <a:off x="5159030" y="3374818"/>
              <a:ext cx="2024938" cy="998637"/>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pPr algn="l" rtl="0"/>
              <a:endParaRPr lang="en-GB" sz="1600" dirty="0"/>
            </a:p>
          </p:txBody>
        </p:sp>
        <p:grpSp>
          <p:nvGrpSpPr>
            <p:cNvPr id="141" name="Group 140">
              <a:extLst>
                <a:ext uri="{FF2B5EF4-FFF2-40B4-BE49-F238E27FC236}">
                  <a16:creationId xmlns:a16="http://schemas.microsoft.com/office/drawing/2014/main" id="{5CF5DBCA-B45A-5098-F86E-08DD70AAE408}"/>
                </a:ext>
              </a:extLst>
            </p:cNvPr>
            <p:cNvGrpSpPr/>
            <p:nvPr/>
          </p:nvGrpSpPr>
          <p:grpSpPr>
            <a:xfrm>
              <a:off x="5217121" y="2580585"/>
              <a:ext cx="1953015" cy="1911821"/>
              <a:chOff x="5217121" y="2580585"/>
              <a:chExt cx="1953015" cy="1911821"/>
            </a:xfrm>
          </p:grpSpPr>
          <p:sp>
            <p:nvSpPr>
              <p:cNvPr id="98" name="Freeform 27">
                <a:extLst>
                  <a:ext uri="{FF2B5EF4-FFF2-40B4-BE49-F238E27FC236}">
                    <a16:creationId xmlns:a16="http://schemas.microsoft.com/office/drawing/2014/main" id="{1017FAD7-C08C-279A-70DC-D2C2982AF2AB}"/>
                  </a:ext>
                </a:extLst>
              </p:cNvPr>
              <p:cNvSpPr>
                <a:spLocks noChangeArrowheads="1"/>
              </p:cNvSpPr>
              <p:nvPr/>
            </p:nvSpPr>
            <p:spPr bwMode="auto">
              <a:xfrm>
                <a:off x="7125875" y="3872755"/>
                <a:ext cx="44261" cy="174276"/>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pPr algn="l" rtl="0"/>
                <a:endParaRPr lang="en-GB" sz="1600" dirty="0"/>
              </a:p>
            </p:txBody>
          </p:sp>
          <p:sp>
            <p:nvSpPr>
              <p:cNvPr id="100" name="Freeform 30">
                <a:extLst>
                  <a:ext uri="{FF2B5EF4-FFF2-40B4-BE49-F238E27FC236}">
                    <a16:creationId xmlns:a16="http://schemas.microsoft.com/office/drawing/2014/main" id="{31CFA4A3-3B61-1E10-4BBD-647988080722}"/>
                  </a:ext>
                </a:extLst>
              </p:cNvPr>
              <p:cNvSpPr>
                <a:spLocks noChangeArrowheads="1"/>
              </p:cNvSpPr>
              <p:nvPr/>
            </p:nvSpPr>
            <p:spPr bwMode="auto">
              <a:xfrm>
                <a:off x="6273851" y="3922547"/>
                <a:ext cx="852022" cy="547729"/>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pPr algn="l" rtl="0"/>
                <a:endParaRPr lang="en-GB" sz="1600" dirty="0"/>
              </a:p>
            </p:txBody>
          </p:sp>
          <p:sp>
            <p:nvSpPr>
              <p:cNvPr id="101" name="Freeform 31">
                <a:extLst>
                  <a:ext uri="{FF2B5EF4-FFF2-40B4-BE49-F238E27FC236}">
                    <a16:creationId xmlns:a16="http://schemas.microsoft.com/office/drawing/2014/main" id="{B39F7E76-EB36-AA30-CC97-3B4621C6AF3D}"/>
                  </a:ext>
                </a:extLst>
              </p:cNvPr>
              <p:cNvSpPr>
                <a:spLocks noChangeArrowheads="1"/>
              </p:cNvSpPr>
              <p:nvPr/>
            </p:nvSpPr>
            <p:spPr bwMode="auto">
              <a:xfrm>
                <a:off x="5217121" y="3922547"/>
                <a:ext cx="852022" cy="547729"/>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pPr algn="l" rtl="0"/>
                <a:endParaRPr lang="en-GB" sz="1600" dirty="0"/>
              </a:p>
            </p:txBody>
          </p:sp>
          <p:sp>
            <p:nvSpPr>
              <p:cNvPr id="103" name="Freeform 33">
                <a:extLst>
                  <a:ext uri="{FF2B5EF4-FFF2-40B4-BE49-F238E27FC236}">
                    <a16:creationId xmlns:a16="http://schemas.microsoft.com/office/drawing/2014/main" id="{23248998-8147-215B-126F-06A4C2498FD2}"/>
                  </a:ext>
                </a:extLst>
              </p:cNvPr>
              <p:cNvSpPr>
                <a:spLocks noChangeArrowheads="1"/>
              </p:cNvSpPr>
              <p:nvPr/>
            </p:nvSpPr>
            <p:spPr bwMode="auto">
              <a:xfrm>
                <a:off x="6069143" y="4348558"/>
                <a:ext cx="207474" cy="14384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pPr algn="l" rtl="0"/>
                <a:endParaRPr lang="en-GB" sz="1600" dirty="0"/>
              </a:p>
            </p:txBody>
          </p:sp>
          <p:sp>
            <p:nvSpPr>
              <p:cNvPr id="104" name="Freeform 34">
                <a:extLst>
                  <a:ext uri="{FF2B5EF4-FFF2-40B4-BE49-F238E27FC236}">
                    <a16:creationId xmlns:a16="http://schemas.microsoft.com/office/drawing/2014/main" id="{0D1A1B0F-DD1E-0E17-2F65-FC19EF562138}"/>
                  </a:ext>
                </a:extLst>
              </p:cNvPr>
              <p:cNvSpPr>
                <a:spLocks noChangeArrowheads="1"/>
              </p:cNvSpPr>
              <p:nvPr/>
            </p:nvSpPr>
            <p:spPr bwMode="auto">
              <a:xfrm>
                <a:off x="5908700" y="3809129"/>
                <a:ext cx="525599" cy="124484"/>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31" name="Group 130">
                <a:extLst>
                  <a:ext uri="{FF2B5EF4-FFF2-40B4-BE49-F238E27FC236}">
                    <a16:creationId xmlns:a16="http://schemas.microsoft.com/office/drawing/2014/main" id="{34C05028-D2B1-671E-8114-C9878CDC166E}"/>
                  </a:ext>
                </a:extLst>
              </p:cNvPr>
              <p:cNvGrpSpPr/>
              <p:nvPr/>
            </p:nvGrpSpPr>
            <p:grpSpPr>
              <a:xfrm>
                <a:off x="5638937" y="2580585"/>
                <a:ext cx="1117589" cy="1289101"/>
                <a:chOff x="2664334" y="3004228"/>
                <a:chExt cx="954199" cy="1100636"/>
              </a:xfrm>
            </p:grpSpPr>
            <p:sp>
              <p:nvSpPr>
                <p:cNvPr id="132" name="Freeform 15">
                  <a:extLst>
                    <a:ext uri="{FF2B5EF4-FFF2-40B4-BE49-F238E27FC236}">
                      <a16:creationId xmlns:a16="http://schemas.microsoft.com/office/drawing/2014/main" id="{12035672-FD0F-C439-FD3B-152D22C27E8B}"/>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B41F7A"/>
                </a:solidFill>
                <a:ln>
                  <a:noFill/>
                </a:ln>
                <a:effectLst/>
              </p:spPr>
              <p:txBody>
                <a:bodyPr wrap="none" anchor="ctr"/>
                <a:lstStyle/>
                <a:p>
                  <a:pPr algn="l" rtl="0"/>
                  <a:endParaRPr lang="en-GB" sz="1600" dirty="0"/>
                </a:p>
              </p:txBody>
            </p:sp>
            <p:sp>
              <p:nvSpPr>
                <p:cNvPr id="133" name="Oval 132">
                  <a:extLst>
                    <a:ext uri="{FF2B5EF4-FFF2-40B4-BE49-F238E27FC236}">
                      <a16:creationId xmlns:a16="http://schemas.microsoft.com/office/drawing/2014/main" id="{E221E6C4-CF47-B67B-4A17-875C2D7E7600}"/>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4" name="TextBox 58">
                  <a:extLst>
                    <a:ext uri="{FF2B5EF4-FFF2-40B4-BE49-F238E27FC236}">
                      <a16:creationId xmlns:a16="http://schemas.microsoft.com/office/drawing/2014/main" id="{FDF0679E-3AEB-1D45-666B-C6D0CE4A727D}"/>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B41F7A"/>
                      </a:solidFill>
                      <a:cs typeface="Poppins" pitchFamily="2" charset="77"/>
                    </a:rPr>
                    <a:t>03</a:t>
                  </a:r>
                </a:p>
              </p:txBody>
            </p:sp>
          </p:grpSp>
        </p:grpSp>
      </p:grpSp>
      <p:grpSp>
        <p:nvGrpSpPr>
          <p:cNvPr id="140" name="Group 139">
            <a:extLst>
              <a:ext uri="{FF2B5EF4-FFF2-40B4-BE49-F238E27FC236}">
                <a16:creationId xmlns:a16="http://schemas.microsoft.com/office/drawing/2014/main" id="{DCABF9F9-2DA2-92CB-48B6-3CB30E001E74}"/>
              </a:ext>
            </a:extLst>
          </p:cNvPr>
          <p:cNvGrpSpPr/>
          <p:nvPr/>
        </p:nvGrpSpPr>
        <p:grpSpPr>
          <a:xfrm>
            <a:off x="9391445" y="3267204"/>
            <a:ext cx="2024938" cy="1921460"/>
            <a:chOff x="7376568" y="3472763"/>
            <a:chExt cx="2024938" cy="1921460"/>
          </a:xfrm>
        </p:grpSpPr>
        <p:sp>
          <p:nvSpPr>
            <p:cNvPr id="108" name="Freeform 37">
              <a:extLst>
                <a:ext uri="{FF2B5EF4-FFF2-40B4-BE49-F238E27FC236}">
                  <a16:creationId xmlns:a16="http://schemas.microsoft.com/office/drawing/2014/main" id="{D6FA0B70-0CC7-3F3E-8361-5E9A69519319}"/>
                </a:ext>
              </a:extLst>
            </p:cNvPr>
            <p:cNvSpPr>
              <a:spLocks noChangeArrowheads="1"/>
            </p:cNvSpPr>
            <p:nvPr/>
          </p:nvSpPr>
          <p:spPr bwMode="auto">
            <a:xfrm>
              <a:off x="9343413" y="4774572"/>
              <a:ext cx="44261" cy="174276"/>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pPr algn="l" rtl="0"/>
              <a:endParaRPr lang="en-GB" sz="1600" dirty="0"/>
            </a:p>
          </p:txBody>
        </p:sp>
        <p:sp>
          <p:nvSpPr>
            <p:cNvPr id="109" name="Freeform 39">
              <a:extLst>
                <a:ext uri="{FF2B5EF4-FFF2-40B4-BE49-F238E27FC236}">
                  <a16:creationId xmlns:a16="http://schemas.microsoft.com/office/drawing/2014/main" id="{B5994B2F-FFB3-EB19-F918-6EF1DF95BFDC}"/>
                </a:ext>
              </a:extLst>
            </p:cNvPr>
            <p:cNvSpPr>
              <a:spLocks noChangeArrowheads="1"/>
            </p:cNvSpPr>
            <p:nvPr/>
          </p:nvSpPr>
          <p:spPr bwMode="auto">
            <a:xfrm>
              <a:off x="7393164" y="4774572"/>
              <a:ext cx="44261" cy="174276"/>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pPr algn="l" rtl="0"/>
              <a:endParaRPr lang="en-GB" sz="1600" dirty="0"/>
            </a:p>
          </p:txBody>
        </p:sp>
        <p:sp>
          <p:nvSpPr>
            <p:cNvPr id="110" name="Freeform 40">
              <a:extLst>
                <a:ext uri="{FF2B5EF4-FFF2-40B4-BE49-F238E27FC236}">
                  <a16:creationId xmlns:a16="http://schemas.microsoft.com/office/drawing/2014/main" id="{65D8F9AB-75BE-1438-2FB8-4EA25A7D63E0}"/>
                </a:ext>
              </a:extLst>
            </p:cNvPr>
            <p:cNvSpPr>
              <a:spLocks noChangeArrowheads="1"/>
            </p:cNvSpPr>
            <p:nvPr/>
          </p:nvSpPr>
          <p:spPr bwMode="auto">
            <a:xfrm>
              <a:off x="8494156" y="4824363"/>
              <a:ext cx="852022" cy="547729"/>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pPr algn="l" rtl="0"/>
              <a:endParaRPr lang="en-GB" sz="1600" dirty="0"/>
            </a:p>
          </p:txBody>
        </p:sp>
        <p:sp>
          <p:nvSpPr>
            <p:cNvPr id="111" name="Freeform 41">
              <a:extLst>
                <a:ext uri="{FF2B5EF4-FFF2-40B4-BE49-F238E27FC236}">
                  <a16:creationId xmlns:a16="http://schemas.microsoft.com/office/drawing/2014/main" id="{B13849AF-32D8-ED23-1898-3FA2BC01796D}"/>
                </a:ext>
              </a:extLst>
            </p:cNvPr>
            <p:cNvSpPr>
              <a:spLocks noChangeArrowheads="1"/>
            </p:cNvSpPr>
            <p:nvPr/>
          </p:nvSpPr>
          <p:spPr bwMode="auto">
            <a:xfrm>
              <a:off x="7434660" y="4824363"/>
              <a:ext cx="852022" cy="547729"/>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pPr algn="l" rtl="0"/>
              <a:endParaRPr lang="en-GB" sz="1600" dirty="0"/>
            </a:p>
          </p:txBody>
        </p:sp>
        <p:sp>
          <p:nvSpPr>
            <p:cNvPr id="112" name="Freeform 42">
              <a:extLst>
                <a:ext uri="{FF2B5EF4-FFF2-40B4-BE49-F238E27FC236}">
                  <a16:creationId xmlns:a16="http://schemas.microsoft.com/office/drawing/2014/main" id="{7FA020EF-B5FA-8F7E-3C19-6368E24576FC}"/>
                </a:ext>
              </a:extLst>
            </p:cNvPr>
            <p:cNvSpPr>
              <a:spLocks noChangeArrowheads="1"/>
            </p:cNvSpPr>
            <p:nvPr/>
          </p:nvSpPr>
          <p:spPr bwMode="auto">
            <a:xfrm>
              <a:off x="7376568" y="4276634"/>
              <a:ext cx="2024938" cy="998637"/>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pPr algn="l" rtl="0"/>
              <a:endParaRPr lang="en-GB" sz="1600" dirty="0"/>
            </a:p>
          </p:txBody>
        </p:sp>
        <p:sp>
          <p:nvSpPr>
            <p:cNvPr id="113" name="Freeform 43">
              <a:extLst>
                <a:ext uri="{FF2B5EF4-FFF2-40B4-BE49-F238E27FC236}">
                  <a16:creationId xmlns:a16="http://schemas.microsoft.com/office/drawing/2014/main" id="{CF0053EF-61E1-9EE8-A8CF-55F52AB695F8}"/>
                </a:ext>
              </a:extLst>
            </p:cNvPr>
            <p:cNvSpPr>
              <a:spLocks noChangeArrowheads="1"/>
            </p:cNvSpPr>
            <p:nvPr/>
          </p:nvSpPr>
          <p:spPr bwMode="auto">
            <a:xfrm>
              <a:off x="8286684" y="5250375"/>
              <a:ext cx="207472" cy="14384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pPr algn="l" rtl="0"/>
              <a:endParaRPr lang="en-GB" sz="1600" dirty="0"/>
            </a:p>
          </p:txBody>
        </p:sp>
        <p:sp>
          <p:nvSpPr>
            <p:cNvPr id="114" name="Freeform 44">
              <a:extLst>
                <a:ext uri="{FF2B5EF4-FFF2-40B4-BE49-F238E27FC236}">
                  <a16:creationId xmlns:a16="http://schemas.microsoft.com/office/drawing/2014/main" id="{BF7AFF63-1138-E9B2-A7B2-54F97E24D5A5}"/>
                </a:ext>
              </a:extLst>
            </p:cNvPr>
            <p:cNvSpPr>
              <a:spLocks noChangeArrowheads="1"/>
            </p:cNvSpPr>
            <p:nvPr/>
          </p:nvSpPr>
          <p:spPr bwMode="auto">
            <a:xfrm>
              <a:off x="8126239" y="4710945"/>
              <a:ext cx="525599" cy="124484"/>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pPr algn="l" rtl="0"/>
              <a:endParaRPr lang="en-GB" sz="1600" dirty="0"/>
            </a:p>
          </p:txBody>
        </p:sp>
        <p:grpSp>
          <p:nvGrpSpPr>
            <p:cNvPr id="135" name="Group 134">
              <a:extLst>
                <a:ext uri="{FF2B5EF4-FFF2-40B4-BE49-F238E27FC236}">
                  <a16:creationId xmlns:a16="http://schemas.microsoft.com/office/drawing/2014/main" id="{D38C83A1-CB26-31BB-5EDD-AED467CD6216}"/>
                </a:ext>
              </a:extLst>
            </p:cNvPr>
            <p:cNvGrpSpPr/>
            <p:nvPr/>
          </p:nvGrpSpPr>
          <p:grpSpPr>
            <a:xfrm>
              <a:off x="7830241" y="3472763"/>
              <a:ext cx="1117589" cy="1289101"/>
              <a:chOff x="2664334" y="3004228"/>
              <a:chExt cx="954199" cy="1100636"/>
            </a:xfrm>
          </p:grpSpPr>
          <p:sp>
            <p:nvSpPr>
              <p:cNvPr id="136" name="Freeform 15">
                <a:extLst>
                  <a:ext uri="{FF2B5EF4-FFF2-40B4-BE49-F238E27FC236}">
                    <a16:creationId xmlns:a16="http://schemas.microsoft.com/office/drawing/2014/main" id="{6B14E949-96AE-978A-75CA-A4317E3A78DE}"/>
                  </a:ext>
                </a:extLst>
              </p:cNvPr>
              <p:cNvSpPr>
                <a:spLocks noChangeArrowheads="1"/>
              </p:cNvSpPr>
              <p:nvPr/>
            </p:nvSpPr>
            <p:spPr bwMode="auto">
              <a:xfrm>
                <a:off x="2664334" y="3004228"/>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rgbClr val="7F1C58"/>
              </a:solidFill>
              <a:ln>
                <a:noFill/>
              </a:ln>
              <a:effectLst/>
            </p:spPr>
            <p:txBody>
              <a:bodyPr wrap="none" anchor="ctr"/>
              <a:lstStyle/>
              <a:p>
                <a:pPr algn="l" rtl="0"/>
                <a:endParaRPr lang="en-GB" sz="1600" dirty="0"/>
              </a:p>
            </p:txBody>
          </p:sp>
          <p:sp>
            <p:nvSpPr>
              <p:cNvPr id="137" name="Oval 136">
                <a:extLst>
                  <a:ext uri="{FF2B5EF4-FFF2-40B4-BE49-F238E27FC236}">
                    <a16:creationId xmlns:a16="http://schemas.microsoft.com/office/drawing/2014/main" id="{1B953D90-6CA7-9C76-1668-9C0347183891}"/>
                  </a:ext>
                </a:extLst>
              </p:cNvPr>
              <p:cNvSpPr/>
              <p:nvPr/>
            </p:nvSpPr>
            <p:spPr>
              <a:xfrm>
                <a:off x="2760780" y="3102130"/>
                <a:ext cx="768140" cy="76814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8" name="TextBox 58">
                <a:extLst>
                  <a:ext uri="{FF2B5EF4-FFF2-40B4-BE49-F238E27FC236}">
                    <a16:creationId xmlns:a16="http://schemas.microsoft.com/office/drawing/2014/main" id="{33D76ECB-2F72-2B09-0C36-7388A7B93022}"/>
                  </a:ext>
                </a:extLst>
              </p:cNvPr>
              <p:cNvSpPr txBox="1"/>
              <p:nvPr/>
            </p:nvSpPr>
            <p:spPr>
              <a:xfrm>
                <a:off x="2853486" y="3176512"/>
                <a:ext cx="601109" cy="604394"/>
              </a:xfrm>
              <a:prstGeom prst="rect">
                <a:avLst/>
              </a:prstGeom>
              <a:noFill/>
            </p:spPr>
            <p:txBody>
              <a:bodyPr wrap="none" rtlCol="0" anchor="ctr">
                <a:spAutoFit/>
              </a:bodyPr>
              <a:lstStyle/>
              <a:p>
                <a:pPr algn="ctr" rtl="0"/>
                <a:r>
                  <a:rPr lang="en-GB" sz="4000" b="1" dirty="0">
                    <a:solidFill>
                      <a:srgbClr val="7F1C58"/>
                    </a:solidFill>
                    <a:cs typeface="Poppins" pitchFamily="2" charset="77"/>
                  </a:rPr>
                  <a:t>04</a:t>
                </a:r>
              </a:p>
            </p:txBody>
          </p:sp>
        </p:grpSp>
      </p:grpSp>
      <p:sp>
        <p:nvSpPr>
          <p:cNvPr id="145" name="TextBox 73">
            <a:extLst>
              <a:ext uri="{FF2B5EF4-FFF2-40B4-BE49-F238E27FC236}">
                <a16:creationId xmlns:a16="http://schemas.microsoft.com/office/drawing/2014/main" id="{B7E498B0-7D13-FF07-DF41-CEFD1ECB45D8}"/>
              </a:ext>
            </a:extLst>
          </p:cNvPr>
          <p:cNvSpPr txBox="1"/>
          <p:nvPr/>
        </p:nvSpPr>
        <p:spPr>
          <a:xfrm rot="1737985">
            <a:off x="8625995" y="3945603"/>
            <a:ext cx="1006302" cy="338554"/>
          </a:xfrm>
          <a:prstGeom prst="rect">
            <a:avLst/>
          </a:prstGeom>
          <a:noFill/>
        </p:spPr>
        <p:txBody>
          <a:bodyPr wrap="none" rtlCol="0" anchor="b" anchorCtr="0">
            <a:spAutoFit/>
          </a:bodyPr>
          <a:lstStyle/>
          <a:p>
            <a:pPr algn="ctr" rtl="0"/>
            <a:r>
              <a:rPr lang="en-GB" sz="1600" b="1" dirty="0">
                <a:solidFill>
                  <a:srgbClr val="595959"/>
                </a:solidFill>
                <a:ea typeface="League Spartan" charset="0"/>
                <a:cs typeface="Poppins" pitchFamily="2" charset="77"/>
              </a:rPr>
              <a:t>REACTIVO</a:t>
            </a:r>
          </a:p>
        </p:txBody>
      </p:sp>
    </p:spTree>
    <p:extLst>
      <p:ext uri="{BB962C8B-B14F-4D97-AF65-F5344CB8AC3E}">
        <p14:creationId xmlns:p14="http://schemas.microsoft.com/office/powerpoint/2010/main" val="292309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12192000" cy="253201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109264" y="324849"/>
            <a:ext cx="7911813" cy="2083453"/>
          </a:xfrm>
          <a:prstGeom prst="rect">
            <a:avLst/>
          </a:prstGeom>
        </p:spPr>
        <p:txBody>
          <a:bodyPr vert="horz" lIns="91440" tIns="45720" rIns="91440" bIns="45720" rtlCol="0">
            <a:normAutofit fontScale="92500"/>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Muy pocos gerentes combinan todos los requisitos previos necesarios para una gestión eficaz en varias fases de crisis en una sola persona.</a:t>
            </a:r>
          </a:p>
          <a:p>
            <a:pPr marL="12700" indent="-12700" algn="l" rtl="0"/>
            <a:r>
              <a:rPr lang="en-US" dirty="0">
                <a:solidFill>
                  <a:schemeClr val="bg1"/>
                </a:solidFill>
              </a:rPr>
              <a:t>Los roles que tienen que asumir son extremadamente diferentes.</a:t>
            </a:r>
          </a:p>
          <a:p>
            <a:pPr marL="12700" indent="-12700" algn="l" rtl="0"/>
            <a:r>
              <a:rPr lang="en-US" dirty="0">
                <a:solidFill>
                  <a:schemeClr val="bg1"/>
                </a:solidFill>
              </a:rPr>
              <a:t>El arte es conocer sus propias fortalezas, y aún más importante, sus propias debilidades, en las fases individuales y construir un equipo de gestión de crisis, si es necesario, con apoyo externo.</a:t>
            </a:r>
          </a:p>
          <a:p>
            <a:pPr marL="12700" indent="-12700" algn="l" rtl="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30826" y="282511"/>
            <a:ext cx="3542438" cy="2236133"/>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Descripción general de las habilidades necesarias durante una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119016" y="1125227"/>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14" name="Oval 13">
            <a:extLst>
              <a:ext uri="{FF2B5EF4-FFF2-40B4-BE49-F238E27FC236}">
                <a16:creationId xmlns:a16="http://schemas.microsoft.com/office/drawing/2014/main" id="{66A3630D-9F6D-A5C4-A96F-93308AFDFEBA}"/>
              </a:ext>
            </a:extLst>
          </p:cNvPr>
          <p:cNvSpPr/>
          <p:nvPr/>
        </p:nvSpPr>
        <p:spPr>
          <a:xfrm>
            <a:off x="1091336" y="3406217"/>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Oval 14">
            <a:extLst>
              <a:ext uri="{FF2B5EF4-FFF2-40B4-BE49-F238E27FC236}">
                <a16:creationId xmlns:a16="http://schemas.microsoft.com/office/drawing/2014/main" id="{BF08719C-66FF-CFAD-BB0E-C564EB506861}"/>
              </a:ext>
            </a:extLst>
          </p:cNvPr>
          <p:cNvSpPr/>
          <p:nvPr/>
        </p:nvSpPr>
        <p:spPr>
          <a:xfrm>
            <a:off x="3386562" y="3406217"/>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Oval 15">
            <a:extLst>
              <a:ext uri="{FF2B5EF4-FFF2-40B4-BE49-F238E27FC236}">
                <a16:creationId xmlns:a16="http://schemas.microsoft.com/office/drawing/2014/main" id="{38482C50-8F5F-3176-48AC-F44D1345E526}"/>
              </a:ext>
            </a:extLst>
          </p:cNvPr>
          <p:cNvSpPr/>
          <p:nvPr/>
        </p:nvSpPr>
        <p:spPr>
          <a:xfrm>
            <a:off x="5681788" y="3406217"/>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Oval 16">
            <a:extLst>
              <a:ext uri="{FF2B5EF4-FFF2-40B4-BE49-F238E27FC236}">
                <a16:creationId xmlns:a16="http://schemas.microsoft.com/office/drawing/2014/main" id="{2F0C8BF0-9B83-21DC-3591-6ACD95EB131B}"/>
              </a:ext>
            </a:extLst>
          </p:cNvPr>
          <p:cNvSpPr/>
          <p:nvPr/>
        </p:nvSpPr>
        <p:spPr>
          <a:xfrm>
            <a:off x="7977014" y="3406217"/>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Oval 17">
            <a:extLst>
              <a:ext uri="{FF2B5EF4-FFF2-40B4-BE49-F238E27FC236}">
                <a16:creationId xmlns:a16="http://schemas.microsoft.com/office/drawing/2014/main" id="{3DF747D2-2072-C47B-8BBF-4E574CD0993A}"/>
              </a:ext>
            </a:extLst>
          </p:cNvPr>
          <p:cNvSpPr/>
          <p:nvPr/>
        </p:nvSpPr>
        <p:spPr>
          <a:xfrm>
            <a:off x="1030980" y="2829107"/>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Oval 18">
            <a:extLst>
              <a:ext uri="{FF2B5EF4-FFF2-40B4-BE49-F238E27FC236}">
                <a16:creationId xmlns:a16="http://schemas.microsoft.com/office/drawing/2014/main" id="{A1A4E927-1D76-2FD7-5353-9F5A0ED22661}"/>
              </a:ext>
            </a:extLst>
          </p:cNvPr>
          <p:cNvSpPr/>
          <p:nvPr/>
        </p:nvSpPr>
        <p:spPr>
          <a:xfrm>
            <a:off x="3326206" y="2829107"/>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Oval 19">
            <a:extLst>
              <a:ext uri="{FF2B5EF4-FFF2-40B4-BE49-F238E27FC236}">
                <a16:creationId xmlns:a16="http://schemas.microsoft.com/office/drawing/2014/main" id="{B310F117-0317-0B52-C832-04AF9B5B3E57}"/>
              </a:ext>
            </a:extLst>
          </p:cNvPr>
          <p:cNvSpPr/>
          <p:nvPr/>
        </p:nvSpPr>
        <p:spPr>
          <a:xfrm>
            <a:off x="5621432" y="2829107"/>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Oval 20">
            <a:extLst>
              <a:ext uri="{FF2B5EF4-FFF2-40B4-BE49-F238E27FC236}">
                <a16:creationId xmlns:a16="http://schemas.microsoft.com/office/drawing/2014/main" id="{113A71B6-37C3-59BA-4CCF-2CED7EF14D4C}"/>
              </a:ext>
            </a:extLst>
          </p:cNvPr>
          <p:cNvSpPr/>
          <p:nvPr/>
        </p:nvSpPr>
        <p:spPr>
          <a:xfrm>
            <a:off x="7916658" y="2829107"/>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Oval 21">
            <a:extLst>
              <a:ext uri="{FF2B5EF4-FFF2-40B4-BE49-F238E27FC236}">
                <a16:creationId xmlns:a16="http://schemas.microsoft.com/office/drawing/2014/main" id="{9C132F5D-E2F0-7B9D-5B5F-B0C50ADC6178}"/>
              </a:ext>
            </a:extLst>
          </p:cNvPr>
          <p:cNvSpPr/>
          <p:nvPr/>
        </p:nvSpPr>
        <p:spPr>
          <a:xfrm>
            <a:off x="1134229" y="2917397"/>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3" name="Oval 22">
            <a:extLst>
              <a:ext uri="{FF2B5EF4-FFF2-40B4-BE49-F238E27FC236}">
                <a16:creationId xmlns:a16="http://schemas.microsoft.com/office/drawing/2014/main" id="{FC231125-BB6B-95C9-8A93-CECD25A0D9DD}"/>
              </a:ext>
            </a:extLst>
          </p:cNvPr>
          <p:cNvSpPr/>
          <p:nvPr/>
        </p:nvSpPr>
        <p:spPr>
          <a:xfrm>
            <a:off x="3432960" y="2935861"/>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Oval 23">
            <a:extLst>
              <a:ext uri="{FF2B5EF4-FFF2-40B4-BE49-F238E27FC236}">
                <a16:creationId xmlns:a16="http://schemas.microsoft.com/office/drawing/2014/main" id="{7923E6F3-E702-3A75-35C1-98EA234F0FD6}"/>
              </a:ext>
            </a:extLst>
          </p:cNvPr>
          <p:cNvSpPr/>
          <p:nvPr/>
        </p:nvSpPr>
        <p:spPr>
          <a:xfrm>
            <a:off x="5728186" y="2935860"/>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Oval 28">
            <a:extLst>
              <a:ext uri="{FF2B5EF4-FFF2-40B4-BE49-F238E27FC236}">
                <a16:creationId xmlns:a16="http://schemas.microsoft.com/office/drawing/2014/main" id="{79BC9C14-1DC1-84E4-8548-47F0F7DC4167}"/>
              </a:ext>
            </a:extLst>
          </p:cNvPr>
          <p:cNvSpPr/>
          <p:nvPr/>
        </p:nvSpPr>
        <p:spPr>
          <a:xfrm>
            <a:off x="8023412" y="293586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17">
            <a:extLst>
              <a:ext uri="{FF2B5EF4-FFF2-40B4-BE49-F238E27FC236}">
                <a16:creationId xmlns:a16="http://schemas.microsoft.com/office/drawing/2014/main" id="{9131C61E-1AE0-6FE2-8849-37DD2D26DB73}"/>
              </a:ext>
            </a:extLst>
          </p:cNvPr>
          <p:cNvSpPr txBox="1">
            <a:spLocks/>
          </p:cNvSpPr>
          <p:nvPr/>
        </p:nvSpPr>
        <p:spPr>
          <a:xfrm>
            <a:off x="1233071" y="3077328"/>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01</a:t>
            </a:r>
            <a:endParaRPr lang="en-US" dirty="0"/>
          </a:p>
        </p:txBody>
      </p:sp>
      <p:sp>
        <p:nvSpPr>
          <p:cNvPr id="35" name="Text Placeholder 17">
            <a:extLst>
              <a:ext uri="{FF2B5EF4-FFF2-40B4-BE49-F238E27FC236}">
                <a16:creationId xmlns:a16="http://schemas.microsoft.com/office/drawing/2014/main" id="{87CDE11A-BB13-1550-883D-C2BAA8E7A411}"/>
              </a:ext>
            </a:extLst>
          </p:cNvPr>
          <p:cNvSpPr txBox="1">
            <a:spLocks/>
          </p:cNvSpPr>
          <p:nvPr/>
        </p:nvSpPr>
        <p:spPr>
          <a:xfrm>
            <a:off x="3549679" y="3079924"/>
            <a:ext cx="854826"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B41F7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02</a:t>
            </a:r>
            <a:endParaRPr lang="en-US" dirty="0"/>
          </a:p>
        </p:txBody>
      </p:sp>
      <p:sp>
        <p:nvSpPr>
          <p:cNvPr id="36" name="Text Placeholder 17">
            <a:extLst>
              <a:ext uri="{FF2B5EF4-FFF2-40B4-BE49-F238E27FC236}">
                <a16:creationId xmlns:a16="http://schemas.microsoft.com/office/drawing/2014/main" id="{D96DB7E6-66A7-CC9E-3754-269259513AE6}"/>
              </a:ext>
            </a:extLst>
          </p:cNvPr>
          <p:cNvSpPr txBox="1">
            <a:spLocks/>
          </p:cNvSpPr>
          <p:nvPr/>
        </p:nvSpPr>
        <p:spPr>
          <a:xfrm>
            <a:off x="5823524" y="3093282"/>
            <a:ext cx="872238"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F1692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03</a:t>
            </a:r>
            <a:endParaRPr lang="en-US" dirty="0"/>
          </a:p>
        </p:txBody>
      </p:sp>
      <p:sp>
        <p:nvSpPr>
          <p:cNvPr id="37" name="Text Placeholder 17">
            <a:extLst>
              <a:ext uri="{FF2B5EF4-FFF2-40B4-BE49-F238E27FC236}">
                <a16:creationId xmlns:a16="http://schemas.microsoft.com/office/drawing/2014/main" id="{E7C2C245-A636-A9A5-9341-6557EAF5A338}"/>
              </a:ext>
            </a:extLst>
          </p:cNvPr>
          <p:cNvSpPr txBox="1">
            <a:spLocks/>
          </p:cNvSpPr>
          <p:nvPr/>
        </p:nvSpPr>
        <p:spPr>
          <a:xfrm>
            <a:off x="8140131" y="3095878"/>
            <a:ext cx="871240"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EDA1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04</a:t>
            </a:r>
            <a:endParaRPr lang="en-US" dirty="0"/>
          </a:p>
        </p:txBody>
      </p:sp>
      <p:sp>
        <p:nvSpPr>
          <p:cNvPr id="38" name="Text Placeholder 17">
            <a:extLst>
              <a:ext uri="{FF2B5EF4-FFF2-40B4-BE49-F238E27FC236}">
                <a16:creationId xmlns:a16="http://schemas.microsoft.com/office/drawing/2014/main" id="{8FE15AB6-12AE-2CA5-8ADE-7D72F19C7919}"/>
              </a:ext>
            </a:extLst>
          </p:cNvPr>
          <p:cNvSpPr txBox="1">
            <a:spLocks/>
          </p:cNvSpPr>
          <p:nvPr/>
        </p:nvSpPr>
        <p:spPr>
          <a:xfrm>
            <a:off x="1201813" y="4081679"/>
            <a:ext cx="2545416" cy="614600"/>
          </a:xfrm>
          <a:prstGeom prst="rect">
            <a:avLst/>
          </a:prstGeom>
        </p:spPr>
        <p:txBody>
          <a:bodyPr>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ANTES DE LA CRISIS</a:t>
            </a:r>
          </a:p>
          <a:p>
            <a:pPr algn="l" rtl="0"/>
            <a:endParaRPr lang="en-GB" dirty="0"/>
          </a:p>
        </p:txBody>
      </p:sp>
      <p:sp>
        <p:nvSpPr>
          <p:cNvPr id="39" name="Text Placeholder 17">
            <a:extLst>
              <a:ext uri="{FF2B5EF4-FFF2-40B4-BE49-F238E27FC236}">
                <a16:creationId xmlns:a16="http://schemas.microsoft.com/office/drawing/2014/main" id="{97D76E73-2D61-4465-44BD-6BE79F322F72}"/>
              </a:ext>
            </a:extLst>
          </p:cNvPr>
          <p:cNvSpPr txBox="1">
            <a:spLocks/>
          </p:cNvSpPr>
          <p:nvPr/>
        </p:nvSpPr>
        <p:spPr>
          <a:xfrm>
            <a:off x="3418877" y="4062882"/>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DURANTE LA CRISIS</a:t>
            </a:r>
          </a:p>
        </p:txBody>
      </p:sp>
      <p:sp>
        <p:nvSpPr>
          <p:cNvPr id="40" name="Text Placeholder 17">
            <a:extLst>
              <a:ext uri="{FF2B5EF4-FFF2-40B4-BE49-F238E27FC236}">
                <a16:creationId xmlns:a16="http://schemas.microsoft.com/office/drawing/2014/main" id="{760477D3-1FAC-DE59-4AE4-FC4A33105AA1}"/>
              </a:ext>
            </a:extLst>
          </p:cNvPr>
          <p:cNvSpPr txBox="1">
            <a:spLocks/>
          </p:cNvSpPr>
          <p:nvPr/>
        </p:nvSpPr>
        <p:spPr>
          <a:xfrm>
            <a:off x="5729547" y="4067350"/>
            <a:ext cx="2624552"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POST-CRISIS</a:t>
            </a:r>
            <a:endParaRPr lang="en-US" dirty="0"/>
          </a:p>
          <a:p>
            <a:pPr algn="l" rtl="0"/>
            <a:endParaRPr lang="en-US" dirty="0"/>
          </a:p>
        </p:txBody>
      </p:sp>
      <p:sp>
        <p:nvSpPr>
          <p:cNvPr id="41" name="Text Placeholder 17">
            <a:extLst>
              <a:ext uri="{FF2B5EF4-FFF2-40B4-BE49-F238E27FC236}">
                <a16:creationId xmlns:a16="http://schemas.microsoft.com/office/drawing/2014/main" id="{DFC299D5-2F22-C69E-2CD7-F25A35D46F09}"/>
              </a:ext>
            </a:extLst>
          </p:cNvPr>
          <p:cNvSpPr txBox="1">
            <a:spLocks/>
          </p:cNvSpPr>
          <p:nvPr/>
        </p:nvSpPr>
        <p:spPr>
          <a:xfrm>
            <a:off x="8000146" y="4048552"/>
            <a:ext cx="2640970"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b="1" dirty="0">
                <a:solidFill>
                  <a:schemeClr val="tx2"/>
                </a:solidFill>
                <a:ea typeface="League Spartan" charset="0"/>
                <a:cs typeface="Poppins" pitchFamily="2" charset="77"/>
              </a:rPr>
              <a:t>APRENDIZAJE</a:t>
            </a:r>
          </a:p>
        </p:txBody>
      </p:sp>
      <p:sp>
        <p:nvSpPr>
          <p:cNvPr id="59" name="Text Placeholder 17">
            <a:extLst>
              <a:ext uri="{FF2B5EF4-FFF2-40B4-BE49-F238E27FC236}">
                <a16:creationId xmlns:a16="http://schemas.microsoft.com/office/drawing/2014/main" id="{2BD6B4DD-B07F-743C-1EA9-255515477600}"/>
              </a:ext>
            </a:extLst>
          </p:cNvPr>
          <p:cNvSpPr txBox="1">
            <a:spLocks/>
          </p:cNvSpPr>
          <p:nvPr/>
        </p:nvSpPr>
        <p:spPr>
          <a:xfrm>
            <a:off x="3324771" y="4462022"/>
            <a:ext cx="2545416" cy="1202080"/>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US" sz="1800" dirty="0"/>
              <a:t>Detector</a:t>
            </a:r>
          </a:p>
          <a:p>
            <a:pPr marL="285750" indent="-285750" algn="l" rtl="0">
              <a:lnSpc>
                <a:spcPts val="1960"/>
              </a:lnSpc>
              <a:spcBef>
                <a:spcPts val="0"/>
              </a:spcBef>
              <a:buFont typeface="Arial" panose="020B0604020202020204" pitchFamily="34" charset="0"/>
              <a:buChar char="•"/>
            </a:pPr>
            <a:r>
              <a:rPr lang="en-US" sz="1800" dirty="0"/>
              <a:t>que contiene</a:t>
            </a:r>
          </a:p>
          <a:p>
            <a:pPr marL="285750" indent="-285750" algn="l" rtl="0">
              <a:lnSpc>
                <a:spcPts val="1960"/>
              </a:lnSpc>
              <a:spcBef>
                <a:spcPts val="0"/>
              </a:spcBef>
              <a:buFont typeface="Arial" panose="020B0604020202020204" pitchFamily="34" charset="0"/>
              <a:buChar char="•"/>
            </a:pPr>
            <a:r>
              <a:rPr lang="en-US" sz="1800" dirty="0"/>
              <a:t>Recuperación</a:t>
            </a:r>
          </a:p>
          <a:p>
            <a:pPr marL="285750" indent="-285750" algn="l" rtl="0">
              <a:lnSpc>
                <a:spcPts val="1960"/>
              </a:lnSpc>
              <a:spcBef>
                <a:spcPts val="0"/>
              </a:spcBef>
              <a:buFont typeface="Arial" panose="020B0604020202020204" pitchFamily="34" charset="0"/>
              <a:buChar char="•"/>
            </a:pPr>
            <a:endParaRPr lang="en-US" sz="1800" dirty="0"/>
          </a:p>
          <a:p>
            <a:pPr marL="285750" indent="-285750" algn="l" rtl="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0" name="Text Placeholder 17">
            <a:extLst>
              <a:ext uri="{FF2B5EF4-FFF2-40B4-BE49-F238E27FC236}">
                <a16:creationId xmlns:a16="http://schemas.microsoft.com/office/drawing/2014/main" id="{5C72DA89-19EC-93D9-CA6D-12CE7BEB03F9}"/>
              </a:ext>
            </a:extLst>
          </p:cNvPr>
          <p:cNvSpPr txBox="1">
            <a:spLocks/>
          </p:cNvSpPr>
          <p:nvPr/>
        </p:nvSpPr>
        <p:spPr>
          <a:xfrm>
            <a:off x="5673579" y="4462022"/>
            <a:ext cx="2334776"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US" sz="1800" dirty="0"/>
              <a:t>Siguiendo</a:t>
            </a:r>
          </a:p>
          <a:p>
            <a:pPr marL="285750" indent="-285750" algn="l" rtl="0">
              <a:lnSpc>
                <a:spcPts val="1960"/>
              </a:lnSpc>
              <a:spcBef>
                <a:spcPts val="0"/>
              </a:spcBef>
              <a:buFont typeface="Arial" panose="020B0604020202020204" pitchFamily="34" charset="0"/>
              <a:buChar char="•"/>
            </a:pPr>
            <a:r>
              <a:rPr lang="en-US" sz="1800" dirty="0"/>
              <a:t>Formando recuerdos</a:t>
            </a:r>
          </a:p>
          <a:p>
            <a:pPr marL="285750" indent="-285750" algn="l" rtl="0">
              <a:lnSpc>
                <a:spcPts val="1960"/>
              </a:lnSpc>
              <a:spcBef>
                <a:spcPts val="0"/>
              </a:spcBef>
              <a:buFont typeface="Arial" panose="020B0604020202020204" pitchFamily="34" charset="0"/>
              <a:buChar char="•"/>
            </a:pPr>
            <a:r>
              <a:rPr lang="en-US" sz="1800" dirty="0"/>
              <a:t>Evaluación de la eficacia</a:t>
            </a:r>
          </a:p>
          <a:p>
            <a:pPr marL="285750" indent="-285750" algn="l" rtl="0">
              <a:lnSpc>
                <a:spcPts val="1960"/>
              </a:lnSpc>
              <a:spcBef>
                <a:spcPts val="0"/>
              </a:spcBef>
              <a:buFont typeface="Arial" panose="020B0604020202020204" pitchFamily="34" charset="0"/>
              <a:buChar char="•"/>
            </a:pPr>
            <a:endParaRPr lang="en-US" sz="1800" dirty="0"/>
          </a:p>
          <a:p>
            <a:pPr marL="285750" indent="-285750" algn="l" rtl="0">
              <a:lnSpc>
                <a:spcPts val="1960"/>
              </a:lnSpc>
              <a:spcBef>
                <a:spcPts val="0"/>
              </a:spcBef>
              <a:buFont typeface="Arial" panose="020B0604020202020204" pitchFamily="34" charset="0"/>
              <a:buChar char="•"/>
            </a:pPr>
            <a:endParaRPr lang="en-US" sz="1800" dirty="0"/>
          </a:p>
        </p:txBody>
      </p:sp>
      <p:sp>
        <p:nvSpPr>
          <p:cNvPr id="61" name="Text Placeholder 17">
            <a:extLst>
              <a:ext uri="{FF2B5EF4-FFF2-40B4-BE49-F238E27FC236}">
                <a16:creationId xmlns:a16="http://schemas.microsoft.com/office/drawing/2014/main" id="{355E1AD0-83D7-DD24-37E8-6F70D6EC1D65}"/>
              </a:ext>
            </a:extLst>
          </p:cNvPr>
          <p:cNvSpPr txBox="1">
            <a:spLocks/>
          </p:cNvSpPr>
          <p:nvPr/>
        </p:nvSpPr>
        <p:spPr>
          <a:xfrm>
            <a:off x="7958508" y="4462022"/>
            <a:ext cx="2624552" cy="1202080"/>
          </a:xfrm>
          <a:prstGeom prst="rect">
            <a:avLst/>
          </a:prstGeom>
        </p:spPr>
        <p:txBody>
          <a:bodyPr>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US" sz="1800" dirty="0"/>
              <a:t>Aprendiendo de los fracasos</a:t>
            </a:r>
          </a:p>
          <a:p>
            <a:pPr marL="285750" indent="-285750" algn="l" rtl="0">
              <a:lnSpc>
                <a:spcPts val="1960"/>
              </a:lnSpc>
              <a:spcBef>
                <a:spcPts val="0"/>
              </a:spcBef>
              <a:buFont typeface="Arial" panose="020B0604020202020204" pitchFamily="34" charset="0"/>
              <a:buChar char="•"/>
            </a:pPr>
            <a:r>
              <a:rPr lang="en-US" sz="1800" dirty="0"/>
              <a:t>Implementando las medidas correctas</a:t>
            </a:r>
          </a:p>
          <a:p>
            <a:pPr marL="285750" indent="-285750" algn="l" rtl="0">
              <a:lnSpc>
                <a:spcPts val="1960"/>
              </a:lnSpc>
              <a:spcBef>
                <a:spcPts val="0"/>
              </a:spcBef>
              <a:buFont typeface="Arial" panose="020B0604020202020204" pitchFamily="34" charset="0"/>
              <a:buChar char="•"/>
            </a:pPr>
            <a:endParaRPr lang="en-US" sz="1800" dirty="0"/>
          </a:p>
          <a:p>
            <a:pPr marL="285750" indent="-285750" algn="l" rtl="0">
              <a:lnSpc>
                <a:spcPts val="1960"/>
              </a:lnSpc>
              <a:spcBef>
                <a:spcPts val="0"/>
              </a:spcBef>
              <a:buFont typeface="Arial" panose="020B0604020202020204" pitchFamily="34" charset="0"/>
              <a:buChar char="•"/>
            </a:pPr>
            <a:endParaRPr lang="en-GB" sz="1800" b="1" dirty="0">
              <a:solidFill>
                <a:schemeClr val="tx2"/>
              </a:solidFill>
              <a:ea typeface="League Spartan" charset="0"/>
              <a:cs typeface="Poppins" pitchFamily="2" charset="77"/>
            </a:endParaRPr>
          </a:p>
        </p:txBody>
      </p:sp>
      <p:sp>
        <p:nvSpPr>
          <p:cNvPr id="62" name="Text Placeholder 17">
            <a:extLst>
              <a:ext uri="{FF2B5EF4-FFF2-40B4-BE49-F238E27FC236}">
                <a16:creationId xmlns:a16="http://schemas.microsoft.com/office/drawing/2014/main" id="{230F9A50-FB70-9766-CBD6-6D53D4149A55}"/>
              </a:ext>
            </a:extLst>
          </p:cNvPr>
          <p:cNvSpPr txBox="1">
            <a:spLocks/>
          </p:cNvSpPr>
          <p:nvPr/>
        </p:nvSpPr>
        <p:spPr>
          <a:xfrm>
            <a:off x="1046396" y="4462022"/>
            <a:ext cx="2492564" cy="1645907"/>
          </a:xfrm>
          <a:prstGeom prst="rect">
            <a:avLst/>
          </a:prstGeom>
        </p:spPr>
        <p:txBody>
          <a:bodyPr>
            <a:normAutofit fontScale="85000"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rtl="0">
              <a:lnSpc>
                <a:spcPts val="1960"/>
              </a:lnSpc>
              <a:spcBef>
                <a:spcPts val="0"/>
              </a:spcBef>
              <a:buFont typeface="Arial" panose="020B0604020202020204" pitchFamily="34" charset="0"/>
              <a:buChar char="•"/>
            </a:pPr>
            <a:r>
              <a:rPr lang="en-GB" sz="1800" dirty="0"/>
              <a:t>Exploración</a:t>
            </a:r>
          </a:p>
          <a:p>
            <a:pPr marL="285750" indent="-285750" algn="l" rtl="0">
              <a:lnSpc>
                <a:spcPts val="1960"/>
              </a:lnSpc>
              <a:spcBef>
                <a:spcPts val="0"/>
              </a:spcBef>
              <a:buFont typeface="Arial" panose="020B0604020202020204" pitchFamily="34" charset="0"/>
              <a:buChar char="•"/>
            </a:pPr>
            <a:r>
              <a:rPr lang="en-GB" sz="1800" dirty="0"/>
              <a:t>Evaluación de la situación</a:t>
            </a:r>
          </a:p>
          <a:p>
            <a:pPr marL="285750" indent="-285750" algn="l" rtl="0">
              <a:lnSpc>
                <a:spcPts val="1960"/>
              </a:lnSpc>
              <a:spcBef>
                <a:spcPts val="0"/>
              </a:spcBef>
              <a:buFont typeface="Arial" panose="020B0604020202020204" pitchFamily="34" charset="0"/>
              <a:buChar char="•"/>
            </a:pPr>
            <a:r>
              <a:rPr lang="en-GB" sz="1800" dirty="0"/>
              <a:t>Diseño de herramientas y sistemas</a:t>
            </a:r>
          </a:p>
          <a:p>
            <a:pPr marL="285750" indent="-285750" algn="l" rtl="0">
              <a:lnSpc>
                <a:spcPts val="1960"/>
              </a:lnSpc>
              <a:spcBef>
                <a:spcPts val="0"/>
              </a:spcBef>
              <a:buFont typeface="Arial" panose="020B0604020202020204" pitchFamily="34" charset="0"/>
              <a:buChar char="•"/>
            </a:pPr>
            <a:r>
              <a:rPr lang="en-GB" sz="1800" dirty="0"/>
              <a:t>Vigilancia</a:t>
            </a:r>
          </a:p>
        </p:txBody>
      </p:sp>
    </p:spTree>
    <p:extLst>
      <p:ext uri="{BB962C8B-B14F-4D97-AF65-F5344CB8AC3E}">
        <p14:creationId xmlns:p14="http://schemas.microsoft.com/office/powerpoint/2010/main" val="642667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584791" y="1101961"/>
            <a:ext cx="6587534" cy="4884502"/>
          </a:xfrm>
        </p:spPr>
        <p:txBody>
          <a:bodyPr>
            <a:normAutofit/>
          </a:bodyPr>
          <a:lstStyle/>
          <a:p>
            <a:pPr algn="l" rtl="0"/>
            <a:r>
              <a:rPr lang="en-US" sz="3900" dirty="0"/>
              <a:t>¿Por qué nuestro SECure</a:t>
            </a:r>
            <a:r>
              <a:rPr lang="en-US" sz="3900" b="1" dirty="0">
                <a:effectLst/>
                <a:latin typeface="Calibri" panose="020F0502020204030204" pitchFamily="34" charset="0"/>
                <a:ea typeface="Calibri" panose="020F0502020204030204" pitchFamily="34" charset="0"/>
                <a:cs typeface="Times New Roman" panose="02020603050405020304" pitchFamily="18" charset="0"/>
              </a:rPr>
              <a:t>PLAN DE ESTUDIOS Y PAQUETE DE CAPACITACIÓN VETERINARIA</a:t>
            </a:r>
            <a:r>
              <a:rPr lang="en-US" sz="3900" b="1" dirty="0"/>
              <a:t> </a:t>
            </a:r>
            <a:r>
              <a:rPr lang="en-US" sz="3900" dirty="0"/>
              <a:t>especial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584791" y="3025099"/>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US" sz="2200" dirty="0" err="1">
                <a:latin typeface="Calibri" panose="020F0502020204030204" pitchFamily="34" charset="0"/>
                <a:ea typeface="Calibri" panose="020F0502020204030204" pitchFamily="34" charset="0"/>
                <a:cs typeface="Times New Roman" panose="02020603050405020304" pitchFamily="18" charset="0"/>
              </a:rPr>
              <a:t>losSECURE</a:t>
            </a:r>
            <a:r>
              <a:rPr lang="en-US" sz="2200" dirty="0">
                <a:latin typeface="Calibri" panose="020F0502020204030204" pitchFamily="34" charset="0"/>
                <a:ea typeface="Calibri" panose="020F0502020204030204" pitchFamily="34" charset="0"/>
                <a:cs typeface="Times New Roman" panose="02020603050405020304" pitchFamily="18" charset="0"/>
              </a:rPr>
              <a:t> El PAQUETE DE FORMACIÓN CURRÍCULO Y VETERINARIO es el primer enfoque holístico de FP para abordar la detección y resolución temprana de crisis basado en un marco desarrollado específicamente para las PYME. Lo hace combinando un enfoque basado en planes de estudio, que puede ser adoptado en la enseñanza y la formación por VET, con un enfoque modular, que es particularmente útil para consultores y para uso directo de PYME y fundadores.</a:t>
            </a:r>
            <a:endParaRPr lang="en-IE" sz="2200" dirty="0">
              <a:latin typeface="Calibri" panose="020F0502020204030204" pitchFamily="34" charset="0"/>
              <a:ea typeface="Calibri" panose="020F0502020204030204" pitchFamily="34" charset="0"/>
              <a:cs typeface="Times New Roman" panose="02020603050405020304" pitchFamily="18" charset="0"/>
            </a:endParaRPr>
          </a:p>
          <a:p>
            <a:pPr algn="l" rtl="0">
              <a:lnSpc>
                <a:spcPts val="2260"/>
              </a:lnSpc>
              <a:spcBef>
                <a:spcPts val="0"/>
              </a:spcBef>
            </a:pPr>
            <a:endParaRPr lang="en-US" dirty="0"/>
          </a:p>
        </p:txBody>
      </p:sp>
      <p:pic>
        <p:nvPicPr>
          <p:cNvPr id="5" name="Picture 4">
            <a:extLst>
              <a:ext uri="{FF2B5EF4-FFF2-40B4-BE49-F238E27FC236}">
                <a16:creationId xmlns:a16="http://schemas.microsoft.com/office/drawing/2014/main" id="{B060C4E8-A54A-1F42-F118-1231E0809344}"/>
              </a:ext>
            </a:extLst>
          </p:cNvPr>
          <p:cNvPicPr>
            <a:picLocks noChangeAspect="1"/>
          </p:cNvPicPr>
          <p:nvPr/>
        </p:nvPicPr>
        <p:blipFill>
          <a:blip r:embed="rId2"/>
          <a:stretch>
            <a:fillRect/>
          </a:stretch>
        </p:blipFill>
        <p:spPr>
          <a:xfrm>
            <a:off x="7955736" y="1796080"/>
            <a:ext cx="4218543" cy="3615892"/>
          </a:xfrm>
          <a:prstGeom prst="rect">
            <a:avLst/>
          </a:prstGeom>
        </p:spPr>
      </p:pic>
    </p:spTree>
    <p:extLst>
      <p:ext uri="{BB962C8B-B14F-4D97-AF65-F5344CB8AC3E}">
        <p14:creationId xmlns:p14="http://schemas.microsoft.com/office/powerpoint/2010/main" val="417750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0" y="30003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Las políticas y los procedimientos para predecir, evaluar y gestionar el riesgo son importantes. Pero si los líderes no hacen las preguntas correctas, si no buscan una diversidad de opiniones y perspectivas, y si no actúan con integridad, estas reglas no harán ninguna diferencia.</a:t>
            </a: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La actitud de liderazgo es clave</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 name="Freeform 32">
            <a:extLst>
              <a:ext uri="{FF2B5EF4-FFF2-40B4-BE49-F238E27FC236}">
                <a16:creationId xmlns:a16="http://schemas.microsoft.com/office/drawing/2014/main" id="{7B9B39B9-D037-5EBD-80C8-7B9C00A06C40}"/>
              </a:ext>
            </a:extLst>
          </p:cNvPr>
          <p:cNvSpPr>
            <a:spLocks noChangeArrowheads="1"/>
          </p:cNvSpPr>
          <p:nvPr/>
        </p:nvSpPr>
        <p:spPr bwMode="auto">
          <a:xfrm rot="10800000">
            <a:off x="6097200" y="2650964"/>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F16924"/>
          </a:solidFill>
          <a:ln>
            <a:solidFill>
              <a:srgbClr val="FFFFFF"/>
            </a:solidFill>
          </a:ln>
          <a:effectLst/>
        </p:spPr>
        <p:txBody>
          <a:bodyPr wrap="square" anchor="ctr">
            <a:noAutofit/>
          </a:bodyPr>
          <a:lstStyle/>
          <a:p>
            <a:pPr algn="l" rtl="0"/>
            <a:endParaRPr lang="en-GB" dirty="0">
              <a:latin typeface="Calibri" panose="020F0502020204030204" pitchFamily="34" charset="0"/>
              <a:cs typeface="Calibri" panose="020F0502020204030204" pitchFamily="34" charset="0"/>
            </a:endParaRPr>
          </a:p>
        </p:txBody>
      </p:sp>
      <p:sp>
        <p:nvSpPr>
          <p:cNvPr id="5" name="Freeform 31">
            <a:extLst>
              <a:ext uri="{FF2B5EF4-FFF2-40B4-BE49-F238E27FC236}">
                <a16:creationId xmlns:a16="http://schemas.microsoft.com/office/drawing/2014/main" id="{5040983C-4F8C-0465-8907-B223DF002D68}"/>
              </a:ext>
            </a:extLst>
          </p:cNvPr>
          <p:cNvSpPr>
            <a:spLocks noChangeArrowheads="1"/>
          </p:cNvSpPr>
          <p:nvPr/>
        </p:nvSpPr>
        <p:spPr bwMode="auto">
          <a:xfrm>
            <a:off x="8005600" y="4563229"/>
            <a:ext cx="1908049" cy="1910800"/>
          </a:xfrm>
          <a:custGeom>
            <a:avLst/>
            <a:gdLst>
              <a:gd name="connsiteX0" fmla="*/ 0 w 4073710"/>
              <a:gd name="connsiteY0" fmla="*/ 0 h 4079582"/>
              <a:gd name="connsiteX1" fmla="*/ 1469080 w 4073710"/>
              <a:gd name="connsiteY1" fmla="*/ 0 h 4079582"/>
              <a:gd name="connsiteX2" fmla="*/ 1617040 w 4073710"/>
              <a:gd name="connsiteY2" fmla="*/ 240306 h 4079582"/>
              <a:gd name="connsiteX3" fmla="*/ 1484852 w 4073710"/>
              <a:gd name="connsiteY3" fmla="*/ 705148 h 4079582"/>
              <a:gd name="connsiteX4" fmla="*/ 2035382 w 4073710"/>
              <a:gd name="connsiteY4" fmla="*/ 1184259 h 4079582"/>
              <a:gd name="connsiteX5" fmla="*/ 2585912 w 4073710"/>
              <a:gd name="connsiteY5" fmla="*/ 705148 h 4079582"/>
              <a:gd name="connsiteX6" fmla="*/ 2446214 w 4073710"/>
              <a:gd name="connsiteY6" fmla="*/ 240306 h 4079582"/>
              <a:gd name="connsiteX7" fmla="*/ 2595676 w 4073710"/>
              <a:gd name="connsiteY7" fmla="*/ 0 h 4079582"/>
              <a:gd name="connsiteX8" fmla="*/ 4073710 w 4073710"/>
              <a:gd name="connsiteY8" fmla="*/ 0 h 4079582"/>
              <a:gd name="connsiteX9" fmla="*/ 4073710 w 4073710"/>
              <a:gd name="connsiteY9" fmla="*/ 4076944 h 4079582"/>
              <a:gd name="connsiteX10" fmla="*/ 2595676 w 4073710"/>
              <a:gd name="connsiteY10" fmla="*/ 4076944 h 4079582"/>
              <a:gd name="connsiteX11" fmla="*/ 2575514 w 4073710"/>
              <a:gd name="connsiteY11" fmla="*/ 4079582 h 4079582"/>
              <a:gd name="connsiteX12" fmla="*/ 1489180 w 4073710"/>
              <a:gd name="connsiteY12" fmla="*/ 4079582 h 4079582"/>
              <a:gd name="connsiteX13" fmla="*/ 1469080 w 4073710"/>
              <a:gd name="connsiteY13" fmla="*/ 4076944 h 4079582"/>
              <a:gd name="connsiteX14" fmla="*/ 0 w 4073710"/>
              <a:gd name="connsiteY14" fmla="*/ 4076944 h 4079582"/>
              <a:gd name="connsiteX15" fmla="*/ 0 w 4073710"/>
              <a:gd name="connsiteY15" fmla="*/ 2596057 h 4079582"/>
              <a:gd name="connsiteX16" fmla="*/ 239588 w 4073710"/>
              <a:gd name="connsiteY16" fmla="*/ 2446617 h 4079582"/>
              <a:gd name="connsiteX17" fmla="*/ 704496 w 4073710"/>
              <a:gd name="connsiteY17" fmla="*/ 2586294 h 4079582"/>
              <a:gd name="connsiteX18" fmla="*/ 1183676 w 4073710"/>
              <a:gd name="connsiteY18" fmla="*/ 2035843 h 4079582"/>
              <a:gd name="connsiteX19" fmla="*/ 704496 w 4073710"/>
              <a:gd name="connsiteY19" fmla="*/ 1486143 h 4079582"/>
              <a:gd name="connsiteX20" fmla="*/ 239588 w 4073710"/>
              <a:gd name="connsiteY20" fmla="*/ 1617560 h 4079582"/>
              <a:gd name="connsiteX21" fmla="*/ 0 w 4073710"/>
              <a:gd name="connsiteY21" fmla="*/ 1469622 h 407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73710" h="4079582">
                <a:moveTo>
                  <a:pt x="0" y="0"/>
                </a:moveTo>
                <a:lnTo>
                  <a:pt x="1469080" y="0"/>
                </a:lnTo>
                <a:cubicBezTo>
                  <a:pt x="1592254" y="0"/>
                  <a:pt x="1671116" y="129165"/>
                  <a:pt x="1617040" y="240306"/>
                </a:cubicBezTo>
                <a:cubicBezTo>
                  <a:pt x="1538178" y="402513"/>
                  <a:pt x="1484852" y="577486"/>
                  <a:pt x="1484852" y="705148"/>
                </a:cubicBezTo>
                <a:cubicBezTo>
                  <a:pt x="1484852" y="1016795"/>
                  <a:pt x="1731202" y="1184259"/>
                  <a:pt x="2035382" y="1184259"/>
                </a:cubicBezTo>
                <a:cubicBezTo>
                  <a:pt x="2338812" y="1184259"/>
                  <a:pt x="2585912" y="1016795"/>
                  <a:pt x="2585912" y="705148"/>
                </a:cubicBezTo>
                <a:cubicBezTo>
                  <a:pt x="2585912" y="577486"/>
                  <a:pt x="2528080" y="402513"/>
                  <a:pt x="2446214" y="240306"/>
                </a:cubicBezTo>
                <a:cubicBezTo>
                  <a:pt x="2389884" y="129916"/>
                  <a:pt x="2471750" y="0"/>
                  <a:pt x="2595676" y="0"/>
                </a:cubicBezTo>
                <a:lnTo>
                  <a:pt x="4073710" y="0"/>
                </a:lnTo>
                <a:lnTo>
                  <a:pt x="4073710" y="4076944"/>
                </a:lnTo>
                <a:lnTo>
                  <a:pt x="2595676" y="4076944"/>
                </a:lnTo>
                <a:lnTo>
                  <a:pt x="2575514" y="4079582"/>
                </a:lnTo>
                <a:lnTo>
                  <a:pt x="1489180" y="4079582"/>
                </a:lnTo>
                <a:lnTo>
                  <a:pt x="1469080" y="4076944"/>
                </a:lnTo>
                <a:lnTo>
                  <a:pt x="0" y="4076944"/>
                </a:lnTo>
                <a:lnTo>
                  <a:pt x="0" y="2596057"/>
                </a:lnTo>
                <a:cubicBezTo>
                  <a:pt x="0" y="2472900"/>
                  <a:pt x="129182" y="2390295"/>
                  <a:pt x="239588" y="2446617"/>
                </a:cubicBezTo>
                <a:cubicBezTo>
                  <a:pt x="401068" y="2528471"/>
                  <a:pt x="576816" y="2586294"/>
                  <a:pt x="704496" y="2586294"/>
                </a:cubicBezTo>
                <a:cubicBezTo>
                  <a:pt x="1016188" y="2586294"/>
                  <a:pt x="1183676" y="2339981"/>
                  <a:pt x="1183676" y="2035843"/>
                </a:cubicBezTo>
                <a:cubicBezTo>
                  <a:pt x="1183676" y="1731706"/>
                  <a:pt x="1016188" y="1486143"/>
                  <a:pt x="704496" y="1486143"/>
                </a:cubicBezTo>
                <a:cubicBezTo>
                  <a:pt x="576816" y="1486143"/>
                  <a:pt x="401068" y="1538710"/>
                  <a:pt x="239588" y="1617560"/>
                </a:cubicBezTo>
                <a:cubicBezTo>
                  <a:pt x="128430" y="1671630"/>
                  <a:pt x="0" y="1592779"/>
                  <a:pt x="0" y="1469622"/>
                </a:cubicBezTo>
                <a:close/>
              </a:path>
            </a:pathLst>
          </a:custGeom>
          <a:solidFill>
            <a:srgbClr val="EDA13E"/>
          </a:solidFill>
          <a:ln>
            <a:solidFill>
              <a:srgbClr val="FFFFFF"/>
            </a:solidFill>
          </a:ln>
          <a:effectLst/>
        </p:spPr>
        <p:txBody>
          <a:bodyPr wrap="square" anchor="ctr">
            <a:noAutofit/>
          </a:bodyPr>
          <a:lstStyle/>
          <a:p>
            <a:pPr algn="l" rtl="0"/>
            <a:endParaRPr lang="en-GB"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4CB18AD0-330C-4C33-1455-18C489A1981F}"/>
              </a:ext>
            </a:extLst>
          </p:cNvPr>
          <p:cNvSpPr>
            <a:spLocks noChangeArrowheads="1"/>
          </p:cNvSpPr>
          <p:nvPr/>
        </p:nvSpPr>
        <p:spPr bwMode="auto">
          <a:xfrm>
            <a:off x="7448699" y="2652077"/>
            <a:ext cx="2464951" cy="2464952"/>
          </a:xfrm>
          <a:custGeom>
            <a:avLst/>
            <a:gdLst>
              <a:gd name="T0" fmla="*/ 6067 w 7007"/>
              <a:gd name="T1" fmla="*/ 3444 h 7007"/>
              <a:gd name="T2" fmla="*/ 6067 w 7007"/>
              <a:gd name="T3" fmla="*/ 3444 h 7007"/>
              <a:gd name="T4" fmla="*/ 6686 w 7007"/>
              <a:gd name="T5" fmla="*/ 3258 h 7007"/>
              <a:gd name="T6" fmla="*/ 6686 w 7007"/>
              <a:gd name="T7" fmla="*/ 3258 h 7007"/>
              <a:gd name="T8" fmla="*/ 7006 w 7007"/>
              <a:gd name="T9" fmla="*/ 3458 h 7007"/>
              <a:gd name="T10" fmla="*/ 7006 w 7007"/>
              <a:gd name="T11" fmla="*/ 5428 h 7007"/>
              <a:gd name="T12" fmla="*/ 5049 w 7007"/>
              <a:gd name="T13" fmla="*/ 5428 h 7007"/>
              <a:gd name="T14" fmla="*/ 5049 w 7007"/>
              <a:gd name="T15" fmla="*/ 5428 h 7007"/>
              <a:gd name="T16" fmla="*/ 4851 w 7007"/>
              <a:gd name="T17" fmla="*/ 5748 h 7007"/>
              <a:gd name="T18" fmla="*/ 4851 w 7007"/>
              <a:gd name="T19" fmla="*/ 5748 h 7007"/>
              <a:gd name="T20" fmla="*/ 5027 w 7007"/>
              <a:gd name="T21" fmla="*/ 6367 h 7007"/>
              <a:gd name="T22" fmla="*/ 5027 w 7007"/>
              <a:gd name="T23" fmla="*/ 6367 h 7007"/>
              <a:gd name="T24" fmla="*/ 4295 w 7007"/>
              <a:gd name="T25" fmla="*/ 7006 h 7007"/>
              <a:gd name="T26" fmla="*/ 4295 w 7007"/>
              <a:gd name="T27" fmla="*/ 7006 h 7007"/>
              <a:gd name="T28" fmla="*/ 3562 w 7007"/>
              <a:gd name="T29" fmla="*/ 6367 h 7007"/>
              <a:gd name="T30" fmla="*/ 3562 w 7007"/>
              <a:gd name="T31" fmla="*/ 6367 h 7007"/>
              <a:gd name="T32" fmla="*/ 3748 w 7007"/>
              <a:gd name="T33" fmla="*/ 5748 h 7007"/>
              <a:gd name="T34" fmla="*/ 3748 w 7007"/>
              <a:gd name="T35" fmla="*/ 5748 h 7007"/>
              <a:gd name="T36" fmla="*/ 3548 w 7007"/>
              <a:gd name="T37" fmla="*/ 5428 h 7007"/>
              <a:gd name="T38" fmla="*/ 1578 w 7007"/>
              <a:gd name="T39" fmla="*/ 5428 h 7007"/>
              <a:gd name="T40" fmla="*/ 1578 w 7007"/>
              <a:gd name="T41" fmla="*/ 3458 h 7007"/>
              <a:gd name="T42" fmla="*/ 1578 w 7007"/>
              <a:gd name="T43" fmla="*/ 3458 h 7007"/>
              <a:gd name="T44" fmla="*/ 1257 w 7007"/>
              <a:gd name="T45" fmla="*/ 3258 h 7007"/>
              <a:gd name="T46" fmla="*/ 1257 w 7007"/>
              <a:gd name="T47" fmla="*/ 3258 h 7007"/>
              <a:gd name="T48" fmla="*/ 639 w 7007"/>
              <a:gd name="T49" fmla="*/ 3444 h 7007"/>
              <a:gd name="T50" fmla="*/ 639 w 7007"/>
              <a:gd name="T51" fmla="*/ 3444 h 7007"/>
              <a:gd name="T52" fmla="*/ 0 w 7007"/>
              <a:gd name="T53" fmla="*/ 2712 h 7007"/>
              <a:gd name="T54" fmla="*/ 0 w 7007"/>
              <a:gd name="T55" fmla="*/ 2712 h 7007"/>
              <a:gd name="T56" fmla="*/ 639 w 7007"/>
              <a:gd name="T57" fmla="*/ 1979 h 7007"/>
              <a:gd name="T58" fmla="*/ 639 w 7007"/>
              <a:gd name="T59" fmla="*/ 1979 h 7007"/>
              <a:gd name="T60" fmla="*/ 1257 w 7007"/>
              <a:gd name="T61" fmla="*/ 2155 h 7007"/>
              <a:gd name="T62" fmla="*/ 1257 w 7007"/>
              <a:gd name="T63" fmla="*/ 2155 h 7007"/>
              <a:gd name="T64" fmla="*/ 1578 w 7007"/>
              <a:gd name="T65" fmla="*/ 1957 h 7007"/>
              <a:gd name="T66" fmla="*/ 1578 w 7007"/>
              <a:gd name="T67" fmla="*/ 0 h 7007"/>
              <a:gd name="T68" fmla="*/ 1578 w 7007"/>
              <a:gd name="T69" fmla="*/ 376 h 7007"/>
              <a:gd name="T70" fmla="*/ 1578 w 7007"/>
              <a:gd name="T71" fmla="*/ 0 h 7007"/>
              <a:gd name="T72" fmla="*/ 3548 w 7007"/>
              <a:gd name="T73" fmla="*/ 0 h 7007"/>
              <a:gd name="T74" fmla="*/ 3548 w 7007"/>
              <a:gd name="T75" fmla="*/ 0 h 7007"/>
              <a:gd name="T76" fmla="*/ 3748 w 7007"/>
              <a:gd name="T77" fmla="*/ 321 h 7007"/>
              <a:gd name="T78" fmla="*/ 3748 w 7007"/>
              <a:gd name="T79" fmla="*/ 321 h 7007"/>
              <a:gd name="T80" fmla="*/ 3562 w 7007"/>
              <a:gd name="T81" fmla="*/ 939 h 7007"/>
              <a:gd name="T82" fmla="*/ 3562 w 7007"/>
              <a:gd name="T83" fmla="*/ 939 h 7007"/>
              <a:gd name="T84" fmla="*/ 4295 w 7007"/>
              <a:gd name="T85" fmla="*/ 1578 h 7007"/>
              <a:gd name="T86" fmla="*/ 4295 w 7007"/>
              <a:gd name="T87" fmla="*/ 1578 h 7007"/>
              <a:gd name="T88" fmla="*/ 5027 w 7007"/>
              <a:gd name="T89" fmla="*/ 939 h 7007"/>
              <a:gd name="T90" fmla="*/ 5027 w 7007"/>
              <a:gd name="T91" fmla="*/ 939 h 7007"/>
              <a:gd name="T92" fmla="*/ 4851 w 7007"/>
              <a:gd name="T93" fmla="*/ 320 h 7007"/>
              <a:gd name="T94" fmla="*/ 4851 w 7007"/>
              <a:gd name="T95" fmla="*/ 320 h 7007"/>
              <a:gd name="T96" fmla="*/ 5049 w 7007"/>
              <a:gd name="T97" fmla="*/ 0 h 7007"/>
              <a:gd name="T98" fmla="*/ 7006 w 7007"/>
              <a:gd name="T99" fmla="*/ 0 h 7007"/>
              <a:gd name="T100" fmla="*/ 7006 w 7007"/>
              <a:gd name="T101" fmla="*/ 1957 h 7007"/>
              <a:gd name="T102" fmla="*/ 7006 w 7007"/>
              <a:gd name="T103" fmla="*/ 1957 h 7007"/>
              <a:gd name="T104" fmla="*/ 6686 w 7007"/>
              <a:gd name="T105" fmla="*/ 2155 h 7007"/>
              <a:gd name="T106" fmla="*/ 6686 w 7007"/>
              <a:gd name="T107" fmla="*/ 2155 h 7007"/>
              <a:gd name="T108" fmla="*/ 6067 w 7007"/>
              <a:gd name="T109" fmla="*/ 1979 h 7007"/>
              <a:gd name="T110" fmla="*/ 6067 w 7007"/>
              <a:gd name="T111" fmla="*/ 1979 h 7007"/>
              <a:gd name="T112" fmla="*/ 5428 w 7007"/>
              <a:gd name="T113" fmla="*/ 2712 h 7007"/>
              <a:gd name="T114" fmla="*/ 5428 w 7007"/>
              <a:gd name="T115" fmla="*/ 2712 h 7007"/>
              <a:gd name="T116" fmla="*/ 6067 w 7007"/>
              <a:gd name="T117" fmla="*/ 3444 h 7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07" h="7007">
                <a:moveTo>
                  <a:pt x="6067" y="3444"/>
                </a:moveTo>
                <a:lnTo>
                  <a:pt x="6067" y="3444"/>
                </a:lnTo>
                <a:cubicBezTo>
                  <a:pt x="6237" y="3444"/>
                  <a:pt x="6470" y="3368"/>
                  <a:pt x="6686" y="3258"/>
                </a:cubicBezTo>
                <a:lnTo>
                  <a:pt x="6686" y="3258"/>
                </a:lnTo>
                <a:cubicBezTo>
                  <a:pt x="6832" y="3184"/>
                  <a:pt x="7006" y="3293"/>
                  <a:pt x="7006" y="3458"/>
                </a:cubicBezTo>
                <a:lnTo>
                  <a:pt x="7006" y="5428"/>
                </a:lnTo>
                <a:lnTo>
                  <a:pt x="5049" y="5428"/>
                </a:lnTo>
                <a:lnTo>
                  <a:pt x="5049" y="5428"/>
                </a:lnTo>
                <a:cubicBezTo>
                  <a:pt x="4884" y="5428"/>
                  <a:pt x="4779" y="5600"/>
                  <a:pt x="4851" y="5748"/>
                </a:cubicBezTo>
                <a:lnTo>
                  <a:pt x="4851" y="5748"/>
                </a:lnTo>
                <a:cubicBezTo>
                  <a:pt x="4957" y="5964"/>
                  <a:pt x="5027" y="6197"/>
                  <a:pt x="5027" y="6367"/>
                </a:cubicBezTo>
                <a:lnTo>
                  <a:pt x="5027" y="6367"/>
                </a:lnTo>
                <a:cubicBezTo>
                  <a:pt x="5027" y="6782"/>
                  <a:pt x="4699" y="7006"/>
                  <a:pt x="4295" y="7006"/>
                </a:cubicBezTo>
                <a:lnTo>
                  <a:pt x="4295" y="7006"/>
                </a:lnTo>
                <a:cubicBezTo>
                  <a:pt x="3890" y="7006"/>
                  <a:pt x="3562" y="6782"/>
                  <a:pt x="3562" y="6367"/>
                </a:cubicBezTo>
                <a:lnTo>
                  <a:pt x="3562" y="6367"/>
                </a:lnTo>
                <a:cubicBezTo>
                  <a:pt x="3562" y="6197"/>
                  <a:pt x="3638" y="5964"/>
                  <a:pt x="3748" y="5748"/>
                </a:cubicBezTo>
                <a:lnTo>
                  <a:pt x="3748" y="5748"/>
                </a:lnTo>
                <a:cubicBezTo>
                  <a:pt x="3822" y="5601"/>
                  <a:pt x="3713" y="5428"/>
                  <a:pt x="3548" y="5428"/>
                </a:cubicBezTo>
                <a:lnTo>
                  <a:pt x="1578" y="5428"/>
                </a:lnTo>
                <a:lnTo>
                  <a:pt x="1578" y="3458"/>
                </a:lnTo>
                <a:lnTo>
                  <a:pt x="1578" y="3458"/>
                </a:lnTo>
                <a:cubicBezTo>
                  <a:pt x="1578" y="3293"/>
                  <a:pt x="1404" y="3184"/>
                  <a:pt x="1257" y="3258"/>
                </a:cubicBezTo>
                <a:lnTo>
                  <a:pt x="1257" y="3258"/>
                </a:lnTo>
                <a:cubicBezTo>
                  <a:pt x="1042" y="3368"/>
                  <a:pt x="809" y="3444"/>
                  <a:pt x="639" y="3444"/>
                </a:cubicBezTo>
                <a:lnTo>
                  <a:pt x="639" y="3444"/>
                </a:lnTo>
                <a:cubicBezTo>
                  <a:pt x="224" y="3444"/>
                  <a:pt x="0" y="3116"/>
                  <a:pt x="0" y="2712"/>
                </a:cubicBezTo>
                <a:lnTo>
                  <a:pt x="0" y="2712"/>
                </a:lnTo>
                <a:cubicBezTo>
                  <a:pt x="0" y="2307"/>
                  <a:pt x="224" y="1979"/>
                  <a:pt x="639" y="1979"/>
                </a:cubicBezTo>
                <a:lnTo>
                  <a:pt x="639" y="1979"/>
                </a:lnTo>
                <a:cubicBezTo>
                  <a:pt x="809" y="1979"/>
                  <a:pt x="1042" y="2050"/>
                  <a:pt x="1257" y="2155"/>
                </a:cubicBezTo>
                <a:lnTo>
                  <a:pt x="1257" y="2155"/>
                </a:lnTo>
                <a:cubicBezTo>
                  <a:pt x="1405" y="2226"/>
                  <a:pt x="1578" y="2121"/>
                  <a:pt x="1578" y="1957"/>
                </a:cubicBezTo>
                <a:lnTo>
                  <a:pt x="1578" y="0"/>
                </a:lnTo>
                <a:lnTo>
                  <a:pt x="1578" y="376"/>
                </a:lnTo>
                <a:lnTo>
                  <a:pt x="1578" y="0"/>
                </a:lnTo>
                <a:lnTo>
                  <a:pt x="3548" y="0"/>
                </a:lnTo>
                <a:lnTo>
                  <a:pt x="3548" y="0"/>
                </a:lnTo>
                <a:cubicBezTo>
                  <a:pt x="3713" y="0"/>
                  <a:pt x="3822" y="174"/>
                  <a:pt x="3748" y="321"/>
                </a:cubicBezTo>
                <a:lnTo>
                  <a:pt x="3748" y="321"/>
                </a:lnTo>
                <a:cubicBezTo>
                  <a:pt x="3638" y="536"/>
                  <a:pt x="3562" y="769"/>
                  <a:pt x="3562" y="939"/>
                </a:cubicBezTo>
                <a:lnTo>
                  <a:pt x="3562" y="939"/>
                </a:lnTo>
                <a:cubicBezTo>
                  <a:pt x="3562" y="1354"/>
                  <a:pt x="3890" y="1578"/>
                  <a:pt x="4295" y="1578"/>
                </a:cubicBezTo>
                <a:lnTo>
                  <a:pt x="4295" y="1578"/>
                </a:lnTo>
                <a:cubicBezTo>
                  <a:pt x="4699" y="1578"/>
                  <a:pt x="5027" y="1354"/>
                  <a:pt x="5027" y="939"/>
                </a:cubicBezTo>
                <a:lnTo>
                  <a:pt x="5027" y="939"/>
                </a:lnTo>
                <a:cubicBezTo>
                  <a:pt x="5027" y="769"/>
                  <a:pt x="4957" y="535"/>
                  <a:pt x="4851" y="320"/>
                </a:cubicBezTo>
                <a:lnTo>
                  <a:pt x="4851" y="320"/>
                </a:lnTo>
                <a:cubicBezTo>
                  <a:pt x="4779" y="172"/>
                  <a:pt x="4884" y="0"/>
                  <a:pt x="5049" y="0"/>
                </a:cubicBezTo>
                <a:lnTo>
                  <a:pt x="7006" y="0"/>
                </a:lnTo>
                <a:lnTo>
                  <a:pt x="7006" y="1957"/>
                </a:lnTo>
                <a:lnTo>
                  <a:pt x="7006" y="1957"/>
                </a:lnTo>
                <a:cubicBezTo>
                  <a:pt x="7006" y="2121"/>
                  <a:pt x="6833" y="2226"/>
                  <a:pt x="6686" y="2155"/>
                </a:cubicBezTo>
                <a:lnTo>
                  <a:pt x="6686" y="2155"/>
                </a:lnTo>
                <a:cubicBezTo>
                  <a:pt x="6470" y="2050"/>
                  <a:pt x="6237" y="1979"/>
                  <a:pt x="6067" y="1979"/>
                </a:cubicBezTo>
                <a:lnTo>
                  <a:pt x="6067" y="1979"/>
                </a:lnTo>
                <a:cubicBezTo>
                  <a:pt x="5651" y="1979"/>
                  <a:pt x="5428" y="2307"/>
                  <a:pt x="5428" y="2712"/>
                </a:cubicBezTo>
                <a:lnTo>
                  <a:pt x="5428" y="2712"/>
                </a:lnTo>
                <a:cubicBezTo>
                  <a:pt x="5428" y="3116"/>
                  <a:pt x="5651" y="3444"/>
                  <a:pt x="6067" y="3444"/>
                </a:cubicBezTo>
              </a:path>
            </a:pathLst>
          </a:custGeom>
          <a:solidFill>
            <a:srgbClr val="7F1C58"/>
          </a:solidFill>
          <a:ln>
            <a:solidFill>
              <a:srgbClr val="FFFFFF"/>
            </a:solidFill>
          </a:ln>
          <a:effectLst/>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7" name="Freeform 7">
            <a:extLst>
              <a:ext uri="{FF2B5EF4-FFF2-40B4-BE49-F238E27FC236}">
                <a16:creationId xmlns:a16="http://schemas.microsoft.com/office/drawing/2014/main" id="{9D467A88-3548-BC19-B6D8-626E76B8BA22}"/>
              </a:ext>
            </a:extLst>
          </p:cNvPr>
          <p:cNvSpPr>
            <a:spLocks noChangeArrowheads="1"/>
          </p:cNvSpPr>
          <p:nvPr/>
        </p:nvSpPr>
        <p:spPr bwMode="auto">
          <a:xfrm>
            <a:off x="6096000" y="4010981"/>
            <a:ext cx="2464951" cy="2464952"/>
          </a:xfrm>
          <a:custGeom>
            <a:avLst/>
            <a:gdLst>
              <a:gd name="T0" fmla="*/ 939 w 7006"/>
              <a:gd name="T1" fmla="*/ 3562 h 7008"/>
              <a:gd name="T2" fmla="*/ 939 w 7006"/>
              <a:gd name="T3" fmla="*/ 3562 h 7008"/>
              <a:gd name="T4" fmla="*/ 320 w 7006"/>
              <a:gd name="T5" fmla="*/ 3748 h 7008"/>
              <a:gd name="T6" fmla="*/ 320 w 7006"/>
              <a:gd name="T7" fmla="*/ 3748 h 7008"/>
              <a:gd name="T8" fmla="*/ 0 w 7006"/>
              <a:gd name="T9" fmla="*/ 3549 h 7008"/>
              <a:gd name="T10" fmla="*/ 0 w 7006"/>
              <a:gd name="T11" fmla="*/ 1578 h 7008"/>
              <a:gd name="T12" fmla="*/ 1957 w 7006"/>
              <a:gd name="T13" fmla="*/ 1578 h 7008"/>
              <a:gd name="T14" fmla="*/ 1957 w 7006"/>
              <a:gd name="T15" fmla="*/ 1578 h 7008"/>
              <a:gd name="T16" fmla="*/ 2154 w 7006"/>
              <a:gd name="T17" fmla="*/ 1258 h 7008"/>
              <a:gd name="T18" fmla="*/ 2154 w 7006"/>
              <a:gd name="T19" fmla="*/ 1258 h 7008"/>
              <a:gd name="T20" fmla="*/ 1978 w 7006"/>
              <a:gd name="T21" fmla="*/ 639 h 7008"/>
              <a:gd name="T22" fmla="*/ 1978 w 7006"/>
              <a:gd name="T23" fmla="*/ 639 h 7008"/>
              <a:gd name="T24" fmla="*/ 2711 w 7006"/>
              <a:gd name="T25" fmla="*/ 0 h 7008"/>
              <a:gd name="T26" fmla="*/ 2711 w 7006"/>
              <a:gd name="T27" fmla="*/ 0 h 7008"/>
              <a:gd name="T28" fmla="*/ 3444 w 7006"/>
              <a:gd name="T29" fmla="*/ 639 h 7008"/>
              <a:gd name="T30" fmla="*/ 3444 w 7006"/>
              <a:gd name="T31" fmla="*/ 639 h 7008"/>
              <a:gd name="T32" fmla="*/ 3258 w 7006"/>
              <a:gd name="T33" fmla="*/ 1257 h 7008"/>
              <a:gd name="T34" fmla="*/ 3258 w 7006"/>
              <a:gd name="T35" fmla="*/ 1257 h 7008"/>
              <a:gd name="T36" fmla="*/ 3457 w 7006"/>
              <a:gd name="T37" fmla="*/ 1578 h 7008"/>
              <a:gd name="T38" fmla="*/ 5429 w 7006"/>
              <a:gd name="T39" fmla="*/ 1578 h 7008"/>
              <a:gd name="T40" fmla="*/ 5429 w 7006"/>
              <a:gd name="T41" fmla="*/ 1578 h 7008"/>
              <a:gd name="T42" fmla="*/ 5429 w 7006"/>
              <a:gd name="T43" fmla="*/ 3549 h 7008"/>
              <a:gd name="T44" fmla="*/ 5429 w 7006"/>
              <a:gd name="T45" fmla="*/ 3549 h 7008"/>
              <a:gd name="T46" fmla="*/ 5748 w 7006"/>
              <a:gd name="T47" fmla="*/ 3748 h 7008"/>
              <a:gd name="T48" fmla="*/ 5748 w 7006"/>
              <a:gd name="T49" fmla="*/ 3748 h 7008"/>
              <a:gd name="T50" fmla="*/ 6367 w 7006"/>
              <a:gd name="T51" fmla="*/ 3562 h 7008"/>
              <a:gd name="T52" fmla="*/ 6367 w 7006"/>
              <a:gd name="T53" fmla="*/ 3562 h 7008"/>
              <a:gd name="T54" fmla="*/ 7005 w 7006"/>
              <a:gd name="T55" fmla="*/ 4295 h 7008"/>
              <a:gd name="T56" fmla="*/ 7005 w 7006"/>
              <a:gd name="T57" fmla="*/ 4295 h 7008"/>
              <a:gd name="T58" fmla="*/ 6367 w 7006"/>
              <a:gd name="T59" fmla="*/ 5028 h 7008"/>
              <a:gd name="T60" fmla="*/ 6367 w 7006"/>
              <a:gd name="T61" fmla="*/ 5028 h 7008"/>
              <a:gd name="T62" fmla="*/ 5748 w 7006"/>
              <a:gd name="T63" fmla="*/ 4852 h 7008"/>
              <a:gd name="T64" fmla="*/ 5748 w 7006"/>
              <a:gd name="T65" fmla="*/ 4852 h 7008"/>
              <a:gd name="T66" fmla="*/ 5429 w 7006"/>
              <a:gd name="T67" fmla="*/ 5049 h 7008"/>
              <a:gd name="T68" fmla="*/ 5429 w 7006"/>
              <a:gd name="T69" fmla="*/ 7007 h 7008"/>
              <a:gd name="T70" fmla="*/ 5429 w 7006"/>
              <a:gd name="T71" fmla="*/ 6631 h 7008"/>
              <a:gd name="T72" fmla="*/ 5429 w 7006"/>
              <a:gd name="T73" fmla="*/ 7007 h 7008"/>
              <a:gd name="T74" fmla="*/ 3457 w 7006"/>
              <a:gd name="T75" fmla="*/ 7007 h 7008"/>
              <a:gd name="T76" fmla="*/ 3457 w 7006"/>
              <a:gd name="T77" fmla="*/ 7007 h 7008"/>
              <a:gd name="T78" fmla="*/ 3258 w 7006"/>
              <a:gd name="T79" fmla="*/ 6686 h 7008"/>
              <a:gd name="T80" fmla="*/ 3258 w 7006"/>
              <a:gd name="T81" fmla="*/ 6686 h 7008"/>
              <a:gd name="T82" fmla="*/ 3444 w 7006"/>
              <a:gd name="T83" fmla="*/ 6067 h 7008"/>
              <a:gd name="T84" fmla="*/ 3444 w 7006"/>
              <a:gd name="T85" fmla="*/ 6067 h 7008"/>
              <a:gd name="T86" fmla="*/ 2711 w 7006"/>
              <a:gd name="T87" fmla="*/ 5429 h 7008"/>
              <a:gd name="T88" fmla="*/ 2711 w 7006"/>
              <a:gd name="T89" fmla="*/ 5429 h 7008"/>
              <a:gd name="T90" fmla="*/ 1978 w 7006"/>
              <a:gd name="T91" fmla="*/ 6067 h 7008"/>
              <a:gd name="T92" fmla="*/ 1978 w 7006"/>
              <a:gd name="T93" fmla="*/ 6067 h 7008"/>
              <a:gd name="T94" fmla="*/ 2154 w 7006"/>
              <a:gd name="T95" fmla="*/ 6686 h 7008"/>
              <a:gd name="T96" fmla="*/ 2154 w 7006"/>
              <a:gd name="T97" fmla="*/ 6686 h 7008"/>
              <a:gd name="T98" fmla="*/ 1957 w 7006"/>
              <a:gd name="T99" fmla="*/ 7007 h 7008"/>
              <a:gd name="T100" fmla="*/ 0 w 7006"/>
              <a:gd name="T101" fmla="*/ 7007 h 7008"/>
              <a:gd name="T102" fmla="*/ 0 w 7006"/>
              <a:gd name="T103" fmla="*/ 5050 h 7008"/>
              <a:gd name="T104" fmla="*/ 0 w 7006"/>
              <a:gd name="T105" fmla="*/ 5050 h 7008"/>
              <a:gd name="T106" fmla="*/ 320 w 7006"/>
              <a:gd name="T107" fmla="*/ 4852 h 7008"/>
              <a:gd name="T108" fmla="*/ 320 w 7006"/>
              <a:gd name="T109" fmla="*/ 4852 h 7008"/>
              <a:gd name="T110" fmla="*/ 939 w 7006"/>
              <a:gd name="T111" fmla="*/ 5028 h 7008"/>
              <a:gd name="T112" fmla="*/ 939 w 7006"/>
              <a:gd name="T113" fmla="*/ 5028 h 7008"/>
              <a:gd name="T114" fmla="*/ 1578 w 7006"/>
              <a:gd name="T115" fmla="*/ 4295 h 7008"/>
              <a:gd name="T116" fmla="*/ 1578 w 7006"/>
              <a:gd name="T117" fmla="*/ 4295 h 7008"/>
              <a:gd name="T118" fmla="*/ 939 w 7006"/>
              <a:gd name="T119" fmla="*/ 3562 h 7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06" h="7008">
                <a:moveTo>
                  <a:pt x="939" y="3562"/>
                </a:moveTo>
                <a:lnTo>
                  <a:pt x="939" y="3562"/>
                </a:lnTo>
                <a:cubicBezTo>
                  <a:pt x="768" y="3562"/>
                  <a:pt x="536" y="3639"/>
                  <a:pt x="320" y="3748"/>
                </a:cubicBezTo>
                <a:lnTo>
                  <a:pt x="320" y="3748"/>
                </a:lnTo>
                <a:cubicBezTo>
                  <a:pt x="173" y="3823"/>
                  <a:pt x="0" y="3714"/>
                  <a:pt x="0" y="3549"/>
                </a:cubicBezTo>
                <a:lnTo>
                  <a:pt x="0" y="1578"/>
                </a:lnTo>
                <a:lnTo>
                  <a:pt x="1957" y="1578"/>
                </a:lnTo>
                <a:lnTo>
                  <a:pt x="1957" y="1578"/>
                </a:lnTo>
                <a:cubicBezTo>
                  <a:pt x="2121" y="1578"/>
                  <a:pt x="2226" y="1406"/>
                  <a:pt x="2154" y="1258"/>
                </a:cubicBezTo>
                <a:lnTo>
                  <a:pt x="2154" y="1258"/>
                </a:lnTo>
                <a:cubicBezTo>
                  <a:pt x="2050" y="1042"/>
                  <a:pt x="1978" y="809"/>
                  <a:pt x="1978" y="639"/>
                </a:cubicBezTo>
                <a:lnTo>
                  <a:pt x="1978" y="639"/>
                </a:lnTo>
                <a:cubicBezTo>
                  <a:pt x="1978" y="223"/>
                  <a:pt x="2307" y="0"/>
                  <a:pt x="2711" y="0"/>
                </a:cubicBezTo>
                <a:lnTo>
                  <a:pt x="2711" y="0"/>
                </a:lnTo>
                <a:cubicBezTo>
                  <a:pt x="3116" y="0"/>
                  <a:pt x="3444" y="223"/>
                  <a:pt x="3444" y="639"/>
                </a:cubicBezTo>
                <a:lnTo>
                  <a:pt x="3444" y="639"/>
                </a:lnTo>
                <a:cubicBezTo>
                  <a:pt x="3444" y="809"/>
                  <a:pt x="3367" y="1042"/>
                  <a:pt x="3258" y="1257"/>
                </a:cubicBezTo>
                <a:lnTo>
                  <a:pt x="3258" y="1257"/>
                </a:lnTo>
                <a:cubicBezTo>
                  <a:pt x="3184" y="1404"/>
                  <a:pt x="3293" y="1578"/>
                  <a:pt x="3457" y="1578"/>
                </a:cubicBezTo>
                <a:lnTo>
                  <a:pt x="5429" y="1578"/>
                </a:lnTo>
                <a:lnTo>
                  <a:pt x="5429" y="1578"/>
                </a:lnTo>
                <a:lnTo>
                  <a:pt x="5429" y="3549"/>
                </a:lnTo>
                <a:lnTo>
                  <a:pt x="5429" y="3549"/>
                </a:lnTo>
                <a:cubicBezTo>
                  <a:pt x="5429" y="3714"/>
                  <a:pt x="5601" y="3823"/>
                  <a:pt x="5748" y="3748"/>
                </a:cubicBezTo>
                <a:lnTo>
                  <a:pt x="5748" y="3748"/>
                </a:lnTo>
                <a:cubicBezTo>
                  <a:pt x="5963" y="3639"/>
                  <a:pt x="6197" y="3562"/>
                  <a:pt x="6367" y="3562"/>
                </a:cubicBezTo>
                <a:lnTo>
                  <a:pt x="6367" y="3562"/>
                </a:lnTo>
                <a:cubicBezTo>
                  <a:pt x="6782" y="3562"/>
                  <a:pt x="7005" y="3891"/>
                  <a:pt x="7005" y="4295"/>
                </a:cubicBezTo>
                <a:lnTo>
                  <a:pt x="7005" y="4295"/>
                </a:lnTo>
                <a:cubicBezTo>
                  <a:pt x="7005" y="4700"/>
                  <a:pt x="6782" y="5028"/>
                  <a:pt x="6367" y="5028"/>
                </a:cubicBezTo>
                <a:lnTo>
                  <a:pt x="6367" y="5028"/>
                </a:lnTo>
                <a:cubicBezTo>
                  <a:pt x="6197" y="5028"/>
                  <a:pt x="5963" y="4957"/>
                  <a:pt x="5748" y="4852"/>
                </a:cubicBezTo>
                <a:lnTo>
                  <a:pt x="5748" y="4852"/>
                </a:lnTo>
                <a:cubicBezTo>
                  <a:pt x="5600" y="4780"/>
                  <a:pt x="5429" y="4885"/>
                  <a:pt x="5429" y="5049"/>
                </a:cubicBezTo>
                <a:lnTo>
                  <a:pt x="5429" y="7007"/>
                </a:lnTo>
                <a:lnTo>
                  <a:pt x="5429" y="6631"/>
                </a:lnTo>
                <a:lnTo>
                  <a:pt x="5429" y="7007"/>
                </a:lnTo>
                <a:lnTo>
                  <a:pt x="3457" y="7007"/>
                </a:lnTo>
                <a:lnTo>
                  <a:pt x="3457" y="7007"/>
                </a:lnTo>
                <a:cubicBezTo>
                  <a:pt x="3293" y="7007"/>
                  <a:pt x="3184" y="6833"/>
                  <a:pt x="3258" y="6686"/>
                </a:cubicBezTo>
                <a:lnTo>
                  <a:pt x="3258" y="6686"/>
                </a:lnTo>
                <a:cubicBezTo>
                  <a:pt x="3367" y="6471"/>
                  <a:pt x="3444" y="6238"/>
                  <a:pt x="3444" y="6067"/>
                </a:cubicBezTo>
                <a:lnTo>
                  <a:pt x="3444" y="6067"/>
                </a:lnTo>
                <a:cubicBezTo>
                  <a:pt x="3444" y="5653"/>
                  <a:pt x="3116" y="5429"/>
                  <a:pt x="2711" y="5429"/>
                </a:cubicBezTo>
                <a:lnTo>
                  <a:pt x="2711" y="5429"/>
                </a:lnTo>
                <a:cubicBezTo>
                  <a:pt x="2307" y="5429"/>
                  <a:pt x="1978" y="5653"/>
                  <a:pt x="1978" y="6067"/>
                </a:cubicBezTo>
                <a:lnTo>
                  <a:pt x="1978" y="6067"/>
                </a:lnTo>
                <a:cubicBezTo>
                  <a:pt x="1978" y="6238"/>
                  <a:pt x="2050" y="6471"/>
                  <a:pt x="2154" y="6686"/>
                </a:cubicBezTo>
                <a:lnTo>
                  <a:pt x="2154" y="6686"/>
                </a:lnTo>
                <a:cubicBezTo>
                  <a:pt x="2226" y="6834"/>
                  <a:pt x="2121" y="7007"/>
                  <a:pt x="1957" y="7007"/>
                </a:cubicBezTo>
                <a:lnTo>
                  <a:pt x="0" y="7007"/>
                </a:lnTo>
                <a:lnTo>
                  <a:pt x="0" y="5050"/>
                </a:lnTo>
                <a:lnTo>
                  <a:pt x="0" y="5050"/>
                </a:lnTo>
                <a:cubicBezTo>
                  <a:pt x="0" y="4885"/>
                  <a:pt x="172" y="4780"/>
                  <a:pt x="320" y="4852"/>
                </a:cubicBezTo>
                <a:lnTo>
                  <a:pt x="320" y="4852"/>
                </a:lnTo>
                <a:cubicBezTo>
                  <a:pt x="536" y="4957"/>
                  <a:pt x="768" y="5028"/>
                  <a:pt x="939" y="5028"/>
                </a:cubicBezTo>
                <a:lnTo>
                  <a:pt x="939" y="5028"/>
                </a:lnTo>
                <a:cubicBezTo>
                  <a:pt x="1354" y="5028"/>
                  <a:pt x="1578" y="4700"/>
                  <a:pt x="1578" y="4295"/>
                </a:cubicBezTo>
                <a:lnTo>
                  <a:pt x="1578" y="4295"/>
                </a:lnTo>
                <a:cubicBezTo>
                  <a:pt x="1578" y="3891"/>
                  <a:pt x="1354" y="3562"/>
                  <a:pt x="939" y="3562"/>
                </a:cubicBezTo>
              </a:path>
            </a:pathLst>
          </a:custGeom>
          <a:solidFill>
            <a:srgbClr val="B41F7A"/>
          </a:solidFill>
          <a:ln>
            <a:solidFill>
              <a:srgbClr val="FFFFFF"/>
            </a:solidFill>
          </a:ln>
          <a:effectLst/>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ser reflexivo</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comprometerse con la complejidad</a:t>
            </a:r>
          </a:p>
        </p:txBody>
      </p:sp>
      <p:sp>
        <p:nvSpPr>
          <p:cNvPr id="48" name="Subtitle 2">
            <a:extLst>
              <a:ext uri="{FF2B5EF4-FFF2-40B4-BE49-F238E27FC236}">
                <a16:creationId xmlns:a16="http://schemas.microsoft.com/office/drawing/2014/main" id="{427D96A1-B3DC-6F1E-5565-8809305F3A51}"/>
              </a:ext>
            </a:extLst>
          </p:cNvPr>
          <p:cNvSpPr txBox="1">
            <a:spLocks/>
          </p:cNvSpPr>
          <p:nvPr/>
        </p:nvSpPr>
        <p:spPr>
          <a:xfrm>
            <a:off x="6357705" y="4732144"/>
            <a:ext cx="1545717" cy="957963"/>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evitar el reflejo de la rodilla</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reacciones -</a:t>
            </a:r>
            <a:b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700" dirty="0">
                <a:solidFill>
                  <a:schemeClr val="bg1"/>
                </a:solidFill>
                <a:latin typeface="Calibri" panose="020F0502020204030204" pitchFamily="34" charset="0"/>
                <a:ea typeface="Lato Light" panose="020F0502020204030203" pitchFamily="34" charset="0"/>
                <a:cs typeface="Calibri" panose="020F0502020204030204" pitchFamily="34" charset="0"/>
              </a:rPr>
              <a:t>'efecto péndulo'</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estar dispuesto a desafiar</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y ser desafiado</a:t>
            </a:r>
          </a:p>
        </p:txBody>
      </p:sp>
      <p:sp>
        <p:nvSpPr>
          <p:cNvPr id="50" name="Freeform 8">
            <a:extLst>
              <a:ext uri="{FF2B5EF4-FFF2-40B4-BE49-F238E27FC236}">
                <a16:creationId xmlns:a16="http://schemas.microsoft.com/office/drawing/2014/main" id="{B6CE872D-0D74-2D51-D5C1-603331D5FB84}"/>
              </a:ext>
            </a:extLst>
          </p:cNvPr>
          <p:cNvSpPr>
            <a:spLocks/>
          </p:cNvSpPr>
          <p:nvPr/>
        </p:nvSpPr>
        <p:spPr bwMode="auto">
          <a:xfrm>
            <a:off x="4797706" y="2758330"/>
            <a:ext cx="1218133" cy="3823064"/>
          </a:xfrm>
          <a:custGeom>
            <a:avLst/>
            <a:gdLst>
              <a:gd name="T0" fmla="*/ 458758 w 1718"/>
              <a:gd name="T1" fmla="*/ 899723 h 5397"/>
              <a:gd name="T2" fmla="*/ 108833 w 1718"/>
              <a:gd name="T3" fmla="*/ 679383 h 5397"/>
              <a:gd name="T4" fmla="*/ 101265 w 1718"/>
              <a:gd name="T5" fmla="*/ 736268 h 5397"/>
              <a:gd name="T6" fmla="*/ 98022 w 1718"/>
              <a:gd name="T7" fmla="*/ 680463 h 5397"/>
              <a:gd name="T8" fmla="*/ 101986 w 1718"/>
              <a:gd name="T9" fmla="*/ 621418 h 5397"/>
              <a:gd name="T10" fmla="*/ 203612 w 1718"/>
              <a:gd name="T11" fmla="*/ 253824 h 5397"/>
              <a:gd name="T12" fmla="*/ 464524 w 1718"/>
              <a:gd name="T13" fmla="*/ 923126 h 5397"/>
              <a:gd name="T14" fmla="*/ 464524 w 1718"/>
              <a:gd name="T15" fmla="*/ 923126 h 5397"/>
              <a:gd name="T16" fmla="*/ 442181 w 1718"/>
              <a:gd name="T17" fmla="*/ 693064 h 5397"/>
              <a:gd name="T18" fmla="*/ 445064 w 1718"/>
              <a:gd name="T19" fmla="*/ 610977 h 5397"/>
              <a:gd name="T20" fmla="*/ 454433 w 1718"/>
              <a:gd name="T21" fmla="*/ 650580 h 5397"/>
              <a:gd name="T22" fmla="*/ 562186 w 1718"/>
              <a:gd name="T23" fmla="*/ 1795126 h 5397"/>
              <a:gd name="T24" fmla="*/ 557140 w 1718"/>
              <a:gd name="T25" fmla="*/ 1774964 h 5397"/>
              <a:gd name="T26" fmla="*/ 560384 w 1718"/>
              <a:gd name="T27" fmla="*/ 1749402 h 5397"/>
              <a:gd name="T28" fmla="*/ 554978 w 1718"/>
              <a:gd name="T29" fmla="*/ 1728160 h 5397"/>
              <a:gd name="T30" fmla="*/ 473894 w 1718"/>
              <a:gd name="T31" fmla="*/ 1051657 h 5397"/>
              <a:gd name="T32" fmla="*/ 469569 w 1718"/>
              <a:gd name="T33" fmla="*/ 951208 h 5397"/>
              <a:gd name="T34" fmla="*/ 501282 w 1718"/>
              <a:gd name="T35" fmla="*/ 897923 h 5397"/>
              <a:gd name="T36" fmla="*/ 504886 w 1718"/>
              <a:gd name="T37" fmla="*/ 896483 h 5397"/>
              <a:gd name="T38" fmla="*/ 558582 w 1718"/>
              <a:gd name="T39" fmla="*/ 611697 h 5397"/>
              <a:gd name="T40" fmla="*/ 482543 w 1718"/>
              <a:gd name="T41" fmla="*/ 300988 h 5397"/>
              <a:gd name="T42" fmla="*/ 329383 w 1718"/>
              <a:gd name="T43" fmla="*/ 248063 h 5397"/>
              <a:gd name="T44" fmla="*/ 323257 w 1718"/>
              <a:gd name="T45" fmla="*/ 212060 h 5397"/>
              <a:gd name="T46" fmla="*/ 339834 w 1718"/>
              <a:gd name="T47" fmla="*/ 162375 h 5397"/>
              <a:gd name="T48" fmla="*/ 329383 w 1718"/>
              <a:gd name="T49" fmla="*/ 119171 h 5397"/>
              <a:gd name="T50" fmla="*/ 216946 w 1718"/>
              <a:gd name="T51" fmla="*/ 7201 h 5397"/>
              <a:gd name="T52" fmla="*/ 172259 w 1718"/>
              <a:gd name="T53" fmla="*/ 124212 h 5397"/>
              <a:gd name="T54" fmla="*/ 169376 w 1718"/>
              <a:gd name="T55" fmla="*/ 168856 h 5397"/>
              <a:gd name="T56" fmla="*/ 201089 w 1718"/>
              <a:gd name="T57" fmla="*/ 219620 h 5397"/>
              <a:gd name="T58" fmla="*/ 188837 w 1718"/>
              <a:gd name="T59" fmla="*/ 270385 h 5397"/>
              <a:gd name="T60" fmla="*/ 68111 w 1718"/>
              <a:gd name="T61" fmla="*/ 314309 h 5397"/>
              <a:gd name="T62" fmla="*/ 38200 w 1718"/>
              <a:gd name="T63" fmla="*/ 900083 h 5397"/>
              <a:gd name="T64" fmla="*/ 54777 w 1718"/>
              <a:gd name="T65" fmla="*/ 902244 h 5397"/>
              <a:gd name="T66" fmla="*/ 77841 w 1718"/>
              <a:gd name="T67" fmla="*/ 973890 h 5397"/>
              <a:gd name="T68" fmla="*/ 135501 w 1718"/>
              <a:gd name="T69" fmla="*/ 1522221 h 5397"/>
              <a:gd name="T70" fmla="*/ 154601 w 1718"/>
              <a:gd name="T71" fmla="*/ 1753362 h 5397"/>
              <a:gd name="T72" fmla="*/ 158205 w 1718"/>
              <a:gd name="T73" fmla="*/ 1770284 h 5397"/>
              <a:gd name="T74" fmla="*/ 159646 w 1718"/>
              <a:gd name="T75" fmla="*/ 1809168 h 5397"/>
              <a:gd name="T76" fmla="*/ 131897 w 1718"/>
              <a:gd name="T77" fmla="*/ 1873974 h 5397"/>
              <a:gd name="T78" fmla="*/ 233884 w 1718"/>
              <a:gd name="T79" fmla="*/ 1890895 h 5397"/>
              <a:gd name="T80" fmla="*/ 272804 w 1718"/>
              <a:gd name="T81" fmla="*/ 1848771 h 5397"/>
              <a:gd name="T82" fmla="*/ 270282 w 1718"/>
              <a:gd name="T83" fmla="*/ 1810608 h 5397"/>
              <a:gd name="T84" fmla="*/ 274246 w 1718"/>
              <a:gd name="T85" fmla="*/ 1732120 h 5397"/>
              <a:gd name="T86" fmla="*/ 274246 w 1718"/>
              <a:gd name="T87" fmla="*/ 1577306 h 5397"/>
              <a:gd name="T88" fmla="*/ 255146 w 1718"/>
              <a:gd name="T89" fmla="*/ 1289639 h 5397"/>
              <a:gd name="T90" fmla="*/ 264155 w 1718"/>
              <a:gd name="T91" fmla="*/ 1208272 h 5397"/>
              <a:gd name="T92" fmla="*/ 267759 w 1718"/>
              <a:gd name="T93" fmla="*/ 1148866 h 5397"/>
              <a:gd name="T94" fmla="*/ 280372 w 1718"/>
              <a:gd name="T95" fmla="*/ 1051657 h 5397"/>
              <a:gd name="T96" fmla="*/ 397854 w 1718"/>
              <a:gd name="T97" fmla="*/ 1494498 h 5397"/>
              <a:gd name="T98" fmla="*/ 442901 w 1718"/>
              <a:gd name="T99" fmla="*/ 1776765 h 5397"/>
              <a:gd name="T100" fmla="*/ 459839 w 1718"/>
              <a:gd name="T101" fmla="*/ 1825729 h 5397"/>
              <a:gd name="T102" fmla="*/ 467767 w 1718"/>
              <a:gd name="T103" fmla="*/ 1852372 h 5397"/>
              <a:gd name="T104" fmla="*/ 489750 w 1718"/>
              <a:gd name="T105" fmla="*/ 1895576 h 5397"/>
              <a:gd name="T106" fmla="*/ 592097 w 1718"/>
              <a:gd name="T107" fmla="*/ 1941660 h 5397"/>
              <a:gd name="T108" fmla="*/ 563627 w 1718"/>
              <a:gd name="T109" fmla="*/ 1844091 h 53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18" h="5397">
                <a:moveTo>
                  <a:pt x="1273" y="2499"/>
                </a:moveTo>
                <a:lnTo>
                  <a:pt x="1273" y="2499"/>
                </a:lnTo>
                <a:cubicBezTo>
                  <a:pt x="1273" y="2499"/>
                  <a:pt x="1273" y="2499"/>
                  <a:pt x="1273" y="2498"/>
                </a:cubicBezTo>
                <a:cubicBezTo>
                  <a:pt x="1273" y="2499"/>
                  <a:pt x="1273" y="2499"/>
                  <a:pt x="1273" y="2499"/>
                </a:cubicBezTo>
                <a:cubicBezTo>
                  <a:pt x="1273" y="2499"/>
                  <a:pt x="1275" y="2507"/>
                  <a:pt x="1277" y="2517"/>
                </a:cubicBezTo>
                <a:cubicBezTo>
                  <a:pt x="1276" y="2511"/>
                  <a:pt x="1274" y="2505"/>
                  <a:pt x="1273" y="2499"/>
                </a:cubicBezTo>
                <a:close/>
                <a:moveTo>
                  <a:pt x="302" y="1887"/>
                </a:moveTo>
                <a:lnTo>
                  <a:pt x="302" y="1887"/>
                </a:lnTo>
                <a:cubicBezTo>
                  <a:pt x="300" y="1905"/>
                  <a:pt x="293" y="1922"/>
                  <a:pt x="290" y="1941"/>
                </a:cubicBezTo>
                <a:cubicBezTo>
                  <a:pt x="283" y="1975"/>
                  <a:pt x="288" y="2011"/>
                  <a:pt x="281" y="2045"/>
                </a:cubicBezTo>
                <a:cubicBezTo>
                  <a:pt x="280" y="2049"/>
                  <a:pt x="277" y="2054"/>
                  <a:pt x="274" y="2052"/>
                </a:cubicBezTo>
                <a:cubicBezTo>
                  <a:pt x="273" y="2016"/>
                  <a:pt x="272" y="1981"/>
                  <a:pt x="272" y="1945"/>
                </a:cubicBezTo>
                <a:cubicBezTo>
                  <a:pt x="271" y="1926"/>
                  <a:pt x="271" y="1908"/>
                  <a:pt x="272" y="1890"/>
                </a:cubicBezTo>
                <a:cubicBezTo>
                  <a:pt x="274" y="1864"/>
                  <a:pt x="281" y="1840"/>
                  <a:pt x="281" y="1814"/>
                </a:cubicBezTo>
                <a:cubicBezTo>
                  <a:pt x="281" y="1784"/>
                  <a:pt x="272" y="1753"/>
                  <a:pt x="283" y="1726"/>
                </a:cubicBezTo>
                <a:cubicBezTo>
                  <a:pt x="291" y="1766"/>
                  <a:pt x="297" y="1806"/>
                  <a:pt x="300" y="1846"/>
                </a:cubicBezTo>
                <a:cubicBezTo>
                  <a:pt x="302" y="1860"/>
                  <a:pt x="303" y="1873"/>
                  <a:pt x="302" y="1887"/>
                </a:cubicBezTo>
                <a:close/>
                <a:moveTo>
                  <a:pt x="565" y="705"/>
                </a:moveTo>
                <a:lnTo>
                  <a:pt x="565" y="705"/>
                </a:lnTo>
                <a:cubicBezTo>
                  <a:pt x="565" y="714"/>
                  <a:pt x="565" y="722"/>
                  <a:pt x="565" y="730"/>
                </a:cubicBezTo>
                <a:cubicBezTo>
                  <a:pt x="563" y="719"/>
                  <a:pt x="564" y="711"/>
                  <a:pt x="565" y="705"/>
                </a:cubicBezTo>
                <a:close/>
                <a:moveTo>
                  <a:pt x="1289" y="2564"/>
                </a:moveTo>
                <a:lnTo>
                  <a:pt x="1289" y="2564"/>
                </a:lnTo>
                <a:cubicBezTo>
                  <a:pt x="1286" y="2554"/>
                  <a:pt x="1284" y="2544"/>
                  <a:pt x="1282" y="2534"/>
                </a:cubicBezTo>
                <a:cubicBezTo>
                  <a:pt x="1283" y="2539"/>
                  <a:pt x="1284" y="2544"/>
                  <a:pt x="1285" y="2548"/>
                </a:cubicBezTo>
                <a:cubicBezTo>
                  <a:pt x="1286" y="2552"/>
                  <a:pt x="1288" y="2558"/>
                  <a:pt x="1289" y="2564"/>
                </a:cubicBezTo>
                <a:close/>
                <a:moveTo>
                  <a:pt x="1261" y="1807"/>
                </a:moveTo>
                <a:lnTo>
                  <a:pt x="1261" y="1807"/>
                </a:lnTo>
                <a:cubicBezTo>
                  <a:pt x="1254" y="1838"/>
                  <a:pt x="1248" y="1868"/>
                  <a:pt x="1241" y="1898"/>
                </a:cubicBezTo>
                <a:cubicBezTo>
                  <a:pt x="1239" y="1908"/>
                  <a:pt x="1236" y="1920"/>
                  <a:pt x="1227" y="1925"/>
                </a:cubicBezTo>
                <a:cubicBezTo>
                  <a:pt x="1228" y="1846"/>
                  <a:pt x="1225" y="1767"/>
                  <a:pt x="1220" y="1688"/>
                </a:cubicBezTo>
                <a:cubicBezTo>
                  <a:pt x="1224" y="1683"/>
                  <a:pt x="1232" y="1690"/>
                  <a:pt x="1235" y="1697"/>
                </a:cubicBezTo>
                <a:cubicBezTo>
                  <a:pt x="1242" y="1712"/>
                  <a:pt x="1249" y="1727"/>
                  <a:pt x="1256" y="1743"/>
                </a:cubicBezTo>
                <a:cubicBezTo>
                  <a:pt x="1259" y="1749"/>
                  <a:pt x="1262" y="1756"/>
                  <a:pt x="1264" y="1762"/>
                </a:cubicBezTo>
                <a:cubicBezTo>
                  <a:pt x="1267" y="1777"/>
                  <a:pt x="1264" y="1792"/>
                  <a:pt x="1261" y="1807"/>
                </a:cubicBezTo>
                <a:close/>
                <a:moveTo>
                  <a:pt x="1529" y="5040"/>
                </a:moveTo>
                <a:lnTo>
                  <a:pt x="1529" y="5040"/>
                </a:lnTo>
                <a:cubicBezTo>
                  <a:pt x="1544" y="5034"/>
                  <a:pt x="1555" y="5029"/>
                  <a:pt x="1558" y="5029"/>
                </a:cubicBezTo>
                <a:cubicBezTo>
                  <a:pt x="1569" y="5029"/>
                  <a:pt x="1560" y="4991"/>
                  <a:pt x="1560" y="4986"/>
                </a:cubicBezTo>
                <a:cubicBezTo>
                  <a:pt x="1560" y="4977"/>
                  <a:pt x="1562" y="4969"/>
                  <a:pt x="1560" y="4960"/>
                </a:cubicBezTo>
                <a:cubicBezTo>
                  <a:pt x="1557" y="4950"/>
                  <a:pt x="1548" y="4942"/>
                  <a:pt x="1546" y="4930"/>
                </a:cubicBezTo>
                <a:cubicBezTo>
                  <a:pt x="1546" y="4924"/>
                  <a:pt x="1547" y="4918"/>
                  <a:pt x="1548" y="4911"/>
                </a:cubicBezTo>
                <a:cubicBezTo>
                  <a:pt x="1550" y="4902"/>
                  <a:pt x="1551" y="4892"/>
                  <a:pt x="1553" y="4882"/>
                </a:cubicBezTo>
                <a:cubicBezTo>
                  <a:pt x="1555" y="4875"/>
                  <a:pt x="1556" y="4866"/>
                  <a:pt x="1555" y="4859"/>
                </a:cubicBezTo>
                <a:cubicBezTo>
                  <a:pt x="1553" y="4849"/>
                  <a:pt x="1545" y="4844"/>
                  <a:pt x="1542" y="4835"/>
                </a:cubicBezTo>
                <a:cubicBezTo>
                  <a:pt x="1538" y="4826"/>
                  <a:pt x="1540" y="4810"/>
                  <a:pt x="1540" y="4800"/>
                </a:cubicBezTo>
                <a:cubicBezTo>
                  <a:pt x="1538" y="4776"/>
                  <a:pt x="1538" y="4750"/>
                  <a:pt x="1537" y="4725"/>
                </a:cubicBezTo>
                <a:cubicBezTo>
                  <a:pt x="1534" y="4504"/>
                  <a:pt x="1417" y="3746"/>
                  <a:pt x="1393" y="3625"/>
                </a:cubicBezTo>
                <a:cubicBezTo>
                  <a:pt x="1368" y="3504"/>
                  <a:pt x="1336" y="3218"/>
                  <a:pt x="1315" y="2921"/>
                </a:cubicBezTo>
                <a:cubicBezTo>
                  <a:pt x="1310" y="2838"/>
                  <a:pt x="1317" y="2738"/>
                  <a:pt x="1302" y="2635"/>
                </a:cubicBezTo>
                <a:cubicBezTo>
                  <a:pt x="1303" y="2640"/>
                  <a:pt x="1303" y="2642"/>
                  <a:pt x="1303" y="2642"/>
                </a:cubicBezTo>
                <a:cubicBezTo>
                  <a:pt x="1303" y="2642"/>
                  <a:pt x="1311" y="2622"/>
                  <a:pt x="1319" y="2596"/>
                </a:cubicBezTo>
                <a:cubicBezTo>
                  <a:pt x="1325" y="2577"/>
                  <a:pt x="1333" y="2513"/>
                  <a:pt x="1336" y="2483"/>
                </a:cubicBezTo>
                <a:cubicBezTo>
                  <a:pt x="1359" y="2491"/>
                  <a:pt x="1380" y="2493"/>
                  <a:pt x="1391" y="2494"/>
                </a:cubicBezTo>
                <a:cubicBezTo>
                  <a:pt x="1395" y="2494"/>
                  <a:pt x="1398" y="2493"/>
                  <a:pt x="1400" y="2490"/>
                </a:cubicBezTo>
                <a:cubicBezTo>
                  <a:pt x="1400" y="2490"/>
                  <a:pt x="1400" y="2490"/>
                  <a:pt x="1401" y="2490"/>
                </a:cubicBezTo>
                <a:cubicBezTo>
                  <a:pt x="1400" y="2490"/>
                  <a:pt x="1400" y="2490"/>
                  <a:pt x="1400" y="2490"/>
                </a:cubicBezTo>
                <a:cubicBezTo>
                  <a:pt x="1401" y="2489"/>
                  <a:pt x="1402" y="2488"/>
                  <a:pt x="1402" y="2486"/>
                </a:cubicBezTo>
                <a:cubicBezTo>
                  <a:pt x="1437" y="2376"/>
                  <a:pt x="1556" y="1719"/>
                  <a:pt x="1550" y="1699"/>
                </a:cubicBezTo>
                <a:cubicBezTo>
                  <a:pt x="1541" y="1634"/>
                  <a:pt x="1381" y="915"/>
                  <a:pt x="1369" y="870"/>
                </a:cubicBezTo>
                <a:cubicBezTo>
                  <a:pt x="1357" y="826"/>
                  <a:pt x="1339" y="836"/>
                  <a:pt x="1339" y="836"/>
                </a:cubicBezTo>
                <a:cubicBezTo>
                  <a:pt x="1306" y="814"/>
                  <a:pt x="1074" y="760"/>
                  <a:pt x="1041" y="754"/>
                </a:cubicBezTo>
                <a:cubicBezTo>
                  <a:pt x="1008" y="748"/>
                  <a:pt x="973" y="718"/>
                  <a:pt x="948" y="699"/>
                </a:cubicBezTo>
                <a:cubicBezTo>
                  <a:pt x="924" y="681"/>
                  <a:pt x="914" y="689"/>
                  <a:pt x="914" y="689"/>
                </a:cubicBezTo>
                <a:cubicBezTo>
                  <a:pt x="906" y="681"/>
                  <a:pt x="905" y="679"/>
                  <a:pt x="901" y="685"/>
                </a:cubicBezTo>
                <a:cubicBezTo>
                  <a:pt x="898" y="664"/>
                  <a:pt x="895" y="592"/>
                  <a:pt x="897" y="589"/>
                </a:cubicBezTo>
                <a:cubicBezTo>
                  <a:pt x="897" y="589"/>
                  <a:pt x="906" y="568"/>
                  <a:pt x="909" y="557"/>
                </a:cubicBezTo>
                <a:cubicBezTo>
                  <a:pt x="912" y="546"/>
                  <a:pt x="914" y="485"/>
                  <a:pt x="914" y="485"/>
                </a:cubicBezTo>
                <a:cubicBezTo>
                  <a:pt x="914" y="485"/>
                  <a:pt x="933" y="486"/>
                  <a:pt x="943" y="451"/>
                </a:cubicBezTo>
                <a:cubicBezTo>
                  <a:pt x="953" y="416"/>
                  <a:pt x="947" y="422"/>
                  <a:pt x="952" y="383"/>
                </a:cubicBezTo>
                <a:cubicBezTo>
                  <a:pt x="957" y="345"/>
                  <a:pt x="950" y="295"/>
                  <a:pt x="914" y="331"/>
                </a:cubicBezTo>
                <a:cubicBezTo>
                  <a:pt x="915" y="320"/>
                  <a:pt x="917" y="301"/>
                  <a:pt x="922" y="250"/>
                </a:cubicBezTo>
                <a:cubicBezTo>
                  <a:pt x="930" y="161"/>
                  <a:pt x="903" y="126"/>
                  <a:pt x="847" y="71"/>
                </a:cubicBezTo>
                <a:cubicBezTo>
                  <a:pt x="789" y="16"/>
                  <a:pt x="670" y="0"/>
                  <a:pt x="602" y="20"/>
                </a:cubicBezTo>
                <a:cubicBezTo>
                  <a:pt x="534" y="41"/>
                  <a:pt x="445" y="135"/>
                  <a:pt x="440" y="186"/>
                </a:cubicBezTo>
                <a:cubicBezTo>
                  <a:pt x="434" y="238"/>
                  <a:pt x="470" y="330"/>
                  <a:pt x="478" y="345"/>
                </a:cubicBezTo>
                <a:cubicBezTo>
                  <a:pt x="479" y="349"/>
                  <a:pt x="483" y="355"/>
                  <a:pt x="487" y="361"/>
                </a:cubicBezTo>
                <a:cubicBezTo>
                  <a:pt x="475" y="353"/>
                  <a:pt x="461" y="351"/>
                  <a:pt x="451" y="366"/>
                </a:cubicBezTo>
                <a:cubicBezTo>
                  <a:pt x="432" y="398"/>
                  <a:pt x="461" y="432"/>
                  <a:pt x="470" y="469"/>
                </a:cubicBezTo>
                <a:cubicBezTo>
                  <a:pt x="479" y="506"/>
                  <a:pt x="508" y="526"/>
                  <a:pt x="531" y="513"/>
                </a:cubicBezTo>
                <a:cubicBezTo>
                  <a:pt x="531" y="513"/>
                  <a:pt x="532" y="583"/>
                  <a:pt x="558" y="610"/>
                </a:cubicBezTo>
                <a:cubicBezTo>
                  <a:pt x="558" y="610"/>
                  <a:pt x="564" y="653"/>
                  <a:pt x="565" y="699"/>
                </a:cubicBezTo>
                <a:cubicBezTo>
                  <a:pt x="565" y="699"/>
                  <a:pt x="549" y="711"/>
                  <a:pt x="536" y="738"/>
                </a:cubicBezTo>
                <a:cubicBezTo>
                  <a:pt x="536" y="735"/>
                  <a:pt x="532" y="738"/>
                  <a:pt x="524" y="751"/>
                </a:cubicBezTo>
                <a:cubicBezTo>
                  <a:pt x="524" y="751"/>
                  <a:pt x="514" y="756"/>
                  <a:pt x="493" y="763"/>
                </a:cubicBezTo>
                <a:cubicBezTo>
                  <a:pt x="472" y="769"/>
                  <a:pt x="210" y="859"/>
                  <a:pt x="189" y="873"/>
                </a:cubicBezTo>
                <a:cubicBezTo>
                  <a:pt x="189" y="873"/>
                  <a:pt x="165" y="865"/>
                  <a:pt x="157" y="903"/>
                </a:cubicBezTo>
                <a:cubicBezTo>
                  <a:pt x="148" y="941"/>
                  <a:pt x="9" y="1665"/>
                  <a:pt x="0" y="1743"/>
                </a:cubicBezTo>
                <a:cubicBezTo>
                  <a:pt x="0" y="1743"/>
                  <a:pt x="62" y="2433"/>
                  <a:pt x="106" y="2500"/>
                </a:cubicBezTo>
                <a:cubicBezTo>
                  <a:pt x="111" y="2513"/>
                  <a:pt x="137" y="2513"/>
                  <a:pt x="151" y="2507"/>
                </a:cubicBezTo>
                <a:cubicBezTo>
                  <a:pt x="151" y="2507"/>
                  <a:pt x="151" y="2506"/>
                  <a:pt x="152" y="2506"/>
                </a:cubicBezTo>
                <a:cubicBezTo>
                  <a:pt x="164" y="2535"/>
                  <a:pt x="188" y="2588"/>
                  <a:pt x="199" y="2601"/>
                </a:cubicBezTo>
                <a:cubicBezTo>
                  <a:pt x="207" y="2609"/>
                  <a:pt x="211" y="2613"/>
                  <a:pt x="213" y="2615"/>
                </a:cubicBezTo>
                <a:cubicBezTo>
                  <a:pt x="214" y="2652"/>
                  <a:pt x="216" y="2686"/>
                  <a:pt x="216" y="2705"/>
                </a:cubicBezTo>
                <a:cubicBezTo>
                  <a:pt x="212" y="2839"/>
                  <a:pt x="309" y="3370"/>
                  <a:pt x="323" y="3518"/>
                </a:cubicBezTo>
                <a:cubicBezTo>
                  <a:pt x="337" y="3666"/>
                  <a:pt x="365" y="4073"/>
                  <a:pt x="376" y="4228"/>
                </a:cubicBezTo>
                <a:cubicBezTo>
                  <a:pt x="388" y="4404"/>
                  <a:pt x="417" y="4580"/>
                  <a:pt x="434" y="4755"/>
                </a:cubicBezTo>
                <a:cubicBezTo>
                  <a:pt x="435" y="4778"/>
                  <a:pt x="446" y="4812"/>
                  <a:pt x="441" y="4834"/>
                </a:cubicBezTo>
                <a:cubicBezTo>
                  <a:pt x="437" y="4849"/>
                  <a:pt x="423" y="4853"/>
                  <a:pt x="429" y="4870"/>
                </a:cubicBezTo>
                <a:cubicBezTo>
                  <a:pt x="433" y="4881"/>
                  <a:pt x="448" y="4887"/>
                  <a:pt x="446" y="4901"/>
                </a:cubicBezTo>
                <a:cubicBezTo>
                  <a:pt x="446" y="4907"/>
                  <a:pt x="442" y="4912"/>
                  <a:pt x="439" y="4917"/>
                </a:cubicBezTo>
                <a:cubicBezTo>
                  <a:pt x="436" y="4923"/>
                  <a:pt x="434" y="4929"/>
                  <a:pt x="437" y="4934"/>
                </a:cubicBezTo>
                <a:cubicBezTo>
                  <a:pt x="438" y="4937"/>
                  <a:pt x="443" y="4937"/>
                  <a:pt x="443" y="4940"/>
                </a:cubicBezTo>
                <a:cubicBezTo>
                  <a:pt x="438" y="4976"/>
                  <a:pt x="441" y="5000"/>
                  <a:pt x="443" y="5025"/>
                </a:cubicBezTo>
                <a:cubicBezTo>
                  <a:pt x="452" y="5031"/>
                  <a:pt x="472" y="5035"/>
                  <a:pt x="498" y="5037"/>
                </a:cubicBezTo>
                <a:cubicBezTo>
                  <a:pt x="485" y="5084"/>
                  <a:pt x="433" y="5143"/>
                  <a:pt x="366" y="5205"/>
                </a:cubicBezTo>
                <a:cubicBezTo>
                  <a:pt x="333" y="5236"/>
                  <a:pt x="272" y="5333"/>
                  <a:pt x="350" y="5367"/>
                </a:cubicBezTo>
                <a:cubicBezTo>
                  <a:pt x="419" y="5382"/>
                  <a:pt x="548" y="5365"/>
                  <a:pt x="599" y="5332"/>
                </a:cubicBezTo>
                <a:cubicBezTo>
                  <a:pt x="649" y="5299"/>
                  <a:pt x="635" y="5260"/>
                  <a:pt x="649" y="5252"/>
                </a:cubicBezTo>
                <a:cubicBezTo>
                  <a:pt x="661" y="5244"/>
                  <a:pt x="757" y="5226"/>
                  <a:pt x="757" y="5202"/>
                </a:cubicBezTo>
                <a:cubicBezTo>
                  <a:pt x="757" y="5179"/>
                  <a:pt x="765" y="5148"/>
                  <a:pt x="757" y="5135"/>
                </a:cubicBezTo>
                <a:cubicBezTo>
                  <a:pt x="749" y="5122"/>
                  <a:pt x="758" y="5107"/>
                  <a:pt x="760" y="5082"/>
                </a:cubicBezTo>
                <a:cubicBezTo>
                  <a:pt x="761" y="5070"/>
                  <a:pt x="756" y="5050"/>
                  <a:pt x="748" y="5031"/>
                </a:cubicBezTo>
                <a:cubicBezTo>
                  <a:pt x="748" y="5030"/>
                  <a:pt x="749" y="5030"/>
                  <a:pt x="750" y="5029"/>
                </a:cubicBezTo>
                <a:cubicBezTo>
                  <a:pt x="762" y="4977"/>
                  <a:pt x="752" y="4923"/>
                  <a:pt x="767" y="4870"/>
                </a:cubicBezTo>
                <a:cubicBezTo>
                  <a:pt x="773" y="4846"/>
                  <a:pt x="764" y="4833"/>
                  <a:pt x="761" y="4811"/>
                </a:cubicBezTo>
                <a:cubicBezTo>
                  <a:pt x="758" y="4791"/>
                  <a:pt x="763" y="4766"/>
                  <a:pt x="764" y="4746"/>
                </a:cubicBezTo>
                <a:cubicBezTo>
                  <a:pt x="766" y="4700"/>
                  <a:pt x="767" y="4653"/>
                  <a:pt x="768" y="4607"/>
                </a:cubicBezTo>
                <a:cubicBezTo>
                  <a:pt x="770" y="4532"/>
                  <a:pt x="766" y="4456"/>
                  <a:pt x="761" y="4381"/>
                </a:cubicBezTo>
                <a:cubicBezTo>
                  <a:pt x="751" y="4226"/>
                  <a:pt x="705" y="3956"/>
                  <a:pt x="708" y="3870"/>
                </a:cubicBezTo>
                <a:cubicBezTo>
                  <a:pt x="712" y="3784"/>
                  <a:pt x="698" y="3694"/>
                  <a:pt x="708" y="3582"/>
                </a:cubicBezTo>
                <a:cubicBezTo>
                  <a:pt x="711" y="3554"/>
                  <a:pt x="716" y="3500"/>
                  <a:pt x="721" y="3434"/>
                </a:cubicBezTo>
                <a:cubicBezTo>
                  <a:pt x="721" y="3434"/>
                  <a:pt x="721" y="3435"/>
                  <a:pt x="722" y="3436"/>
                </a:cubicBezTo>
                <a:cubicBezTo>
                  <a:pt x="735" y="3431"/>
                  <a:pt x="732" y="3370"/>
                  <a:pt x="733" y="3356"/>
                </a:cubicBezTo>
                <a:cubicBezTo>
                  <a:pt x="736" y="3323"/>
                  <a:pt x="738" y="3290"/>
                  <a:pt x="741" y="3258"/>
                </a:cubicBezTo>
                <a:cubicBezTo>
                  <a:pt x="741" y="3235"/>
                  <a:pt x="742" y="3214"/>
                  <a:pt x="743" y="3191"/>
                </a:cubicBezTo>
                <a:cubicBezTo>
                  <a:pt x="755" y="3073"/>
                  <a:pt x="766" y="2966"/>
                  <a:pt x="774" y="2931"/>
                </a:cubicBezTo>
                <a:cubicBezTo>
                  <a:pt x="775" y="2930"/>
                  <a:pt x="776" y="2929"/>
                  <a:pt x="776" y="2927"/>
                </a:cubicBezTo>
                <a:cubicBezTo>
                  <a:pt x="777" y="2925"/>
                  <a:pt x="778" y="2923"/>
                  <a:pt x="778" y="2921"/>
                </a:cubicBezTo>
                <a:cubicBezTo>
                  <a:pt x="800" y="2902"/>
                  <a:pt x="927" y="3359"/>
                  <a:pt x="958" y="3521"/>
                </a:cubicBezTo>
                <a:cubicBezTo>
                  <a:pt x="989" y="3687"/>
                  <a:pt x="1076" y="3944"/>
                  <a:pt x="1104" y="4151"/>
                </a:cubicBezTo>
                <a:cubicBezTo>
                  <a:pt x="1132" y="4358"/>
                  <a:pt x="1192" y="4732"/>
                  <a:pt x="1220" y="4867"/>
                </a:cubicBezTo>
                <a:cubicBezTo>
                  <a:pt x="1223" y="4879"/>
                  <a:pt x="1227" y="4892"/>
                  <a:pt x="1228" y="4904"/>
                </a:cubicBezTo>
                <a:cubicBezTo>
                  <a:pt x="1230" y="4914"/>
                  <a:pt x="1227" y="4925"/>
                  <a:pt x="1229" y="4935"/>
                </a:cubicBezTo>
                <a:cubicBezTo>
                  <a:pt x="1231" y="4943"/>
                  <a:pt x="1238" y="4949"/>
                  <a:pt x="1240" y="4957"/>
                </a:cubicBezTo>
                <a:cubicBezTo>
                  <a:pt x="1245" y="4993"/>
                  <a:pt x="1262" y="5034"/>
                  <a:pt x="1276" y="5071"/>
                </a:cubicBezTo>
                <a:cubicBezTo>
                  <a:pt x="1282" y="5072"/>
                  <a:pt x="1288" y="5073"/>
                  <a:pt x="1293" y="5075"/>
                </a:cubicBezTo>
                <a:cubicBezTo>
                  <a:pt x="1288" y="5096"/>
                  <a:pt x="1291" y="5118"/>
                  <a:pt x="1292" y="5129"/>
                </a:cubicBezTo>
                <a:cubicBezTo>
                  <a:pt x="1293" y="5145"/>
                  <a:pt x="1306" y="5138"/>
                  <a:pt x="1298" y="5145"/>
                </a:cubicBezTo>
                <a:cubicBezTo>
                  <a:pt x="1289" y="5152"/>
                  <a:pt x="1291" y="5219"/>
                  <a:pt x="1298" y="5229"/>
                </a:cubicBezTo>
                <a:cubicBezTo>
                  <a:pt x="1305" y="5239"/>
                  <a:pt x="1336" y="5257"/>
                  <a:pt x="1359" y="5265"/>
                </a:cubicBezTo>
                <a:cubicBezTo>
                  <a:pt x="1382" y="5274"/>
                  <a:pt x="1388" y="5288"/>
                  <a:pt x="1389" y="5309"/>
                </a:cubicBezTo>
                <a:cubicBezTo>
                  <a:pt x="1391" y="5329"/>
                  <a:pt x="1396" y="5334"/>
                  <a:pt x="1447" y="5365"/>
                </a:cubicBezTo>
                <a:cubicBezTo>
                  <a:pt x="1499" y="5396"/>
                  <a:pt x="1624" y="5396"/>
                  <a:pt x="1643" y="5393"/>
                </a:cubicBezTo>
                <a:cubicBezTo>
                  <a:pt x="1662" y="5390"/>
                  <a:pt x="1696" y="5394"/>
                  <a:pt x="1705" y="5340"/>
                </a:cubicBezTo>
                <a:cubicBezTo>
                  <a:pt x="1717" y="5269"/>
                  <a:pt x="1599" y="5161"/>
                  <a:pt x="1564" y="5122"/>
                </a:cubicBezTo>
                <a:cubicBezTo>
                  <a:pt x="1543" y="5101"/>
                  <a:pt x="1533" y="5065"/>
                  <a:pt x="1529" y="5040"/>
                </a:cubicBezTo>
                <a:close/>
              </a:path>
            </a:pathLst>
          </a:custGeom>
          <a:solidFill>
            <a:srgbClr val="086D6E"/>
          </a:solidFill>
          <a:ln>
            <a:noFill/>
          </a:ln>
        </p:spPr>
        <p:txBody>
          <a:bodyPr wrap="none" anchor="ctr"/>
          <a:lstStyle/>
          <a:p>
            <a:pPr algn="l" rtl="0"/>
            <a:endParaRPr lang="en-GB" dirty="0">
              <a:latin typeface="Calibri" panose="020F0502020204030204" pitchFamily="34" charset="0"/>
              <a:cs typeface="Calibri" panose="020F0502020204030204" pitchFamily="34" charset="0"/>
            </a:endParaRP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549771" cy="35523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Autoconciencia y buen liderazgo como modelo a seguir</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Enfrentar y aprender de los errores</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¿Quién sostiene el espejo?</a:t>
            </a:r>
          </a:p>
          <a:p>
            <a:pPr marL="571500" indent="-355600" algn="l" rtl="0">
              <a:lnSpc>
                <a:spcPts val="2240"/>
              </a:lnSpc>
              <a:spcBef>
                <a:spcPts val="225"/>
              </a:spcBef>
              <a:buClr>
                <a:srgbClr val="F16924"/>
              </a:buClr>
              <a:buFont typeface="Wingdings" panose="05000000000000000000" pitchFamily="2" charset="2"/>
              <a:buChar char="à"/>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¿Riesgo, RRHH, todas las funciones?</a:t>
            </a:r>
            <a:b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¿Eso funciona actualmente?</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Garantizar una buena supervisión de la estrategia y el riesgo de las personas</a:t>
            </a:r>
          </a:p>
          <a:p>
            <a:pPr marL="355600" indent="-355600" algn="l" rtl="0">
              <a:lnSpc>
                <a:spcPts val="2240"/>
              </a:lnSpc>
              <a:spcBef>
                <a:spcPts val="225"/>
              </a:spcBef>
              <a:buClr>
                <a:srgbClr val="F16924"/>
              </a:buClr>
              <a:buFont typeface="Arial" panose="020B0604020202020204" pitchFamily="34" charset="0"/>
              <a:buChar cha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¿Información y capacidades de las personas en la junta?</a:t>
            </a:r>
          </a:p>
        </p:txBody>
      </p:sp>
    </p:spTree>
    <p:extLst>
      <p:ext uri="{BB962C8B-B14F-4D97-AF65-F5344CB8AC3E}">
        <p14:creationId xmlns:p14="http://schemas.microsoft.com/office/powerpoint/2010/main" val="3158131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96004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5"/>
            <a:ext cx="8296646"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lnSpc>
                <a:spcPts val="1880"/>
              </a:lnSpc>
            </a:pPr>
            <a:r>
              <a:rPr lang="en-US" dirty="0">
                <a:solidFill>
                  <a:schemeClr val="bg1"/>
                </a:solidFill>
              </a:rPr>
              <a:t>Los líderes necesitan habilidades y competencia para liderar durante las crisis. Proporcionar estabilidad, tranquilidad, confianza y una sensación de control.</a:t>
            </a:r>
            <a:br>
              <a:rPr lang="en-US" dirty="0">
                <a:solidFill>
                  <a:schemeClr val="bg1"/>
                </a:solidFill>
              </a:rPr>
            </a:br>
            <a:endParaRPr lang="en-US" sz="800" dirty="0">
              <a:solidFill>
                <a:schemeClr val="bg1"/>
              </a:solidFill>
            </a:endParaRPr>
          </a:p>
          <a:p>
            <a:pPr marL="12700" indent="-12700" algn="l" rtl="0"/>
            <a:r>
              <a:rPr lang="en-US" i="1" dirty="0">
                <a:solidFill>
                  <a:schemeClr val="bg1"/>
                </a:solidFill>
              </a:rPr>
              <a:t>“…los tiempos difíciles no crearán líderes… te muestran qué tipo de líderes ya tienes”.</a:t>
            </a:r>
            <a:r>
              <a:rPr lang="en-US" b="1" dirty="0">
                <a:solidFill>
                  <a:schemeClr val="bg1"/>
                </a:solidFill>
              </a:rPr>
              <a:t>larry barton</a:t>
            </a:r>
          </a:p>
          <a:p>
            <a:pPr marL="12700" indent="-12700" algn="l" rtl="0">
              <a:lnSpc>
                <a:spcPts val="1880"/>
              </a:lnSpc>
            </a:pPr>
            <a:endParaRPr lang="en-US" sz="2400" dirty="0">
              <a:solidFill>
                <a:schemeClr val="bg1"/>
              </a:solidFill>
            </a:endParaRPr>
          </a:p>
          <a:p>
            <a:pPr marL="12700" indent="-12700" algn="l" rtl="0"/>
            <a:r>
              <a:rPr lang="en-US" dirty="0">
                <a:solidFill>
                  <a:schemeClr val="bg1"/>
                </a:solidFill>
              </a:rPr>
              <a:t>Desarrollar tanto sus habilidades de liderazgo como sus habilidades de gestión es fundamental para su éxito en una crisis.</a:t>
            </a:r>
          </a:p>
          <a:p>
            <a:pPr marL="12700" indent="-12700" algn="l" rtl="0"/>
            <a:endParaRPr lang="en-US" dirty="0">
              <a:solidFill>
                <a:schemeClr val="bg1"/>
              </a:solidFill>
            </a:endParaRPr>
          </a:p>
          <a:p>
            <a:pPr marL="12700" indent="-12700" algn="l" rtl="0"/>
            <a:endParaRPr lang="en-US" dirty="0">
              <a:solidFill>
                <a:schemeClr val="bg1"/>
              </a:solidFill>
            </a:endParaRPr>
          </a:p>
          <a:p>
            <a:pPr marL="12700" indent="-12700" algn="l" rtl="0"/>
            <a:endParaRPr lang="en-US" dirty="0">
              <a:solidFill>
                <a:schemeClr val="bg1"/>
              </a:solidFill>
            </a:endParaRPr>
          </a:p>
          <a:p>
            <a:pPr marL="12700" indent="-12700" algn="l" rtl="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773241"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Principios rectores para el liderazgo en crisis</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131450" y="1514177"/>
            <a:ext cx="237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39" name="TextBox 32">
            <a:extLst>
              <a:ext uri="{FF2B5EF4-FFF2-40B4-BE49-F238E27FC236}">
                <a16:creationId xmlns:a16="http://schemas.microsoft.com/office/drawing/2014/main" id="{341ADAB7-2377-352A-EA89-E3D9C21F2E0A}"/>
              </a:ext>
            </a:extLst>
          </p:cNvPr>
          <p:cNvSpPr txBox="1"/>
          <p:nvPr/>
        </p:nvSpPr>
        <p:spPr>
          <a:xfrm>
            <a:off x="450994" y="3242185"/>
            <a:ext cx="3686622" cy="3174010"/>
          </a:xfrm>
          <a:prstGeom prst="rect">
            <a:avLst/>
          </a:prstGeom>
          <a:noFill/>
        </p:spPr>
        <p:txBody>
          <a:bodyPr wrap="square" rtlCol="0" anchor="b" anchorCtr="0">
            <a:spAutoFit/>
          </a:bodyPr>
          <a:lstStyle/>
          <a:p>
            <a:pPr marL="363538" indent="-363538" algn="l" rtl="0">
              <a:lnSpc>
                <a:spcPts val="2240"/>
              </a:lnSpc>
            </a:pPr>
            <a:r>
              <a:rPr lang="en-GB" sz="2200" b="1" dirty="0">
                <a:solidFill>
                  <a:srgbClr val="EDA13E"/>
                </a:solidFill>
                <a:ea typeface="League Spartan" charset="0"/>
                <a:cs typeface="Poppins" pitchFamily="2" charset="77"/>
              </a:rPr>
              <a:t>01 Comunicación transparente</a:t>
            </a:r>
          </a:p>
          <a:p>
            <a:pPr marL="363538" indent="-363538" algn="l" rtl="0">
              <a:lnSpc>
                <a:spcPts val="2140"/>
              </a:lnSpc>
            </a:pPr>
            <a:r>
              <a:rPr lang="en-GB" sz="2200" dirty="0">
                <a:solidFill>
                  <a:srgbClr val="595959"/>
                </a:solidFill>
                <a:ea typeface="Lato Light" panose="020F0502020204030203" pitchFamily="34" charset="0"/>
                <a:cs typeface="Mukta ExtraLight" panose="020B0000000000000000" pitchFamily="34" charset="77"/>
              </a:rPr>
              <a:t> </a:t>
            </a:r>
            <a:r>
              <a:rPr lang="en-GB" sz="2000" dirty="0">
                <a:solidFill>
                  <a:srgbClr val="595959"/>
                </a:solidFill>
                <a:ea typeface="Lato Light" panose="020F0502020204030203" pitchFamily="34" charset="0"/>
                <a:cs typeface="Mukta ExtraLight" panose="020B0000000000000000" pitchFamily="34" charset="77"/>
              </a:rPr>
              <a:t>Comprometerse con una comunicación interna y externa transparente y coherente</a:t>
            </a:r>
          </a:p>
          <a:p>
            <a:pPr marL="363538" indent="-363538" algn="l" rtl="0">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363538" indent="-363538" algn="l" rtl="0">
              <a:lnSpc>
                <a:spcPts val="2240"/>
              </a:lnSpc>
            </a:pPr>
            <a:r>
              <a:rPr lang="en-GB" sz="2200" b="1" dirty="0">
                <a:solidFill>
                  <a:srgbClr val="B41F7A"/>
                </a:solidFill>
                <a:ea typeface="League Spartan" charset="0"/>
                <a:cs typeface="Poppins" pitchFamily="2" charset="77"/>
              </a:rPr>
              <a:t>02 Comunicación rápida</a:t>
            </a:r>
          </a:p>
          <a:p>
            <a:pPr marL="363538" indent="-363538" algn="l" rtl="0">
              <a:lnSpc>
                <a:spcPts val="2140"/>
              </a:lnSpc>
            </a:pPr>
            <a:r>
              <a:rPr lang="en-GB" sz="2200" dirty="0">
                <a:solidFill>
                  <a:srgbClr val="595959"/>
                </a:solidFill>
                <a:ea typeface="Lato Light" panose="020F0502020204030203" pitchFamily="34" charset="0"/>
                <a:cs typeface="Mukta ExtraLight" panose="020B0000000000000000" pitchFamily="34" charset="77"/>
              </a:rPr>
              <a:t> </a:t>
            </a:r>
            <a:r>
              <a:rPr lang="en-GB" sz="2000" dirty="0">
                <a:solidFill>
                  <a:srgbClr val="595959"/>
                </a:solidFill>
                <a:ea typeface="Lato Light" panose="020F0502020204030203" pitchFamily="34" charset="0"/>
                <a:cs typeface="Mukta ExtraLight" panose="020B0000000000000000" pitchFamily="34" charset="77"/>
              </a:rPr>
              <a:t>Proporcionar una comunicación rápida y proactiva.</a:t>
            </a:r>
            <a:endParaRPr lang="en-GB" sz="2000" b="1" dirty="0">
              <a:solidFill>
                <a:srgbClr val="B41F7A"/>
              </a:solidFill>
              <a:ea typeface="League Spartan" charset="0"/>
              <a:cs typeface="Poppins" pitchFamily="2" charset="77"/>
            </a:endParaRPr>
          </a:p>
          <a:p>
            <a:pPr marL="363538" indent="-363538" algn="l" rtl="0">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363538" indent="-363538" algn="l" rtl="0">
              <a:lnSpc>
                <a:spcPts val="2240"/>
              </a:lnSpc>
            </a:pPr>
            <a:endParaRPr lang="en-GB" sz="2200" b="1" dirty="0">
              <a:solidFill>
                <a:srgbClr val="EDA13E"/>
              </a:solidFill>
              <a:ea typeface="League Spartan" charset="0"/>
              <a:cs typeface="Poppins" pitchFamily="2" charset="77"/>
            </a:endParaRPr>
          </a:p>
        </p:txBody>
      </p:sp>
      <p:grpSp>
        <p:nvGrpSpPr>
          <p:cNvPr id="59" name="Group 58">
            <a:extLst>
              <a:ext uri="{FF2B5EF4-FFF2-40B4-BE49-F238E27FC236}">
                <a16:creationId xmlns:a16="http://schemas.microsoft.com/office/drawing/2014/main" id="{2DCEBB92-F1BD-4549-C3B7-DDA25C778E5C}"/>
              </a:ext>
            </a:extLst>
          </p:cNvPr>
          <p:cNvGrpSpPr/>
          <p:nvPr/>
        </p:nvGrpSpPr>
        <p:grpSpPr>
          <a:xfrm>
            <a:off x="4014974" y="3377184"/>
            <a:ext cx="3749639" cy="3150624"/>
            <a:chOff x="3803271" y="3341058"/>
            <a:chExt cx="3749639" cy="3150624"/>
          </a:xfrm>
        </p:grpSpPr>
        <p:grpSp>
          <p:nvGrpSpPr>
            <p:cNvPr id="15" name="Group 7">
              <a:extLst>
                <a:ext uri="{FF2B5EF4-FFF2-40B4-BE49-F238E27FC236}">
                  <a16:creationId xmlns:a16="http://schemas.microsoft.com/office/drawing/2014/main" id="{98C825ED-6E38-D1AF-BB6A-B3492AD02365}"/>
                </a:ext>
              </a:extLst>
            </p:cNvPr>
            <p:cNvGrpSpPr/>
            <p:nvPr/>
          </p:nvGrpSpPr>
          <p:grpSpPr>
            <a:xfrm>
              <a:off x="3803271" y="3341058"/>
              <a:ext cx="3749639" cy="3150624"/>
              <a:chOff x="5328980" y="1762088"/>
              <a:chExt cx="10943202" cy="9194996"/>
            </a:xfrm>
          </p:grpSpPr>
          <p:grpSp>
            <p:nvGrpSpPr>
              <p:cNvPr id="16" name="Group 5">
                <a:extLst>
                  <a:ext uri="{FF2B5EF4-FFF2-40B4-BE49-F238E27FC236}">
                    <a16:creationId xmlns:a16="http://schemas.microsoft.com/office/drawing/2014/main" id="{35DF0946-400A-A4EE-7E22-8F35662CB36B}"/>
                  </a:ext>
                </a:extLst>
              </p:cNvPr>
              <p:cNvGrpSpPr/>
              <p:nvPr/>
            </p:nvGrpSpPr>
            <p:grpSpPr>
              <a:xfrm>
                <a:off x="7521484" y="5751094"/>
                <a:ext cx="4377764" cy="3211487"/>
                <a:chOff x="12193146" y="2562030"/>
                <a:chExt cx="5221988" cy="3830802"/>
              </a:xfrm>
            </p:grpSpPr>
            <p:sp>
              <p:nvSpPr>
                <p:cNvPr id="36" name="Freeform 1">
                  <a:extLst>
                    <a:ext uri="{FF2B5EF4-FFF2-40B4-BE49-F238E27FC236}">
                      <a16:creationId xmlns:a16="http://schemas.microsoft.com/office/drawing/2014/main" id="{CA340AD7-F76D-A2FE-87E0-19E7783E4442}"/>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F16924"/>
                </a:solidFill>
                <a:ln>
                  <a:noFill/>
                </a:ln>
                <a:effectLst/>
              </p:spPr>
              <p:txBody>
                <a:bodyPr wrap="none" anchor="ctr"/>
                <a:lstStyle/>
                <a:p>
                  <a:pPr algn="l" rtl="0"/>
                  <a:endParaRPr lang="en-GB" sz="1400" dirty="0">
                    <a:solidFill>
                      <a:srgbClr val="595959"/>
                    </a:solidFill>
                    <a:latin typeface="+mj-lt"/>
                  </a:endParaRPr>
                </a:p>
              </p:txBody>
            </p:sp>
            <p:sp>
              <p:nvSpPr>
                <p:cNvPr id="37" name="Freeform 2">
                  <a:extLst>
                    <a:ext uri="{FF2B5EF4-FFF2-40B4-BE49-F238E27FC236}">
                      <a16:creationId xmlns:a16="http://schemas.microsoft.com/office/drawing/2014/main" id="{E303FD76-0ADE-517E-08A4-9587C56C42D8}"/>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44F00"/>
                </a:solidFill>
                <a:ln>
                  <a:noFill/>
                </a:ln>
                <a:effectLst/>
              </p:spPr>
              <p:txBody>
                <a:bodyPr wrap="none" anchor="ctr"/>
                <a:lstStyle/>
                <a:p>
                  <a:pPr algn="l" rtl="0"/>
                  <a:endParaRPr lang="en-GB" sz="1400" dirty="0">
                    <a:solidFill>
                      <a:srgbClr val="595959"/>
                    </a:solidFill>
                    <a:latin typeface="+mj-lt"/>
                  </a:endParaRPr>
                </a:p>
              </p:txBody>
            </p:sp>
            <p:sp>
              <p:nvSpPr>
                <p:cNvPr id="38" name="Freeform 3">
                  <a:extLst>
                    <a:ext uri="{FF2B5EF4-FFF2-40B4-BE49-F238E27FC236}">
                      <a16:creationId xmlns:a16="http://schemas.microsoft.com/office/drawing/2014/main" id="{E2E228E6-B6F4-91FE-CFBB-735E2638374D}"/>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44F00"/>
                </a:solidFill>
                <a:ln>
                  <a:noFill/>
                </a:ln>
                <a:effectLst/>
              </p:spPr>
              <p:txBody>
                <a:bodyPr wrap="none" anchor="ctr"/>
                <a:lstStyle/>
                <a:p>
                  <a:pPr algn="l" rtl="0"/>
                  <a:endParaRPr lang="en-GB" sz="1400" dirty="0">
                    <a:solidFill>
                      <a:srgbClr val="595959"/>
                    </a:solidFill>
                    <a:latin typeface="+mj-lt"/>
                  </a:endParaRPr>
                </a:p>
              </p:txBody>
            </p:sp>
          </p:grpSp>
          <p:grpSp>
            <p:nvGrpSpPr>
              <p:cNvPr id="17" name="Group 4">
                <a:extLst>
                  <a:ext uri="{FF2B5EF4-FFF2-40B4-BE49-F238E27FC236}">
                    <a16:creationId xmlns:a16="http://schemas.microsoft.com/office/drawing/2014/main" id="{36F204DE-C484-9AA2-5B09-A2870E3837D9}"/>
                  </a:ext>
                </a:extLst>
              </p:cNvPr>
              <p:cNvGrpSpPr/>
              <p:nvPr/>
            </p:nvGrpSpPr>
            <p:grpSpPr>
              <a:xfrm>
                <a:off x="5328980" y="7745597"/>
                <a:ext cx="4377764" cy="3211487"/>
                <a:chOff x="9577832" y="4941160"/>
                <a:chExt cx="5221988" cy="3830802"/>
              </a:xfrm>
            </p:grpSpPr>
            <p:sp>
              <p:nvSpPr>
                <p:cNvPr id="33" name="Freeform 4">
                  <a:extLst>
                    <a:ext uri="{FF2B5EF4-FFF2-40B4-BE49-F238E27FC236}">
                      <a16:creationId xmlns:a16="http://schemas.microsoft.com/office/drawing/2014/main" id="{722A5040-0161-869E-D5D7-CB04F6D83078}"/>
                    </a:ext>
                  </a:extLst>
                </p:cNvPr>
                <p:cNvSpPr>
                  <a:spLocks noChangeArrowheads="1"/>
                </p:cNvSpPr>
                <p:nvPr/>
              </p:nvSpPr>
              <p:spPr bwMode="auto">
                <a:xfrm>
                  <a:off x="9577832" y="4941160"/>
                  <a:ext cx="5216227" cy="2906224"/>
                </a:xfrm>
                <a:custGeom>
                  <a:avLst/>
                  <a:gdLst>
                    <a:gd name="T0" fmla="*/ 4013 w 7986"/>
                    <a:gd name="T1" fmla="*/ 0 h 4450"/>
                    <a:gd name="T2" fmla="*/ 7985 w 7986"/>
                    <a:gd name="T3" fmla="*/ 2221 h 4450"/>
                    <a:gd name="T4" fmla="*/ 3970 w 7986"/>
                    <a:gd name="T5" fmla="*/ 4449 h 4450"/>
                    <a:gd name="T6" fmla="*/ 0 w 7986"/>
                    <a:gd name="T7" fmla="*/ 2229 h 4450"/>
                    <a:gd name="T8" fmla="*/ 4013 w 7986"/>
                    <a:gd name="T9" fmla="*/ 0 h 4450"/>
                  </a:gdLst>
                  <a:ahLst/>
                  <a:cxnLst>
                    <a:cxn ang="0">
                      <a:pos x="T0" y="T1"/>
                    </a:cxn>
                    <a:cxn ang="0">
                      <a:pos x="T2" y="T3"/>
                    </a:cxn>
                    <a:cxn ang="0">
                      <a:pos x="T4" y="T5"/>
                    </a:cxn>
                    <a:cxn ang="0">
                      <a:pos x="T6" y="T7"/>
                    </a:cxn>
                    <a:cxn ang="0">
                      <a:pos x="T8" y="T9"/>
                    </a:cxn>
                  </a:cxnLst>
                  <a:rect l="0" t="0" r="r" b="b"/>
                  <a:pathLst>
                    <a:path w="7986" h="4450">
                      <a:moveTo>
                        <a:pt x="4013" y="0"/>
                      </a:moveTo>
                      <a:lnTo>
                        <a:pt x="7985" y="2221"/>
                      </a:lnTo>
                      <a:lnTo>
                        <a:pt x="3970" y="4449"/>
                      </a:lnTo>
                      <a:lnTo>
                        <a:pt x="0" y="2229"/>
                      </a:lnTo>
                      <a:lnTo>
                        <a:pt x="4013" y="0"/>
                      </a:lnTo>
                    </a:path>
                  </a:pathLst>
                </a:custGeom>
                <a:solidFill>
                  <a:srgbClr val="7F1C58"/>
                </a:solidFill>
                <a:ln>
                  <a:noFill/>
                </a:ln>
                <a:effectLst/>
              </p:spPr>
              <p:txBody>
                <a:bodyPr wrap="none" anchor="ctr"/>
                <a:lstStyle/>
                <a:p>
                  <a:pPr algn="l" rtl="0"/>
                  <a:endParaRPr lang="en-GB" sz="1400" dirty="0">
                    <a:solidFill>
                      <a:srgbClr val="595959"/>
                    </a:solidFill>
                    <a:latin typeface="+mj-lt"/>
                  </a:endParaRPr>
                </a:p>
              </p:txBody>
            </p:sp>
            <p:sp>
              <p:nvSpPr>
                <p:cNvPr id="34" name="Freeform 5">
                  <a:extLst>
                    <a:ext uri="{FF2B5EF4-FFF2-40B4-BE49-F238E27FC236}">
                      <a16:creationId xmlns:a16="http://schemas.microsoft.com/office/drawing/2014/main" id="{ACBEFBF7-6B9E-05D0-4A78-9F6C164A368D}"/>
                    </a:ext>
                  </a:extLst>
                </p:cNvPr>
                <p:cNvSpPr>
                  <a:spLocks noChangeArrowheads="1"/>
                </p:cNvSpPr>
                <p:nvPr/>
              </p:nvSpPr>
              <p:spPr bwMode="auto">
                <a:xfrm>
                  <a:off x="12170105" y="6392832"/>
                  <a:ext cx="2629715" cy="2379130"/>
                </a:xfrm>
                <a:custGeom>
                  <a:avLst/>
                  <a:gdLst>
                    <a:gd name="T0" fmla="*/ 4015 w 4024"/>
                    <a:gd name="T1" fmla="*/ 0 h 3643"/>
                    <a:gd name="T2" fmla="*/ 4023 w 4024"/>
                    <a:gd name="T3" fmla="*/ 1412 h 3643"/>
                    <a:gd name="T4" fmla="*/ 9 w 4024"/>
                    <a:gd name="T5" fmla="*/ 3642 h 3643"/>
                    <a:gd name="T6" fmla="*/ 0 w 4024"/>
                    <a:gd name="T7" fmla="*/ 2228 h 3643"/>
                    <a:gd name="T8" fmla="*/ 4015 w 4024"/>
                    <a:gd name="T9" fmla="*/ 0 h 3643"/>
                  </a:gdLst>
                  <a:ahLst/>
                  <a:cxnLst>
                    <a:cxn ang="0">
                      <a:pos x="T0" y="T1"/>
                    </a:cxn>
                    <a:cxn ang="0">
                      <a:pos x="T2" y="T3"/>
                    </a:cxn>
                    <a:cxn ang="0">
                      <a:pos x="T4" y="T5"/>
                    </a:cxn>
                    <a:cxn ang="0">
                      <a:pos x="T6" y="T7"/>
                    </a:cxn>
                    <a:cxn ang="0">
                      <a:pos x="T8" y="T9"/>
                    </a:cxn>
                  </a:cxnLst>
                  <a:rect l="0" t="0" r="r" b="b"/>
                  <a:pathLst>
                    <a:path w="4024" h="3643">
                      <a:moveTo>
                        <a:pt x="4015" y="0"/>
                      </a:moveTo>
                      <a:lnTo>
                        <a:pt x="4023" y="1412"/>
                      </a:lnTo>
                      <a:lnTo>
                        <a:pt x="9" y="3642"/>
                      </a:lnTo>
                      <a:lnTo>
                        <a:pt x="0" y="2228"/>
                      </a:lnTo>
                      <a:lnTo>
                        <a:pt x="4015" y="0"/>
                      </a:lnTo>
                    </a:path>
                  </a:pathLst>
                </a:custGeom>
                <a:solidFill>
                  <a:srgbClr val="571D58"/>
                </a:solidFill>
                <a:ln>
                  <a:noFill/>
                </a:ln>
                <a:effectLst/>
              </p:spPr>
              <p:txBody>
                <a:bodyPr wrap="none" anchor="ctr"/>
                <a:lstStyle/>
                <a:p>
                  <a:pPr algn="l" rtl="0"/>
                  <a:endParaRPr lang="en-GB" sz="1400" dirty="0">
                    <a:solidFill>
                      <a:srgbClr val="595959"/>
                    </a:solidFill>
                    <a:latin typeface="+mj-lt"/>
                  </a:endParaRPr>
                </a:p>
              </p:txBody>
            </p:sp>
            <p:sp>
              <p:nvSpPr>
                <p:cNvPr id="35" name="Freeform 6">
                  <a:extLst>
                    <a:ext uri="{FF2B5EF4-FFF2-40B4-BE49-F238E27FC236}">
                      <a16:creationId xmlns:a16="http://schemas.microsoft.com/office/drawing/2014/main" id="{29889CA0-B02E-F38A-BBF0-1B7F6854E0F8}"/>
                    </a:ext>
                  </a:extLst>
                </p:cNvPr>
                <p:cNvSpPr>
                  <a:spLocks noChangeArrowheads="1"/>
                </p:cNvSpPr>
                <p:nvPr/>
              </p:nvSpPr>
              <p:spPr bwMode="auto">
                <a:xfrm>
                  <a:off x="9577832" y="6398592"/>
                  <a:ext cx="2600912" cy="2373369"/>
                </a:xfrm>
                <a:custGeom>
                  <a:avLst/>
                  <a:gdLst>
                    <a:gd name="T0" fmla="*/ 3970 w 3980"/>
                    <a:gd name="T1" fmla="*/ 2220 h 3635"/>
                    <a:gd name="T2" fmla="*/ 3979 w 3980"/>
                    <a:gd name="T3" fmla="*/ 3634 h 3635"/>
                    <a:gd name="T4" fmla="*/ 9 w 3980"/>
                    <a:gd name="T5" fmla="*/ 1414 h 3635"/>
                    <a:gd name="T6" fmla="*/ 0 w 3980"/>
                    <a:gd name="T7" fmla="*/ 0 h 3635"/>
                    <a:gd name="T8" fmla="*/ 3970 w 3980"/>
                    <a:gd name="T9" fmla="*/ 2220 h 3635"/>
                  </a:gdLst>
                  <a:ahLst/>
                  <a:cxnLst>
                    <a:cxn ang="0">
                      <a:pos x="T0" y="T1"/>
                    </a:cxn>
                    <a:cxn ang="0">
                      <a:pos x="T2" y="T3"/>
                    </a:cxn>
                    <a:cxn ang="0">
                      <a:pos x="T4" y="T5"/>
                    </a:cxn>
                    <a:cxn ang="0">
                      <a:pos x="T6" y="T7"/>
                    </a:cxn>
                    <a:cxn ang="0">
                      <a:pos x="T8" y="T9"/>
                    </a:cxn>
                  </a:cxnLst>
                  <a:rect l="0" t="0" r="r" b="b"/>
                  <a:pathLst>
                    <a:path w="3980" h="3635">
                      <a:moveTo>
                        <a:pt x="3970" y="2220"/>
                      </a:moveTo>
                      <a:lnTo>
                        <a:pt x="3979" y="3634"/>
                      </a:lnTo>
                      <a:lnTo>
                        <a:pt x="9" y="1414"/>
                      </a:lnTo>
                      <a:lnTo>
                        <a:pt x="0" y="0"/>
                      </a:lnTo>
                      <a:lnTo>
                        <a:pt x="3970" y="2220"/>
                      </a:lnTo>
                    </a:path>
                  </a:pathLst>
                </a:custGeom>
                <a:solidFill>
                  <a:srgbClr val="571D58"/>
                </a:solidFill>
                <a:ln>
                  <a:noFill/>
                </a:ln>
                <a:effectLst/>
              </p:spPr>
              <p:txBody>
                <a:bodyPr wrap="none" anchor="ctr"/>
                <a:lstStyle/>
                <a:p>
                  <a:pPr algn="l" rtl="0"/>
                  <a:endParaRPr lang="en-GB" sz="1400" dirty="0">
                    <a:solidFill>
                      <a:srgbClr val="595959"/>
                    </a:solidFill>
                    <a:latin typeface="+mj-lt"/>
                  </a:endParaRPr>
                </a:p>
              </p:txBody>
            </p:sp>
          </p:grpSp>
          <p:grpSp>
            <p:nvGrpSpPr>
              <p:cNvPr id="18" name="Group 16">
                <a:extLst>
                  <a:ext uri="{FF2B5EF4-FFF2-40B4-BE49-F238E27FC236}">
                    <a16:creationId xmlns:a16="http://schemas.microsoft.com/office/drawing/2014/main" id="{48254E74-CAD6-1757-F193-4858FA979629}"/>
                  </a:ext>
                </a:extLst>
              </p:cNvPr>
              <p:cNvGrpSpPr/>
              <p:nvPr/>
            </p:nvGrpSpPr>
            <p:grpSpPr>
              <a:xfrm>
                <a:off x="9701914" y="3754179"/>
                <a:ext cx="4377764" cy="3211487"/>
                <a:chOff x="12193146" y="2562030"/>
                <a:chExt cx="5221988" cy="3830802"/>
              </a:xfrm>
            </p:grpSpPr>
            <p:sp>
              <p:nvSpPr>
                <p:cNvPr id="29" name="Freeform 1">
                  <a:extLst>
                    <a:ext uri="{FF2B5EF4-FFF2-40B4-BE49-F238E27FC236}">
                      <a16:creationId xmlns:a16="http://schemas.microsoft.com/office/drawing/2014/main" id="{A8CEE1E0-3625-21F8-D1BA-B7F0B5DAFC91}"/>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B41F7A"/>
                </a:solidFill>
                <a:ln>
                  <a:noFill/>
                </a:ln>
                <a:effectLst/>
              </p:spPr>
              <p:txBody>
                <a:bodyPr wrap="none" anchor="ctr"/>
                <a:lstStyle/>
                <a:p>
                  <a:pPr algn="l" rtl="0"/>
                  <a:endParaRPr lang="en-GB" sz="1400" dirty="0">
                    <a:solidFill>
                      <a:srgbClr val="595959"/>
                    </a:solidFill>
                    <a:latin typeface="+mj-lt"/>
                  </a:endParaRPr>
                </a:p>
              </p:txBody>
            </p:sp>
            <p:sp>
              <p:nvSpPr>
                <p:cNvPr id="31" name="Freeform 2">
                  <a:extLst>
                    <a:ext uri="{FF2B5EF4-FFF2-40B4-BE49-F238E27FC236}">
                      <a16:creationId xmlns:a16="http://schemas.microsoft.com/office/drawing/2014/main" id="{0B272C14-DEB0-74AC-4870-304AADF59AFA}"/>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7F1C58"/>
                </a:solidFill>
                <a:ln>
                  <a:noFill/>
                </a:ln>
                <a:effectLst/>
              </p:spPr>
              <p:txBody>
                <a:bodyPr wrap="none" anchor="ctr"/>
                <a:lstStyle/>
                <a:p>
                  <a:pPr algn="l" rtl="0"/>
                  <a:endParaRPr lang="en-GB" sz="1400" dirty="0">
                    <a:solidFill>
                      <a:srgbClr val="595959"/>
                    </a:solidFill>
                    <a:latin typeface="+mj-lt"/>
                  </a:endParaRPr>
                </a:p>
              </p:txBody>
            </p:sp>
            <p:sp>
              <p:nvSpPr>
                <p:cNvPr id="32" name="Freeform 3">
                  <a:extLst>
                    <a:ext uri="{FF2B5EF4-FFF2-40B4-BE49-F238E27FC236}">
                      <a16:creationId xmlns:a16="http://schemas.microsoft.com/office/drawing/2014/main" id="{F406C8BE-12EC-0E55-EBB8-7BB2C80B1F42}"/>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7F1C58"/>
                </a:solidFill>
                <a:ln>
                  <a:noFill/>
                </a:ln>
                <a:effectLst/>
              </p:spPr>
              <p:txBody>
                <a:bodyPr wrap="none" anchor="ctr"/>
                <a:lstStyle/>
                <a:p>
                  <a:pPr algn="l" rtl="0"/>
                  <a:endParaRPr lang="en-GB" sz="1400" dirty="0">
                    <a:solidFill>
                      <a:srgbClr val="595959"/>
                    </a:solidFill>
                    <a:latin typeface="+mj-lt"/>
                  </a:endParaRPr>
                </a:p>
              </p:txBody>
            </p:sp>
          </p:grpSp>
          <p:grpSp>
            <p:nvGrpSpPr>
              <p:cNvPr id="19" name="Group 20">
                <a:extLst>
                  <a:ext uri="{FF2B5EF4-FFF2-40B4-BE49-F238E27FC236}">
                    <a16:creationId xmlns:a16="http://schemas.microsoft.com/office/drawing/2014/main" id="{B562B114-251C-2BBE-4F01-B33D5AA51C88}"/>
                  </a:ext>
                </a:extLst>
              </p:cNvPr>
              <p:cNvGrpSpPr/>
              <p:nvPr/>
            </p:nvGrpSpPr>
            <p:grpSpPr>
              <a:xfrm>
                <a:off x="11894418" y="1762088"/>
                <a:ext cx="4377764" cy="3211487"/>
                <a:chOff x="12193146" y="2562030"/>
                <a:chExt cx="5221988" cy="3830802"/>
              </a:xfrm>
            </p:grpSpPr>
            <p:sp>
              <p:nvSpPr>
                <p:cNvPr id="20" name="Freeform 1">
                  <a:extLst>
                    <a:ext uri="{FF2B5EF4-FFF2-40B4-BE49-F238E27FC236}">
                      <a16:creationId xmlns:a16="http://schemas.microsoft.com/office/drawing/2014/main" id="{849B289F-3061-093A-CD11-60B65404D716}"/>
                    </a:ext>
                  </a:extLst>
                </p:cNvPr>
                <p:cNvSpPr>
                  <a:spLocks noChangeArrowheads="1"/>
                </p:cNvSpPr>
                <p:nvPr/>
              </p:nvSpPr>
              <p:spPr bwMode="auto">
                <a:xfrm>
                  <a:off x="12193146" y="2562030"/>
                  <a:ext cx="5216227" cy="2906224"/>
                </a:xfrm>
                <a:custGeom>
                  <a:avLst/>
                  <a:gdLst>
                    <a:gd name="T0" fmla="*/ 4014 w 7985"/>
                    <a:gd name="T1" fmla="*/ 0 h 4451"/>
                    <a:gd name="T2" fmla="*/ 7984 w 7985"/>
                    <a:gd name="T3" fmla="*/ 2220 h 4451"/>
                    <a:gd name="T4" fmla="*/ 3971 w 7985"/>
                    <a:gd name="T5" fmla="*/ 4450 h 4451"/>
                    <a:gd name="T6" fmla="*/ 0 w 7985"/>
                    <a:gd name="T7" fmla="*/ 2229 h 4451"/>
                    <a:gd name="T8" fmla="*/ 4014 w 7985"/>
                    <a:gd name="T9" fmla="*/ 0 h 4451"/>
                  </a:gdLst>
                  <a:ahLst/>
                  <a:cxnLst>
                    <a:cxn ang="0">
                      <a:pos x="T0" y="T1"/>
                    </a:cxn>
                    <a:cxn ang="0">
                      <a:pos x="T2" y="T3"/>
                    </a:cxn>
                    <a:cxn ang="0">
                      <a:pos x="T4" y="T5"/>
                    </a:cxn>
                    <a:cxn ang="0">
                      <a:pos x="T6" y="T7"/>
                    </a:cxn>
                    <a:cxn ang="0">
                      <a:pos x="T8" y="T9"/>
                    </a:cxn>
                  </a:cxnLst>
                  <a:rect l="0" t="0" r="r" b="b"/>
                  <a:pathLst>
                    <a:path w="7985" h="4451">
                      <a:moveTo>
                        <a:pt x="4014" y="0"/>
                      </a:moveTo>
                      <a:lnTo>
                        <a:pt x="7984" y="2220"/>
                      </a:lnTo>
                      <a:lnTo>
                        <a:pt x="3971" y="4450"/>
                      </a:lnTo>
                      <a:lnTo>
                        <a:pt x="0" y="2229"/>
                      </a:lnTo>
                      <a:lnTo>
                        <a:pt x="4014" y="0"/>
                      </a:lnTo>
                    </a:path>
                  </a:pathLst>
                </a:custGeom>
                <a:solidFill>
                  <a:srgbClr val="EDA13E"/>
                </a:solidFill>
                <a:ln>
                  <a:noFill/>
                </a:ln>
                <a:effectLst/>
              </p:spPr>
              <p:txBody>
                <a:bodyPr wrap="none" anchor="ctr"/>
                <a:lstStyle/>
                <a:p>
                  <a:pPr algn="l" rtl="0"/>
                  <a:endParaRPr lang="en-GB" sz="1400" dirty="0">
                    <a:solidFill>
                      <a:srgbClr val="595959"/>
                    </a:solidFill>
                    <a:latin typeface="+mj-lt"/>
                  </a:endParaRPr>
                </a:p>
              </p:txBody>
            </p:sp>
            <p:sp>
              <p:nvSpPr>
                <p:cNvPr id="21" name="Freeform 2">
                  <a:extLst>
                    <a:ext uri="{FF2B5EF4-FFF2-40B4-BE49-F238E27FC236}">
                      <a16:creationId xmlns:a16="http://schemas.microsoft.com/office/drawing/2014/main" id="{BC9EBD4E-54EA-D6D3-EF84-EFE64ACAE446}"/>
                    </a:ext>
                  </a:extLst>
                </p:cNvPr>
                <p:cNvSpPr>
                  <a:spLocks noChangeArrowheads="1"/>
                </p:cNvSpPr>
                <p:nvPr/>
              </p:nvSpPr>
              <p:spPr bwMode="auto">
                <a:xfrm>
                  <a:off x="14788298" y="4013702"/>
                  <a:ext cx="2626836" cy="2379130"/>
                </a:xfrm>
                <a:custGeom>
                  <a:avLst/>
                  <a:gdLst>
                    <a:gd name="T0" fmla="*/ 4013 w 4023"/>
                    <a:gd name="T1" fmla="*/ 0 h 3644"/>
                    <a:gd name="T2" fmla="*/ 4022 w 4023"/>
                    <a:gd name="T3" fmla="*/ 1414 h 3644"/>
                    <a:gd name="T4" fmla="*/ 9 w 4023"/>
                    <a:gd name="T5" fmla="*/ 3643 h 3644"/>
                    <a:gd name="T6" fmla="*/ 0 w 4023"/>
                    <a:gd name="T7" fmla="*/ 2230 h 3644"/>
                    <a:gd name="T8" fmla="*/ 4013 w 4023"/>
                    <a:gd name="T9" fmla="*/ 0 h 3644"/>
                  </a:gdLst>
                  <a:ahLst/>
                  <a:cxnLst>
                    <a:cxn ang="0">
                      <a:pos x="T0" y="T1"/>
                    </a:cxn>
                    <a:cxn ang="0">
                      <a:pos x="T2" y="T3"/>
                    </a:cxn>
                    <a:cxn ang="0">
                      <a:pos x="T4" y="T5"/>
                    </a:cxn>
                    <a:cxn ang="0">
                      <a:pos x="T6" y="T7"/>
                    </a:cxn>
                    <a:cxn ang="0">
                      <a:pos x="T8" y="T9"/>
                    </a:cxn>
                  </a:cxnLst>
                  <a:rect l="0" t="0" r="r" b="b"/>
                  <a:pathLst>
                    <a:path w="4023" h="3644">
                      <a:moveTo>
                        <a:pt x="4013" y="0"/>
                      </a:moveTo>
                      <a:lnTo>
                        <a:pt x="4022" y="1414"/>
                      </a:lnTo>
                      <a:lnTo>
                        <a:pt x="9" y="3643"/>
                      </a:lnTo>
                      <a:lnTo>
                        <a:pt x="0" y="2230"/>
                      </a:lnTo>
                      <a:lnTo>
                        <a:pt x="4013" y="0"/>
                      </a:lnTo>
                    </a:path>
                  </a:pathLst>
                </a:custGeom>
                <a:solidFill>
                  <a:srgbClr val="CD6634"/>
                </a:solidFill>
                <a:ln>
                  <a:noFill/>
                </a:ln>
                <a:effectLst/>
              </p:spPr>
              <p:txBody>
                <a:bodyPr wrap="none" anchor="ctr"/>
                <a:lstStyle/>
                <a:p>
                  <a:pPr algn="l" rtl="0"/>
                  <a:endParaRPr lang="en-GB" sz="1400" dirty="0">
                    <a:solidFill>
                      <a:srgbClr val="595959"/>
                    </a:solidFill>
                    <a:latin typeface="+mj-lt"/>
                  </a:endParaRPr>
                </a:p>
              </p:txBody>
            </p:sp>
            <p:sp>
              <p:nvSpPr>
                <p:cNvPr id="22" name="Freeform 3">
                  <a:extLst>
                    <a:ext uri="{FF2B5EF4-FFF2-40B4-BE49-F238E27FC236}">
                      <a16:creationId xmlns:a16="http://schemas.microsoft.com/office/drawing/2014/main" id="{EBF5C3C8-DB02-AFB6-10FA-008DF3B732E7}"/>
                    </a:ext>
                  </a:extLst>
                </p:cNvPr>
                <p:cNvSpPr>
                  <a:spLocks noChangeArrowheads="1"/>
                </p:cNvSpPr>
                <p:nvPr/>
              </p:nvSpPr>
              <p:spPr bwMode="auto">
                <a:xfrm>
                  <a:off x="12193146" y="4019462"/>
                  <a:ext cx="2600912" cy="2373369"/>
                </a:xfrm>
                <a:custGeom>
                  <a:avLst/>
                  <a:gdLst>
                    <a:gd name="T0" fmla="*/ 3971 w 3981"/>
                    <a:gd name="T1" fmla="*/ 2221 h 3635"/>
                    <a:gd name="T2" fmla="*/ 3980 w 3981"/>
                    <a:gd name="T3" fmla="*/ 3634 h 3635"/>
                    <a:gd name="T4" fmla="*/ 8 w 3981"/>
                    <a:gd name="T5" fmla="*/ 1414 h 3635"/>
                    <a:gd name="T6" fmla="*/ 0 w 3981"/>
                    <a:gd name="T7" fmla="*/ 0 h 3635"/>
                    <a:gd name="T8" fmla="*/ 3971 w 3981"/>
                    <a:gd name="T9" fmla="*/ 2221 h 3635"/>
                  </a:gdLst>
                  <a:ahLst/>
                  <a:cxnLst>
                    <a:cxn ang="0">
                      <a:pos x="T0" y="T1"/>
                    </a:cxn>
                    <a:cxn ang="0">
                      <a:pos x="T2" y="T3"/>
                    </a:cxn>
                    <a:cxn ang="0">
                      <a:pos x="T4" y="T5"/>
                    </a:cxn>
                    <a:cxn ang="0">
                      <a:pos x="T6" y="T7"/>
                    </a:cxn>
                    <a:cxn ang="0">
                      <a:pos x="T8" y="T9"/>
                    </a:cxn>
                  </a:cxnLst>
                  <a:rect l="0" t="0" r="r" b="b"/>
                  <a:pathLst>
                    <a:path w="3981" h="3635">
                      <a:moveTo>
                        <a:pt x="3971" y="2221"/>
                      </a:moveTo>
                      <a:lnTo>
                        <a:pt x="3980" y="3634"/>
                      </a:lnTo>
                      <a:lnTo>
                        <a:pt x="8" y="1414"/>
                      </a:lnTo>
                      <a:lnTo>
                        <a:pt x="0" y="0"/>
                      </a:lnTo>
                      <a:lnTo>
                        <a:pt x="3971" y="2221"/>
                      </a:lnTo>
                    </a:path>
                  </a:pathLst>
                </a:custGeom>
                <a:solidFill>
                  <a:srgbClr val="CD6634"/>
                </a:solidFill>
                <a:ln>
                  <a:noFill/>
                </a:ln>
                <a:effectLst/>
              </p:spPr>
              <p:txBody>
                <a:bodyPr wrap="none" anchor="ctr"/>
                <a:lstStyle/>
                <a:p>
                  <a:pPr algn="l" rtl="0"/>
                  <a:endParaRPr lang="en-GB" sz="1400" dirty="0">
                    <a:solidFill>
                      <a:srgbClr val="595959"/>
                    </a:solidFill>
                    <a:latin typeface="+mj-lt"/>
                  </a:endParaRPr>
                </a:p>
              </p:txBody>
            </p:sp>
          </p:grpSp>
        </p:grpSp>
        <p:sp>
          <p:nvSpPr>
            <p:cNvPr id="53" name="Text Placeholder 17">
              <a:extLst>
                <a:ext uri="{FF2B5EF4-FFF2-40B4-BE49-F238E27FC236}">
                  <a16:creationId xmlns:a16="http://schemas.microsoft.com/office/drawing/2014/main" id="{B18FF71F-37DA-97F2-92BE-D0BB0AEEB907}"/>
                </a:ext>
              </a:extLst>
            </p:cNvPr>
            <p:cNvSpPr txBox="1">
              <a:spLocks/>
            </p:cNvSpPr>
            <p:nvPr/>
          </p:nvSpPr>
          <p:spPr>
            <a:xfrm>
              <a:off x="6363982" y="347356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4000" b="0" dirty="0">
                  <a:solidFill>
                    <a:schemeClr val="bg1"/>
                  </a:solidFill>
                </a:rPr>
                <a:t>01</a:t>
              </a:r>
              <a:endParaRPr lang="en-US" sz="4000" b="0" dirty="0">
                <a:solidFill>
                  <a:schemeClr val="bg1"/>
                </a:solidFill>
              </a:endParaRPr>
            </a:p>
          </p:txBody>
        </p:sp>
        <p:sp>
          <p:nvSpPr>
            <p:cNvPr id="54" name="Text Placeholder 17">
              <a:extLst>
                <a:ext uri="{FF2B5EF4-FFF2-40B4-BE49-F238E27FC236}">
                  <a16:creationId xmlns:a16="http://schemas.microsoft.com/office/drawing/2014/main" id="{561EF138-1B7E-1262-21A4-29ABD359325A}"/>
                </a:ext>
              </a:extLst>
            </p:cNvPr>
            <p:cNvSpPr txBox="1">
              <a:spLocks/>
            </p:cNvSpPr>
            <p:nvPr/>
          </p:nvSpPr>
          <p:spPr>
            <a:xfrm>
              <a:off x="5594444" y="413716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4000" b="0" dirty="0">
                  <a:solidFill>
                    <a:schemeClr val="bg1"/>
                  </a:solidFill>
                </a:rPr>
                <a:t>02</a:t>
              </a:r>
              <a:endParaRPr lang="en-US" sz="4000" b="0" dirty="0">
                <a:solidFill>
                  <a:schemeClr val="bg1"/>
                </a:solidFill>
              </a:endParaRPr>
            </a:p>
          </p:txBody>
        </p:sp>
        <p:sp>
          <p:nvSpPr>
            <p:cNvPr id="55" name="Text Placeholder 17">
              <a:extLst>
                <a:ext uri="{FF2B5EF4-FFF2-40B4-BE49-F238E27FC236}">
                  <a16:creationId xmlns:a16="http://schemas.microsoft.com/office/drawing/2014/main" id="{002C0FE1-FEA0-1199-4B6C-4A64BB40AF48}"/>
                </a:ext>
              </a:extLst>
            </p:cNvPr>
            <p:cNvSpPr txBox="1">
              <a:spLocks/>
            </p:cNvSpPr>
            <p:nvPr/>
          </p:nvSpPr>
          <p:spPr>
            <a:xfrm>
              <a:off x="4882199" y="4856343"/>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4000" b="0" dirty="0">
                  <a:solidFill>
                    <a:schemeClr val="bg1"/>
                  </a:solidFill>
                </a:rPr>
                <a:t>03</a:t>
              </a:r>
              <a:endParaRPr lang="en-US" sz="4000" b="0" dirty="0">
                <a:solidFill>
                  <a:schemeClr val="bg1"/>
                </a:solidFill>
              </a:endParaRPr>
            </a:p>
          </p:txBody>
        </p:sp>
        <p:sp>
          <p:nvSpPr>
            <p:cNvPr id="58" name="Text Placeholder 17">
              <a:extLst>
                <a:ext uri="{FF2B5EF4-FFF2-40B4-BE49-F238E27FC236}">
                  <a16:creationId xmlns:a16="http://schemas.microsoft.com/office/drawing/2014/main" id="{E414736B-0C73-197E-0DCF-EFA27C855D22}"/>
                </a:ext>
              </a:extLst>
            </p:cNvPr>
            <p:cNvSpPr txBox="1">
              <a:spLocks/>
            </p:cNvSpPr>
            <p:nvPr/>
          </p:nvSpPr>
          <p:spPr>
            <a:xfrm>
              <a:off x="4112661" y="5519942"/>
              <a:ext cx="868733" cy="73479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None/>
                <a:defRPr sz="4800" b="1" i="0" kern="1200" spc="0">
                  <a:solidFill>
                    <a:srgbClr val="7F1C5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sz="4000" b="0" dirty="0">
                  <a:solidFill>
                    <a:schemeClr val="bg1"/>
                  </a:solidFill>
                </a:rPr>
                <a:t>04</a:t>
              </a:r>
              <a:endParaRPr lang="en-US" sz="4000" b="0" dirty="0">
                <a:solidFill>
                  <a:schemeClr val="bg1"/>
                </a:solidFill>
              </a:endParaRPr>
            </a:p>
          </p:txBody>
        </p:sp>
      </p:grpSp>
      <p:sp>
        <p:nvSpPr>
          <p:cNvPr id="60" name="TextBox 32">
            <a:extLst>
              <a:ext uri="{FF2B5EF4-FFF2-40B4-BE49-F238E27FC236}">
                <a16:creationId xmlns:a16="http://schemas.microsoft.com/office/drawing/2014/main" id="{54C71831-770F-C496-4EDA-152B1CD0F1ED}"/>
              </a:ext>
            </a:extLst>
          </p:cNvPr>
          <p:cNvSpPr txBox="1"/>
          <p:nvPr/>
        </p:nvSpPr>
        <p:spPr>
          <a:xfrm>
            <a:off x="7902662" y="3285990"/>
            <a:ext cx="3686622" cy="3392019"/>
          </a:xfrm>
          <a:prstGeom prst="rect">
            <a:avLst/>
          </a:prstGeom>
          <a:noFill/>
        </p:spPr>
        <p:txBody>
          <a:bodyPr wrap="square" rtlCol="0" anchor="t" anchorCtr="0">
            <a:spAutoFit/>
          </a:bodyPr>
          <a:lstStyle/>
          <a:p>
            <a:pPr marL="407988" indent="-407988" algn="l" rtl="0">
              <a:lnSpc>
                <a:spcPts val="2240"/>
              </a:lnSpc>
            </a:pPr>
            <a:r>
              <a:rPr lang="en-GB" sz="2200" b="1" dirty="0">
                <a:solidFill>
                  <a:srgbClr val="F16924"/>
                </a:solidFill>
                <a:ea typeface="League Spartan" charset="0"/>
                <a:cs typeface="Poppins" pitchFamily="2" charset="77"/>
              </a:rPr>
              <a:t>03 Sea un líder</a:t>
            </a:r>
          </a:p>
          <a:p>
            <a:pPr marL="407988" indent="-407988" algn="l" rtl="0">
              <a:lnSpc>
                <a:spcPts val="2140"/>
              </a:lnSpc>
            </a:pPr>
            <a:r>
              <a:rPr lang="en-GB" sz="2000" dirty="0">
                <a:solidFill>
                  <a:srgbClr val="595959"/>
                </a:solidFill>
                <a:ea typeface="Lato Light" panose="020F0502020204030203" pitchFamily="34" charset="0"/>
                <a:cs typeface="Mukta ExtraLight" panose="020B0000000000000000" pitchFamily="34" charset="77"/>
              </a:rPr>
              <a:t>Proporcione una participación visible del director general y de los líderes sénior: sea dueño del problema usted mismo</a:t>
            </a:r>
          </a:p>
          <a:p>
            <a:pPr marL="407988" indent="-407988" algn="l" rtl="0">
              <a:lnSpc>
                <a:spcPts val="2240"/>
              </a:lnSpc>
            </a:pPr>
            <a:endParaRPr lang="en-GB" sz="2200" dirty="0">
              <a:solidFill>
                <a:srgbClr val="595959"/>
              </a:solidFill>
              <a:ea typeface="Lato Light" panose="020F0502020204030203" pitchFamily="34" charset="0"/>
              <a:cs typeface="Mukta ExtraLight" panose="020B0000000000000000" pitchFamily="34" charset="77"/>
            </a:endParaRPr>
          </a:p>
          <a:p>
            <a:pPr marL="407988" indent="-407988" algn="l" rtl="0">
              <a:lnSpc>
                <a:spcPts val="2240"/>
              </a:lnSpc>
            </a:pPr>
            <a:r>
              <a:rPr lang="en-GB" sz="2200" b="1" dirty="0">
                <a:solidFill>
                  <a:srgbClr val="7F1C58"/>
                </a:solidFill>
                <a:ea typeface="League Spartan" charset="0"/>
                <a:cs typeface="Poppins" pitchFamily="2" charset="77"/>
              </a:rPr>
              <a:t>04 Haz lo necesario cuando sea necesario</a:t>
            </a:r>
          </a:p>
          <a:p>
            <a:pPr marL="407988" indent="-407988" algn="l" rtl="0">
              <a:lnSpc>
                <a:spcPts val="2140"/>
              </a:lnSpc>
            </a:pPr>
            <a:r>
              <a:rPr lang="en-GB" sz="2200" dirty="0">
                <a:solidFill>
                  <a:srgbClr val="595959"/>
                </a:solidFill>
                <a:ea typeface="Lato Light" panose="020F0502020204030203" pitchFamily="34" charset="0"/>
                <a:cs typeface="Mukta ExtraLight" panose="020B0000000000000000" pitchFamily="34" charset="77"/>
              </a:rPr>
              <a:t> </a:t>
            </a:r>
            <a:r>
              <a:rPr lang="en-GB" sz="2000" dirty="0">
                <a:solidFill>
                  <a:srgbClr val="595959"/>
                </a:solidFill>
                <a:ea typeface="Lato Light" panose="020F0502020204030203" pitchFamily="34" charset="0"/>
                <a:cs typeface="Mukta ExtraLight" panose="020B0000000000000000" pitchFamily="34" charset="77"/>
              </a:rPr>
              <a:t>Deseche su calendario: involucre a todas las partes interesadas durante todo el día</a:t>
            </a:r>
            <a:endParaRPr lang="en-GB" sz="2200" dirty="0">
              <a:solidFill>
                <a:srgbClr val="595959"/>
              </a:solidFill>
              <a:ea typeface="Lato Light" panose="020F0502020204030203" pitchFamily="34" charset="0"/>
              <a:cs typeface="Mukta ExtraLight" panose="020B0000000000000000" pitchFamily="34" charset="77"/>
            </a:endParaRPr>
          </a:p>
          <a:p>
            <a:pPr marL="407988" indent="-407988" algn="l" rtl="0">
              <a:lnSpc>
                <a:spcPts val="2240"/>
              </a:lnSpc>
            </a:pPr>
            <a:endParaRPr lang="en-GB" sz="2200" b="1" dirty="0">
              <a:solidFill>
                <a:srgbClr val="EDA13E"/>
              </a:solidFill>
              <a:ea typeface="League Spartan" charset="0"/>
              <a:cs typeface="Poppins" pitchFamily="2" charset="77"/>
            </a:endParaRPr>
          </a:p>
        </p:txBody>
      </p:sp>
    </p:spTree>
    <p:extLst>
      <p:ext uri="{BB962C8B-B14F-4D97-AF65-F5344CB8AC3E}">
        <p14:creationId xmlns:p14="http://schemas.microsoft.com/office/powerpoint/2010/main" val="354324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DBDE40-F0F2-BCA1-1837-07DA205E6A6D}"/>
              </a:ext>
            </a:extLst>
          </p:cNvPr>
          <p:cNvSpPr/>
          <p:nvPr/>
        </p:nvSpPr>
        <p:spPr>
          <a:xfrm>
            <a:off x="103240" y="2495724"/>
            <a:ext cx="6725264" cy="123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8" name="Picture Placeholder 7">
            <a:extLst>
              <a:ext uri="{FF2B5EF4-FFF2-40B4-BE49-F238E27FC236}">
                <a16:creationId xmlns:a16="http://schemas.microsoft.com/office/drawing/2014/main" id="{495BACFE-4094-EB09-296D-E4845337BA5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3390" r="13390"/>
          <a:stretch>
            <a:fillRect/>
          </a:stretch>
        </p:blipFill>
        <p:spPr/>
      </p:pic>
      <p:sp>
        <p:nvSpPr>
          <p:cNvPr id="10" name="Textplatzhalter 1">
            <a:extLst>
              <a:ext uri="{FF2B5EF4-FFF2-40B4-BE49-F238E27FC236}">
                <a16:creationId xmlns:a16="http://schemas.microsoft.com/office/drawing/2014/main" id="{327D9D04-AEDD-4ED6-D1E7-2B1ABE4217F1}"/>
              </a:ext>
            </a:extLst>
          </p:cNvPr>
          <p:cNvSpPr txBox="1">
            <a:spLocks/>
          </p:cNvSpPr>
          <p:nvPr/>
        </p:nvSpPr>
        <p:spPr>
          <a:xfrm>
            <a:off x="734714" y="642971"/>
            <a:ext cx="5002409" cy="21034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t>Mindsight e Inteligencia Emocional en el Liderazgo</a:t>
            </a:r>
          </a:p>
        </p:txBody>
      </p:sp>
      <p:sp>
        <p:nvSpPr>
          <p:cNvPr id="12" name="Rechteck 27">
            <a:extLst>
              <a:ext uri="{FF2B5EF4-FFF2-40B4-BE49-F238E27FC236}">
                <a16:creationId xmlns:a16="http://schemas.microsoft.com/office/drawing/2014/main" id="{7054D4B0-F180-A446-A761-08781C2AC881}"/>
              </a:ext>
            </a:extLst>
          </p:cNvPr>
          <p:cNvSpPr/>
          <p:nvPr/>
        </p:nvSpPr>
        <p:spPr>
          <a:xfrm>
            <a:off x="468998" y="5918697"/>
            <a:ext cx="11723002" cy="753522"/>
          </a:xfrm>
          <a:prstGeom prst="rect">
            <a:avLst/>
          </a:prstGeom>
        </p:spPr>
        <p:txBody>
          <a:bodyPr vert="horz" wrap="square" lIns="81580" tIns="40790" rIns="81580" bIns="40790" rtlCol="0">
            <a:spAutoFit/>
          </a:bodyPr>
          <a:lstStyle/>
          <a:p>
            <a:pPr algn="l" defTabSz="1087636" rtl="0">
              <a:lnSpc>
                <a:spcPts val="1500"/>
              </a:lnSpc>
              <a:spcBef>
                <a:spcPct val="20000"/>
              </a:spcBef>
            </a:pPr>
            <a:r>
              <a:rPr lang="en-GB" sz="2200" dirty="0">
                <a:solidFill>
                  <a:srgbClr val="595959"/>
                </a:solidFill>
              </a:rPr>
              <a:t>Fuente:</a:t>
            </a:r>
            <a:r>
              <a:rPr lang="en-GB" sz="2200" dirty="0" err="1">
                <a:solidFill>
                  <a:srgbClr val="595959"/>
                </a:solidFill>
              </a:rPr>
              <a:t>Dr.</a:t>
            </a:r>
            <a:r>
              <a:rPr lang="en-GB" sz="2200" dirty="0">
                <a:solidFill>
                  <a:srgbClr val="595959"/>
                </a:solidFill>
              </a:rPr>
              <a:t>Daniel Goleman| Youtube:</a:t>
            </a:r>
            <a:r>
              <a:rPr lang="en-GB" sz="2200" dirty="0">
                <a:solidFill>
                  <a:srgbClr val="595959"/>
                </a:solidFill>
                <a:hlinkClick r:id="rId3">
                  <a:extLst>
                    <a:ext uri="{A12FA001-AC4F-418D-AE19-62706E023703}">
                      <ahyp:hlinkClr xmlns:ahyp="http://schemas.microsoft.com/office/drawing/2018/hyperlinkcolor" val="tx"/>
                    </a:ext>
                  </a:extLst>
                </a:hlinkClick>
              </a:rPr>
              <a:t>https://www.youtube.com/watch?v=heRCxqQmrGQ</a:t>
            </a:r>
            <a:endParaRPr lang="en-GB" sz="2200" dirty="0">
              <a:solidFill>
                <a:srgbClr val="595959"/>
              </a:solidFill>
            </a:endParaRPr>
          </a:p>
          <a:p>
            <a:pPr algn="l" defTabSz="1087636" rtl="0">
              <a:lnSpc>
                <a:spcPts val="1500"/>
              </a:lnSpc>
              <a:spcBef>
                <a:spcPct val="20000"/>
              </a:spcBef>
            </a:pPr>
            <a:r>
              <a:rPr lang="en-GB" sz="2200" dirty="0">
                <a:solidFill>
                  <a:srgbClr val="595959"/>
                </a:solidFill>
              </a:rPr>
              <a:t> </a:t>
            </a:r>
            <a:br>
              <a:rPr lang="en-GB" sz="2200" dirty="0">
                <a:solidFill>
                  <a:srgbClr val="595959"/>
                </a:solidFill>
              </a:rPr>
            </a:br>
            <a:endParaRPr lang="en-GB" sz="2200" dirty="0">
              <a:solidFill>
                <a:srgbClr val="595959"/>
              </a:solidFill>
            </a:endParaRPr>
          </a:p>
        </p:txBody>
      </p:sp>
      <p:sp>
        <p:nvSpPr>
          <p:cNvPr id="13" name="TextBox 12">
            <a:extLst>
              <a:ext uri="{FF2B5EF4-FFF2-40B4-BE49-F238E27FC236}">
                <a16:creationId xmlns:a16="http://schemas.microsoft.com/office/drawing/2014/main" id="{843543BB-A7F0-35A0-AE58-778FAC8CD0C5}"/>
              </a:ext>
            </a:extLst>
          </p:cNvPr>
          <p:cNvSpPr txBox="1"/>
          <p:nvPr/>
        </p:nvSpPr>
        <p:spPr>
          <a:xfrm>
            <a:off x="504231" y="2291173"/>
            <a:ext cx="5359074" cy="3477875"/>
          </a:xfrm>
          <a:prstGeom prst="rect">
            <a:avLst/>
          </a:prstGeom>
          <a:noFill/>
        </p:spPr>
        <p:txBody>
          <a:bodyPr wrap="square" rtlCol="0">
            <a:spAutoFit/>
          </a:bodyPr>
          <a:lstStyle/>
          <a:p>
            <a:pPr algn="l" rtl="0"/>
            <a:r>
              <a:rPr lang="en-GB" sz="2200" b="0" i="0" dirty="0">
                <a:solidFill>
                  <a:schemeClr val="bg1"/>
                </a:solidFill>
                <a:effectLst/>
                <a:highlight>
                  <a:srgbClr val="F16924"/>
                </a:highlight>
              </a:rPr>
              <a:t>RELOJ</a:t>
            </a:r>
            <a:r>
              <a:rPr lang="en-GB" sz="2200" b="0" i="0" dirty="0">
                <a:solidFill>
                  <a:srgbClr val="F16924"/>
                </a:solidFill>
                <a:effectLst/>
                <a:highlight>
                  <a:srgbClr val="F16924"/>
                </a:highlight>
              </a:rPr>
              <a:t>.</a:t>
            </a:r>
          </a:p>
          <a:p>
            <a:pPr algn="l" rtl="0"/>
            <a:endParaRPr lang="en-GB" sz="2200" b="0" i="0" dirty="0">
              <a:solidFill>
                <a:schemeClr val="bg1"/>
              </a:solidFill>
              <a:effectLst/>
              <a:highlight>
                <a:srgbClr val="E53292"/>
              </a:highlight>
            </a:endParaRPr>
          </a:p>
          <a:p>
            <a:pPr algn="l" rtl="0"/>
            <a:r>
              <a:rPr lang="en-GB" sz="2200" b="1" dirty="0" err="1">
                <a:solidFill>
                  <a:srgbClr val="595959"/>
                </a:solidFill>
              </a:rPr>
              <a:t>Dr.</a:t>
            </a:r>
            <a:r>
              <a:rPr lang="en-GB" sz="2200" b="1" dirty="0">
                <a:solidFill>
                  <a:srgbClr val="595959"/>
                </a:solidFill>
              </a:rPr>
              <a:t>Daniel</a:t>
            </a:r>
            <a:r>
              <a:rPr lang="en-GB" sz="2200" dirty="0">
                <a:solidFill>
                  <a:srgbClr val="595959"/>
                </a:solidFill>
              </a:rPr>
              <a:t>Goleman comparte la fascinante base científica para el desarrollo del liderazgo en la serie de videos Brainpower. En este extracto,</a:t>
            </a:r>
            <a:r>
              <a:rPr lang="en-GB" sz="2200" dirty="0" err="1">
                <a:solidFill>
                  <a:srgbClr val="595959"/>
                </a:solidFill>
              </a:rPr>
              <a:t>Dr.</a:t>
            </a:r>
            <a:r>
              <a:rPr lang="en-GB" sz="2200" dirty="0">
                <a:solidFill>
                  <a:srgbClr val="595959"/>
                </a:solidFill>
              </a:rPr>
              <a:t>Goleman destaca las formas en que los líderes efectivos emplean el pensamiento sistémico en su estrategia comercial, tácticas de motivación y visión organizacional.</a:t>
            </a:r>
          </a:p>
          <a:p>
            <a:pPr algn="l" rtl="0"/>
            <a:endParaRPr lang="en-GB" sz="2200" b="1" dirty="0">
              <a:solidFill>
                <a:srgbClr val="595959"/>
              </a:solidFill>
            </a:endParaRPr>
          </a:p>
        </p:txBody>
      </p:sp>
      <p:sp>
        <p:nvSpPr>
          <p:cNvPr id="14" name="Oval 13">
            <a:extLst>
              <a:ext uri="{FF2B5EF4-FFF2-40B4-BE49-F238E27FC236}">
                <a16:creationId xmlns:a16="http://schemas.microsoft.com/office/drawing/2014/main" id="{22647D80-595B-BF51-CF15-31CAD1C39DC6}"/>
              </a:ext>
            </a:extLst>
          </p:cNvPr>
          <p:cNvSpPr/>
          <p:nvPr/>
        </p:nvSpPr>
        <p:spPr>
          <a:xfrm rot="21231927">
            <a:off x="5824134" y="2222454"/>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1"/>
                </a:solidFill>
              </a:rPr>
              <a:t>HAGA CLIC PARA</a:t>
            </a:r>
            <a:r>
              <a:rPr lang="en-US" sz="2200" b="1" dirty="0">
                <a:solidFill>
                  <a:schemeClr val="bg1"/>
                </a:solidFill>
                <a:hlinkClick r:id="rId3">
                  <a:extLst>
                    <a:ext uri="{A12FA001-AC4F-418D-AE19-62706E023703}">
                      <ahyp:hlinkClr xmlns:ahyp="http://schemas.microsoft.com/office/drawing/2018/hyperlinkcolor" val="tx"/>
                    </a:ext>
                  </a:extLst>
                </a:hlinkClick>
              </a:rPr>
              <a:t>RELOJ</a:t>
            </a:r>
            <a:endParaRPr lang="en-US" sz="2200" b="1" dirty="0">
              <a:solidFill>
                <a:schemeClr val="bg1"/>
              </a:solidFill>
            </a:endParaRPr>
          </a:p>
        </p:txBody>
      </p:sp>
      <p:sp>
        <p:nvSpPr>
          <p:cNvPr id="17" name="Rectangle 16">
            <a:extLst>
              <a:ext uri="{FF2B5EF4-FFF2-40B4-BE49-F238E27FC236}">
                <a16:creationId xmlns:a16="http://schemas.microsoft.com/office/drawing/2014/main" id="{63FAF0F0-94FA-7682-892A-7A8BF465F65D}"/>
              </a:ext>
            </a:extLst>
          </p:cNvPr>
          <p:cNvSpPr/>
          <p:nvPr/>
        </p:nvSpPr>
        <p:spPr>
          <a:xfrm>
            <a:off x="734714" y="182910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390579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1B65B-8014-175D-24CD-AB6BF6FCD6A7}"/>
              </a:ext>
            </a:extLst>
          </p:cNvPr>
          <p:cNvSpPr/>
          <p:nvPr/>
        </p:nvSpPr>
        <p:spPr>
          <a:xfrm>
            <a:off x="6096000" y="0"/>
            <a:ext cx="13824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 name="Pentagon 29">
            <a:extLst>
              <a:ext uri="{FF2B5EF4-FFF2-40B4-BE49-F238E27FC236}">
                <a16:creationId xmlns:a16="http://schemas.microsoft.com/office/drawing/2014/main" id="{01186D3A-52C0-2AB5-447C-A0377FAE407F}"/>
              </a:ext>
            </a:extLst>
          </p:cNvPr>
          <p:cNvSpPr/>
          <p:nvPr/>
        </p:nvSpPr>
        <p:spPr>
          <a:xfrm>
            <a:off x="6035109" y="44827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TextBox 7">
            <a:extLst>
              <a:ext uri="{FF2B5EF4-FFF2-40B4-BE49-F238E27FC236}">
                <a16:creationId xmlns:a16="http://schemas.microsoft.com/office/drawing/2014/main" id="{78A81A16-7C6A-EEF8-4DAB-0479CDD74466}"/>
              </a:ext>
            </a:extLst>
          </p:cNvPr>
          <p:cNvSpPr txBox="1"/>
          <p:nvPr/>
        </p:nvSpPr>
        <p:spPr>
          <a:xfrm>
            <a:off x="6138971" y="656175"/>
            <a:ext cx="851887"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01</a:t>
            </a:r>
          </a:p>
        </p:txBody>
      </p:sp>
      <p:sp>
        <p:nvSpPr>
          <p:cNvPr id="32" name="Subtitle 2">
            <a:extLst>
              <a:ext uri="{FF2B5EF4-FFF2-40B4-BE49-F238E27FC236}">
                <a16:creationId xmlns:a16="http://schemas.microsoft.com/office/drawing/2014/main" id="{F3C1D1E3-DF22-38E3-43C2-673AA0D66E73}"/>
              </a:ext>
            </a:extLst>
          </p:cNvPr>
          <p:cNvSpPr txBox="1">
            <a:spLocks/>
          </p:cNvSpPr>
          <p:nvPr/>
        </p:nvSpPr>
        <p:spPr>
          <a:xfrm>
            <a:off x="7120589" y="642708"/>
            <a:ext cx="5156055"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Ofrezca rendimiento, consistentemente</a:t>
            </a:r>
          </a:p>
        </p:txBody>
      </p:sp>
      <p:sp>
        <p:nvSpPr>
          <p:cNvPr id="33" name="Pentagon 32">
            <a:extLst>
              <a:ext uri="{FF2B5EF4-FFF2-40B4-BE49-F238E27FC236}">
                <a16:creationId xmlns:a16="http://schemas.microsoft.com/office/drawing/2014/main" id="{C341E196-C78F-4483-80F7-EEE64418048F}"/>
              </a:ext>
            </a:extLst>
          </p:cNvPr>
          <p:cNvSpPr/>
          <p:nvPr/>
        </p:nvSpPr>
        <p:spPr>
          <a:xfrm>
            <a:off x="6033042" y="111939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Box 7">
            <a:extLst>
              <a:ext uri="{FF2B5EF4-FFF2-40B4-BE49-F238E27FC236}">
                <a16:creationId xmlns:a16="http://schemas.microsoft.com/office/drawing/2014/main" id="{078065AB-3974-5A9D-5278-ADAAA850FBF3}"/>
              </a:ext>
            </a:extLst>
          </p:cNvPr>
          <p:cNvSpPr txBox="1"/>
          <p:nvPr/>
        </p:nvSpPr>
        <p:spPr>
          <a:xfrm>
            <a:off x="6138971" y="1309012"/>
            <a:ext cx="1359971"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02</a:t>
            </a:r>
          </a:p>
        </p:txBody>
      </p:sp>
      <p:sp>
        <p:nvSpPr>
          <p:cNvPr id="35" name="Subtitle 2">
            <a:extLst>
              <a:ext uri="{FF2B5EF4-FFF2-40B4-BE49-F238E27FC236}">
                <a16:creationId xmlns:a16="http://schemas.microsoft.com/office/drawing/2014/main" id="{6FB5C2B4-1F87-B873-2FA8-7E0A614FE227}"/>
              </a:ext>
            </a:extLst>
          </p:cNvPr>
          <p:cNvSpPr txBox="1">
            <a:spLocks/>
          </p:cNvSpPr>
          <p:nvPr/>
        </p:nvSpPr>
        <p:spPr>
          <a:xfrm>
            <a:off x="7120589" y="1299971"/>
            <a:ext cx="4592074"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Muestre una actitud positiva, siempre</a:t>
            </a:r>
          </a:p>
        </p:txBody>
      </p:sp>
      <p:sp>
        <p:nvSpPr>
          <p:cNvPr id="36" name="Pentagon 35">
            <a:extLst>
              <a:ext uri="{FF2B5EF4-FFF2-40B4-BE49-F238E27FC236}">
                <a16:creationId xmlns:a16="http://schemas.microsoft.com/office/drawing/2014/main" id="{A2F28C16-1CBC-DBE5-8011-858E0DA46ACE}"/>
              </a:ext>
            </a:extLst>
          </p:cNvPr>
          <p:cNvSpPr/>
          <p:nvPr/>
        </p:nvSpPr>
        <p:spPr>
          <a:xfrm>
            <a:off x="6033042" y="178646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7">
            <a:extLst>
              <a:ext uri="{FF2B5EF4-FFF2-40B4-BE49-F238E27FC236}">
                <a16:creationId xmlns:a16="http://schemas.microsoft.com/office/drawing/2014/main" id="{46567797-C483-32D4-A380-B7ACEB4D2358}"/>
              </a:ext>
            </a:extLst>
          </p:cNvPr>
          <p:cNvSpPr txBox="1"/>
          <p:nvPr/>
        </p:nvSpPr>
        <p:spPr>
          <a:xfrm>
            <a:off x="6138972" y="1984713"/>
            <a:ext cx="935606"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03</a:t>
            </a:r>
          </a:p>
        </p:txBody>
      </p:sp>
      <p:sp>
        <p:nvSpPr>
          <p:cNvPr id="38" name="Subtitle 2">
            <a:extLst>
              <a:ext uri="{FF2B5EF4-FFF2-40B4-BE49-F238E27FC236}">
                <a16:creationId xmlns:a16="http://schemas.microsoft.com/office/drawing/2014/main" id="{B3514EA2-40E1-C8B3-D7D8-EB09A64501C6}"/>
              </a:ext>
            </a:extLst>
          </p:cNvPr>
          <p:cNvSpPr txBox="1">
            <a:spLocks/>
          </p:cNvSpPr>
          <p:nvPr/>
        </p:nvSpPr>
        <p:spPr>
          <a:xfrm>
            <a:off x="7120589" y="195414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Sea un jugador de equipo y un 'seguidor'</a:t>
            </a:r>
          </a:p>
        </p:txBody>
      </p:sp>
      <p:sp>
        <p:nvSpPr>
          <p:cNvPr id="39" name="Pentagon 38">
            <a:extLst>
              <a:ext uri="{FF2B5EF4-FFF2-40B4-BE49-F238E27FC236}">
                <a16:creationId xmlns:a16="http://schemas.microsoft.com/office/drawing/2014/main" id="{F8DCEED6-531C-BF6C-3A63-E751C0662C26}"/>
              </a:ext>
            </a:extLst>
          </p:cNvPr>
          <p:cNvSpPr/>
          <p:nvPr/>
        </p:nvSpPr>
        <p:spPr>
          <a:xfrm>
            <a:off x="6033042" y="244283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Box 7">
            <a:extLst>
              <a:ext uri="{FF2B5EF4-FFF2-40B4-BE49-F238E27FC236}">
                <a16:creationId xmlns:a16="http://schemas.microsoft.com/office/drawing/2014/main" id="{CE02630D-6752-45C4-87E0-9731F2E3F0F8}"/>
              </a:ext>
            </a:extLst>
          </p:cNvPr>
          <p:cNvSpPr txBox="1"/>
          <p:nvPr/>
        </p:nvSpPr>
        <p:spPr>
          <a:xfrm>
            <a:off x="6138971" y="2647514"/>
            <a:ext cx="851887"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04</a:t>
            </a:r>
          </a:p>
        </p:txBody>
      </p:sp>
      <p:sp>
        <p:nvSpPr>
          <p:cNvPr id="41" name="Subtitle 2">
            <a:extLst>
              <a:ext uri="{FF2B5EF4-FFF2-40B4-BE49-F238E27FC236}">
                <a16:creationId xmlns:a16="http://schemas.microsoft.com/office/drawing/2014/main" id="{189F0D14-1BC3-D55A-8284-ADCBCA43673A}"/>
              </a:ext>
            </a:extLst>
          </p:cNvPr>
          <p:cNvSpPr txBox="1">
            <a:spLocks/>
          </p:cNvSpPr>
          <p:nvPr/>
        </p:nvSpPr>
        <p:spPr>
          <a:xfrm>
            <a:off x="7120589" y="262162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Voluntario para liderar proyectos y sumarse a iniciativas</a:t>
            </a:r>
          </a:p>
        </p:txBody>
      </p:sp>
      <p:sp>
        <p:nvSpPr>
          <p:cNvPr id="42" name="Pentagon 41">
            <a:extLst>
              <a:ext uri="{FF2B5EF4-FFF2-40B4-BE49-F238E27FC236}">
                <a16:creationId xmlns:a16="http://schemas.microsoft.com/office/drawing/2014/main" id="{5EE6CBC6-4376-A60C-1006-EB68A79A6BEA}"/>
              </a:ext>
            </a:extLst>
          </p:cNvPr>
          <p:cNvSpPr/>
          <p:nvPr/>
        </p:nvSpPr>
        <p:spPr>
          <a:xfrm>
            <a:off x="6033042" y="3106431"/>
            <a:ext cx="5855111" cy="576000"/>
          </a:xfrm>
          <a:prstGeom prst="homePlate">
            <a:avLst/>
          </a:prstGeom>
          <a:solidFill>
            <a:srgbClr val="00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3" name="TextBox 7">
            <a:extLst>
              <a:ext uri="{FF2B5EF4-FFF2-40B4-BE49-F238E27FC236}">
                <a16:creationId xmlns:a16="http://schemas.microsoft.com/office/drawing/2014/main" id="{D4AE0B3B-39AA-9F16-300E-BCB0CD78FEDF}"/>
              </a:ext>
            </a:extLst>
          </p:cNvPr>
          <p:cNvSpPr txBox="1"/>
          <p:nvPr/>
        </p:nvSpPr>
        <p:spPr>
          <a:xfrm>
            <a:off x="6138971" y="3295777"/>
            <a:ext cx="974185"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05</a:t>
            </a:r>
          </a:p>
        </p:txBody>
      </p:sp>
      <p:sp>
        <p:nvSpPr>
          <p:cNvPr id="44" name="Subtitle 2">
            <a:extLst>
              <a:ext uri="{FF2B5EF4-FFF2-40B4-BE49-F238E27FC236}">
                <a16:creationId xmlns:a16="http://schemas.microsoft.com/office/drawing/2014/main" id="{8B356808-F884-45DF-FC4D-BF99B50CF913}"/>
              </a:ext>
            </a:extLst>
          </p:cNvPr>
          <p:cNvSpPr txBox="1">
            <a:spLocks/>
          </p:cNvSpPr>
          <p:nvPr/>
        </p:nvSpPr>
        <p:spPr>
          <a:xfrm>
            <a:off x="7194329" y="3299473"/>
            <a:ext cx="5482950"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Conviértete en un generalista completo</a:t>
            </a:r>
          </a:p>
        </p:txBody>
      </p:sp>
      <p:sp>
        <p:nvSpPr>
          <p:cNvPr id="45" name="Rectangle 44">
            <a:extLst>
              <a:ext uri="{FF2B5EF4-FFF2-40B4-BE49-F238E27FC236}">
                <a16:creationId xmlns:a16="http://schemas.microsoft.com/office/drawing/2014/main" id="{73351E67-4939-BB5C-1C2E-022031ACA560}"/>
              </a:ext>
            </a:extLst>
          </p:cNvPr>
          <p:cNvSpPr/>
          <p:nvPr/>
        </p:nvSpPr>
        <p:spPr>
          <a:xfrm>
            <a:off x="-16721" y="0"/>
            <a:ext cx="1197602"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0" name="Text Placeholder 5">
            <a:extLst>
              <a:ext uri="{FF2B5EF4-FFF2-40B4-BE49-F238E27FC236}">
                <a16:creationId xmlns:a16="http://schemas.microsoft.com/office/drawing/2014/main" id="{A3CE8756-24F3-784D-1136-40F9332579DC}"/>
              </a:ext>
            </a:extLst>
          </p:cNvPr>
          <p:cNvSpPr txBox="1">
            <a:spLocks/>
          </p:cNvSpPr>
          <p:nvPr/>
        </p:nvSpPr>
        <p:spPr>
          <a:xfrm>
            <a:off x="497680" y="1692387"/>
            <a:ext cx="5123246" cy="5722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2280"/>
              </a:lnSpc>
              <a:spcBef>
                <a:spcPts val="0"/>
              </a:spcBef>
            </a:pPr>
            <a:r>
              <a:rPr lang="en-GB" sz="2200" dirty="0"/>
              <a:t>Las crisis pueden poner a prueba la capacidad de liderazgo, la toma de decisiones y las habilidades de pensamiento estratégico. Durante una crisis, las partes interesadas deben participar y las interacciones con ellas (y posiblemente con los medios) para articular la situación y compartir su plan de acción previsto son estratégicas. Los líderes pueden usar las crisis como una oportunidad para construir alianzas más fuertes y pedir ayuda si es necesario. Su equipo espera que brinde un fuerte apoyo y orientación, y su confianza en el proceso es una señal de continuidad para su equipo y se requieren verdaderas habilidades de liderazgo. Los siguientes son consejos para líderes en la gestión de crisis:</a:t>
            </a:r>
          </a:p>
          <a:p>
            <a:pPr marL="0" indent="0" algn="l" rtl="0">
              <a:lnSpc>
                <a:spcPts val="2280"/>
              </a:lnSpc>
              <a:spcBef>
                <a:spcPts val="0"/>
              </a:spcBef>
            </a:pPr>
            <a:endParaRPr lang="en-GB" sz="2200" dirty="0"/>
          </a:p>
        </p:txBody>
      </p:sp>
      <p:sp>
        <p:nvSpPr>
          <p:cNvPr id="51" name="Text Placeholder 4">
            <a:extLst>
              <a:ext uri="{FF2B5EF4-FFF2-40B4-BE49-F238E27FC236}">
                <a16:creationId xmlns:a16="http://schemas.microsoft.com/office/drawing/2014/main" id="{293A739D-7AF7-D78C-AED1-A327D493361E}"/>
              </a:ext>
            </a:extLst>
          </p:cNvPr>
          <p:cNvSpPr txBox="1">
            <a:spLocks/>
          </p:cNvSpPr>
          <p:nvPr/>
        </p:nvSpPr>
        <p:spPr>
          <a:xfrm>
            <a:off x="497681" y="380073"/>
            <a:ext cx="5268698" cy="24479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t>Demostrando Liderazgo</a:t>
            </a:r>
          </a:p>
        </p:txBody>
      </p:sp>
      <p:sp>
        <p:nvSpPr>
          <p:cNvPr id="52" name="Rectangle 51">
            <a:extLst>
              <a:ext uri="{FF2B5EF4-FFF2-40B4-BE49-F238E27FC236}">
                <a16:creationId xmlns:a16="http://schemas.microsoft.com/office/drawing/2014/main" id="{50A70684-FCBB-8592-BFD2-474A09103682}"/>
              </a:ext>
            </a:extLst>
          </p:cNvPr>
          <p:cNvSpPr/>
          <p:nvPr/>
        </p:nvSpPr>
        <p:spPr>
          <a:xfrm>
            <a:off x="497680" y="12750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12" name="Pentagon 11">
            <a:extLst>
              <a:ext uri="{FF2B5EF4-FFF2-40B4-BE49-F238E27FC236}">
                <a16:creationId xmlns:a16="http://schemas.microsoft.com/office/drawing/2014/main" id="{3D928F30-815E-5A49-964A-CA1623656303}"/>
              </a:ext>
            </a:extLst>
          </p:cNvPr>
          <p:cNvSpPr/>
          <p:nvPr/>
        </p:nvSpPr>
        <p:spPr>
          <a:xfrm>
            <a:off x="6024327" y="3753683"/>
            <a:ext cx="5863554" cy="576000"/>
          </a:xfrm>
          <a:prstGeom prst="homePlat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TextBox 7">
            <a:extLst>
              <a:ext uri="{FF2B5EF4-FFF2-40B4-BE49-F238E27FC236}">
                <a16:creationId xmlns:a16="http://schemas.microsoft.com/office/drawing/2014/main" id="{E37042DE-3CB2-AFFE-DD75-93DA2310EB85}"/>
              </a:ext>
            </a:extLst>
          </p:cNvPr>
          <p:cNvSpPr txBox="1"/>
          <p:nvPr/>
        </p:nvSpPr>
        <p:spPr>
          <a:xfrm>
            <a:off x="6128189" y="3961585"/>
            <a:ext cx="851887"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06</a:t>
            </a:r>
          </a:p>
        </p:txBody>
      </p:sp>
      <p:sp>
        <p:nvSpPr>
          <p:cNvPr id="15" name="Subtitle 2">
            <a:extLst>
              <a:ext uri="{FF2B5EF4-FFF2-40B4-BE49-F238E27FC236}">
                <a16:creationId xmlns:a16="http://schemas.microsoft.com/office/drawing/2014/main" id="{0DB3C8FA-607A-4391-E622-50981955B5FB}"/>
              </a:ext>
            </a:extLst>
          </p:cNvPr>
          <p:cNvSpPr txBox="1">
            <a:spLocks/>
          </p:cNvSpPr>
          <p:nvPr/>
        </p:nvSpPr>
        <p:spPr>
          <a:xfrm>
            <a:off x="7120589" y="3815386"/>
            <a:ext cx="3602440"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Sea dueño de sus fracasos/errores... y aprenda de ellos</a:t>
            </a:r>
          </a:p>
        </p:txBody>
      </p:sp>
      <p:sp>
        <p:nvSpPr>
          <p:cNvPr id="16" name="Pentagon 15">
            <a:extLst>
              <a:ext uri="{FF2B5EF4-FFF2-40B4-BE49-F238E27FC236}">
                <a16:creationId xmlns:a16="http://schemas.microsoft.com/office/drawing/2014/main" id="{B828C4A0-12BD-65C9-1D20-B00163024E6D}"/>
              </a:ext>
            </a:extLst>
          </p:cNvPr>
          <p:cNvSpPr/>
          <p:nvPr/>
        </p:nvSpPr>
        <p:spPr>
          <a:xfrm>
            <a:off x="6022260" y="4424800"/>
            <a:ext cx="5855111" cy="576000"/>
          </a:xfrm>
          <a:prstGeom prst="homePlat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Box 7">
            <a:extLst>
              <a:ext uri="{FF2B5EF4-FFF2-40B4-BE49-F238E27FC236}">
                <a16:creationId xmlns:a16="http://schemas.microsoft.com/office/drawing/2014/main" id="{3337D9F6-9031-8231-886B-733876EBA2C2}"/>
              </a:ext>
            </a:extLst>
          </p:cNvPr>
          <p:cNvSpPr txBox="1"/>
          <p:nvPr/>
        </p:nvSpPr>
        <p:spPr>
          <a:xfrm>
            <a:off x="6128189" y="4614422"/>
            <a:ext cx="1359971"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07</a:t>
            </a:r>
          </a:p>
        </p:txBody>
      </p:sp>
      <p:sp>
        <p:nvSpPr>
          <p:cNvPr id="18" name="Subtitle 2">
            <a:extLst>
              <a:ext uri="{FF2B5EF4-FFF2-40B4-BE49-F238E27FC236}">
                <a16:creationId xmlns:a16="http://schemas.microsoft.com/office/drawing/2014/main" id="{D9C261E0-123B-91B2-0270-4B9AA95B8DA6}"/>
              </a:ext>
            </a:extLst>
          </p:cNvPr>
          <p:cNvSpPr txBox="1">
            <a:spLocks/>
          </p:cNvSpPr>
          <p:nvPr/>
        </p:nvSpPr>
        <p:spPr>
          <a:xfrm>
            <a:off x="7120589" y="4502144"/>
            <a:ext cx="4015392" cy="4770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Piense estratégicamente y vea el panorama general en todo momento</a:t>
            </a:r>
          </a:p>
        </p:txBody>
      </p:sp>
      <p:sp>
        <p:nvSpPr>
          <p:cNvPr id="19" name="Pentagon 18">
            <a:extLst>
              <a:ext uri="{FF2B5EF4-FFF2-40B4-BE49-F238E27FC236}">
                <a16:creationId xmlns:a16="http://schemas.microsoft.com/office/drawing/2014/main" id="{D8FFFBBB-9FAE-3E5E-56B6-8A72D08644C4}"/>
              </a:ext>
            </a:extLst>
          </p:cNvPr>
          <p:cNvSpPr/>
          <p:nvPr/>
        </p:nvSpPr>
        <p:spPr>
          <a:xfrm>
            <a:off x="6022260" y="5091876"/>
            <a:ext cx="5855111" cy="576000"/>
          </a:xfrm>
          <a:prstGeom prst="homePlat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TextBox 7">
            <a:extLst>
              <a:ext uri="{FF2B5EF4-FFF2-40B4-BE49-F238E27FC236}">
                <a16:creationId xmlns:a16="http://schemas.microsoft.com/office/drawing/2014/main" id="{EF014A97-89BE-C3D4-815E-D6CC14CED091}"/>
              </a:ext>
            </a:extLst>
          </p:cNvPr>
          <p:cNvSpPr txBox="1"/>
          <p:nvPr/>
        </p:nvSpPr>
        <p:spPr>
          <a:xfrm>
            <a:off x="6128190" y="5290123"/>
            <a:ext cx="935606"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08</a:t>
            </a:r>
          </a:p>
        </p:txBody>
      </p:sp>
      <p:sp>
        <p:nvSpPr>
          <p:cNvPr id="21" name="Subtitle 2">
            <a:extLst>
              <a:ext uri="{FF2B5EF4-FFF2-40B4-BE49-F238E27FC236}">
                <a16:creationId xmlns:a16="http://schemas.microsoft.com/office/drawing/2014/main" id="{D9C6EBBB-2DFC-B84A-FEB7-C55FE6CD83E3}"/>
              </a:ext>
            </a:extLst>
          </p:cNvPr>
          <p:cNvSpPr txBox="1">
            <a:spLocks/>
          </p:cNvSpPr>
          <p:nvPr/>
        </p:nvSpPr>
        <p:spPr>
          <a:xfrm>
            <a:off x="7120589" y="5259555"/>
            <a:ext cx="4584042"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Observa a los demás, evalúa, escucha, aprende</a:t>
            </a:r>
          </a:p>
        </p:txBody>
      </p:sp>
      <p:sp>
        <p:nvSpPr>
          <p:cNvPr id="22" name="Pentagon 21">
            <a:extLst>
              <a:ext uri="{FF2B5EF4-FFF2-40B4-BE49-F238E27FC236}">
                <a16:creationId xmlns:a16="http://schemas.microsoft.com/office/drawing/2014/main" id="{A6CCC2A4-4879-7625-18AF-AEBCE32FF514}"/>
              </a:ext>
            </a:extLst>
          </p:cNvPr>
          <p:cNvSpPr/>
          <p:nvPr/>
        </p:nvSpPr>
        <p:spPr>
          <a:xfrm>
            <a:off x="6022260" y="5748244"/>
            <a:ext cx="5855111" cy="576000"/>
          </a:xfrm>
          <a:prstGeom prst="homePlat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TextBox 7">
            <a:extLst>
              <a:ext uri="{FF2B5EF4-FFF2-40B4-BE49-F238E27FC236}">
                <a16:creationId xmlns:a16="http://schemas.microsoft.com/office/drawing/2014/main" id="{2389C730-D2F3-DB92-5282-8E4C95367B82}"/>
              </a:ext>
            </a:extLst>
          </p:cNvPr>
          <p:cNvSpPr txBox="1"/>
          <p:nvPr/>
        </p:nvSpPr>
        <p:spPr>
          <a:xfrm>
            <a:off x="6128189" y="5952924"/>
            <a:ext cx="851887" cy="383375"/>
          </a:xfrm>
          <a:prstGeom prst="rect">
            <a:avLst/>
          </a:prstGeom>
          <a:noFill/>
          <a:ln>
            <a:noFill/>
          </a:ln>
        </p:spPr>
        <p:txBody>
          <a:bodyPr wrap="square" rtlCol="0" anchor="ctr" anchorCtr="0">
            <a:spAutoFit/>
          </a:bodyPr>
          <a:lstStyle/>
          <a:p>
            <a:pPr lvl="0" algn="l" rtl="0">
              <a:lnSpc>
                <a:spcPts val="1860"/>
              </a:lnSpc>
              <a:defRPr/>
            </a:pPr>
            <a:r>
              <a:rPr lang="en-GB" sz="3200" b="1" dirty="0">
                <a:solidFill>
                  <a:schemeClr val="bg1"/>
                </a:solidFill>
                <a:ea typeface="League Spartan" charset="0"/>
                <a:cs typeface="Poppins" pitchFamily="2" charset="77"/>
              </a:rPr>
              <a:t>09</a:t>
            </a:r>
          </a:p>
        </p:txBody>
      </p:sp>
      <p:sp>
        <p:nvSpPr>
          <p:cNvPr id="24" name="Subtitle 2">
            <a:extLst>
              <a:ext uri="{FF2B5EF4-FFF2-40B4-BE49-F238E27FC236}">
                <a16:creationId xmlns:a16="http://schemas.microsoft.com/office/drawing/2014/main" id="{B359C11B-D854-F462-D119-552DE9CBE95D}"/>
              </a:ext>
            </a:extLst>
          </p:cNvPr>
          <p:cNvSpPr txBox="1">
            <a:spLocks/>
          </p:cNvSpPr>
          <p:nvPr/>
        </p:nvSpPr>
        <p:spPr>
          <a:xfrm>
            <a:off x="7120589" y="5927038"/>
            <a:ext cx="5156057" cy="2590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rtl="0">
              <a:lnSpc>
                <a:spcPts val="1713"/>
              </a:lnSpc>
              <a:spcBef>
                <a:spcPts val="0"/>
              </a:spcBef>
              <a:defRPr/>
            </a:pPr>
            <a:r>
              <a:rPr lang="en-GB" sz="1800" dirty="0">
                <a:solidFill>
                  <a:schemeClr val="bg1"/>
                </a:solidFill>
                <a:latin typeface="+mn-lt"/>
                <a:ea typeface="Lato Light" panose="020F0502020204030203" pitchFamily="34" charset="0"/>
                <a:cs typeface="Mukta ExtraLight" panose="020B0000000000000000" pitchFamily="34" charset="77"/>
              </a:rPr>
              <a:t>ser consciente de sí mismo</a:t>
            </a:r>
          </a:p>
        </p:txBody>
      </p:sp>
      <p:cxnSp>
        <p:nvCxnSpPr>
          <p:cNvPr id="28" name="Straight Connector 27">
            <a:extLst>
              <a:ext uri="{FF2B5EF4-FFF2-40B4-BE49-F238E27FC236}">
                <a16:creationId xmlns:a16="http://schemas.microsoft.com/office/drawing/2014/main" id="{7B41A243-099F-D814-B25E-0061F6A7A787}"/>
              </a:ext>
            </a:extLst>
          </p:cNvPr>
          <p:cNvCxnSpPr>
            <a:cxnSpLocks/>
          </p:cNvCxnSpPr>
          <p:nvPr/>
        </p:nvCxnSpPr>
        <p:spPr>
          <a:xfrm>
            <a:off x="6785783" y="62331"/>
            <a:ext cx="0" cy="6795669"/>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73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3177FD17-46F5-4BFB-88B3-733967FA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92" imgH="595" progId="TCLayout.ActiveDocument.1">
                  <p:embed/>
                </p:oleObj>
              </mc:Choice>
              <mc:Fallback>
                <p:oleObj name="think-cell Folie" r:id="rId4" imgW="592" imgH="595" progId="TCLayout.ActiveDocument.1">
                  <p:embed/>
                  <p:pic>
                    <p:nvPicPr>
                      <p:cNvPr id="3" name="Objekt 2" hidden="1">
                        <a:extLst>
                          <a:ext uri="{FF2B5EF4-FFF2-40B4-BE49-F238E27FC236}">
                            <a16:creationId xmlns:a16="http://schemas.microsoft.com/office/drawing/2014/main" id="{3177FD17-46F5-4BFB-88B3-733967FA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015E3AC-B06E-DF30-2668-4C53DA0A00EC}"/>
              </a:ext>
            </a:extLst>
          </p:cNvPr>
          <p:cNvSpPr>
            <a:spLocks noGrp="1"/>
          </p:cNvSpPr>
          <p:nvPr>
            <p:ph type="body" sz="quarter" idx="18"/>
          </p:nvPr>
        </p:nvSpPr>
        <p:spPr>
          <a:xfrm>
            <a:off x="573207" y="2068778"/>
            <a:ext cx="3703854" cy="3867704"/>
          </a:xfrm>
        </p:spPr>
        <p:txBody>
          <a:bodyPr>
            <a:normAutofit/>
          </a:bodyPr>
          <a:lstStyle/>
          <a:p>
            <a:pPr marL="14288" indent="-14288" algn="l" rtl="0">
              <a:lnSpc>
                <a:spcPts val="2280"/>
              </a:lnSpc>
              <a:spcBef>
                <a:spcPts val="0"/>
              </a:spcBef>
            </a:pPr>
            <a:r>
              <a:rPr lang="en-GB" sz="2200" b="1" dirty="0">
                <a:solidFill>
                  <a:srgbClr val="EDA13E"/>
                </a:solidFill>
                <a:ea typeface="League Spartan" charset="0"/>
                <a:cs typeface="Poppins" pitchFamily="2" charset="77"/>
              </a:rPr>
              <a:t>Perspectiva</a:t>
            </a:r>
          </a:p>
          <a:p>
            <a:pPr marL="14288" indent="-14288" algn="l" rtl="0">
              <a:lnSpc>
                <a:spcPts val="2280"/>
              </a:lnSpc>
              <a:spcBef>
                <a:spcPts val="0"/>
              </a:spcBef>
            </a:pPr>
            <a:r>
              <a:rPr lang="en-US" sz="2200" dirty="0"/>
              <a:t>Cómo nos vemos a nosotros mismos no siempre es cómo nos ven los demás... y en el lugar de trabajo, sus puntos de vista son más importantes</a:t>
            </a:r>
          </a:p>
          <a:p>
            <a:pPr marL="14288" indent="-14288" algn="l" rtl="0">
              <a:lnSpc>
                <a:spcPts val="2280"/>
              </a:lnSpc>
              <a:spcBef>
                <a:spcPts val="0"/>
              </a:spcBef>
            </a:pPr>
            <a:endParaRPr lang="en-US" sz="2200" dirty="0"/>
          </a:p>
          <a:p>
            <a:pPr marL="14288" indent="-14288" algn="l" rtl="0">
              <a:lnSpc>
                <a:spcPts val="2280"/>
              </a:lnSpc>
              <a:spcBef>
                <a:spcPts val="0"/>
              </a:spcBef>
            </a:pPr>
            <a:r>
              <a:rPr lang="en-GB" sz="2200" b="1" dirty="0">
                <a:solidFill>
                  <a:srgbClr val="EDA13E"/>
                </a:solidFill>
                <a:ea typeface="League Spartan" charset="0"/>
                <a:cs typeface="Poppins" pitchFamily="2" charset="77"/>
              </a:rPr>
              <a:t>Paciencia</a:t>
            </a:r>
          </a:p>
          <a:p>
            <a:pPr marL="14288" indent="-14288" algn="l" rtl="0">
              <a:lnSpc>
                <a:spcPts val="2280"/>
              </a:lnSpc>
              <a:spcBef>
                <a:spcPts val="0"/>
              </a:spcBef>
            </a:pPr>
            <a:r>
              <a:rPr lang="en-GB" sz="2200" dirty="0">
                <a:ea typeface="Lato Light" panose="020F0502020204030203" pitchFamily="34" charset="0"/>
                <a:cs typeface="Mukta ExtraLight" panose="020B0000000000000000" pitchFamily="34" charset="77"/>
              </a:rPr>
              <a:t>Templa tu ambición con paciencia</a:t>
            </a:r>
          </a:p>
          <a:p>
            <a:pPr marL="14288" indent="-14288" algn="l" rtl="0">
              <a:lnSpc>
                <a:spcPts val="2280"/>
              </a:lnSpc>
              <a:spcBef>
                <a:spcPts val="0"/>
              </a:spcBef>
            </a:pPr>
            <a:endParaRPr lang="en-GB" sz="2200" dirty="0">
              <a:ea typeface="League Spartan" charset="0"/>
              <a:cs typeface="Poppins" pitchFamily="2" charset="77"/>
            </a:endParaRPr>
          </a:p>
          <a:p>
            <a:pPr marL="14288" indent="-14288" algn="l" rtl="0">
              <a:lnSpc>
                <a:spcPts val="2280"/>
              </a:lnSpc>
              <a:spcBef>
                <a:spcPts val="0"/>
              </a:spcBef>
            </a:pPr>
            <a:endParaRPr lang="en-US" sz="2200" dirty="0"/>
          </a:p>
          <a:p>
            <a:pPr marL="14288" indent="-14288" algn="l" rtl="0">
              <a:lnSpc>
                <a:spcPts val="2280"/>
              </a:lnSpc>
              <a:spcBef>
                <a:spcPts val="0"/>
              </a:spcBef>
            </a:pPr>
            <a:endParaRPr lang="en-US" sz="2200" dirty="0"/>
          </a:p>
        </p:txBody>
      </p:sp>
      <p:sp>
        <p:nvSpPr>
          <p:cNvPr id="6" name="Text Placeholder 5">
            <a:extLst>
              <a:ext uri="{FF2B5EF4-FFF2-40B4-BE49-F238E27FC236}">
                <a16:creationId xmlns:a16="http://schemas.microsoft.com/office/drawing/2014/main" id="{59F03BA5-4D7B-BFB1-D39E-E836C9BEBFA7}"/>
              </a:ext>
            </a:extLst>
          </p:cNvPr>
          <p:cNvSpPr>
            <a:spLocks noGrp="1"/>
          </p:cNvSpPr>
          <p:nvPr>
            <p:ph type="body" sz="quarter" idx="16"/>
          </p:nvPr>
        </p:nvSpPr>
        <p:spPr>
          <a:xfrm>
            <a:off x="559530" y="522952"/>
            <a:ext cx="10808102" cy="582221"/>
          </a:xfrm>
        </p:spPr>
        <p:txBody>
          <a:bodyPr>
            <a:normAutofit lnSpcReduction="10000"/>
          </a:bodyPr>
          <a:lstStyle/>
          <a:p>
            <a:pPr algn="l" rtl="0"/>
            <a:r>
              <a:rPr lang="en-US" dirty="0"/>
              <a:t>Vale la pena pensar en</a:t>
            </a:r>
          </a:p>
          <a:p>
            <a:pPr algn="l" rtl="0"/>
            <a:endParaRPr lang="en-US" dirty="0"/>
          </a:p>
        </p:txBody>
      </p:sp>
      <p:sp>
        <p:nvSpPr>
          <p:cNvPr id="7" name="Rectangle 6">
            <a:extLst>
              <a:ext uri="{FF2B5EF4-FFF2-40B4-BE49-F238E27FC236}">
                <a16:creationId xmlns:a16="http://schemas.microsoft.com/office/drawing/2014/main" id="{38E97E4C-FC74-2A5F-1406-373FED1281B0}"/>
              </a:ext>
            </a:extLst>
          </p:cNvPr>
          <p:cNvSpPr/>
          <p:nvPr/>
        </p:nvSpPr>
        <p:spPr>
          <a:xfrm>
            <a:off x="497680" y="1275053"/>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3894A25F-6917-60CF-05D2-024A3C0F23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99865" y="1467404"/>
            <a:ext cx="2628900" cy="3886200"/>
          </a:xfrm>
          <a:prstGeom prst="rect">
            <a:avLst/>
          </a:prstGeom>
        </p:spPr>
      </p:pic>
      <p:sp>
        <p:nvSpPr>
          <p:cNvPr id="9" name="Text Placeholder 3">
            <a:extLst>
              <a:ext uri="{FF2B5EF4-FFF2-40B4-BE49-F238E27FC236}">
                <a16:creationId xmlns:a16="http://schemas.microsoft.com/office/drawing/2014/main" id="{231B8F84-F0B1-F1D9-977A-EE44B11A5A27}"/>
              </a:ext>
            </a:extLst>
          </p:cNvPr>
          <p:cNvSpPr txBox="1">
            <a:spLocks/>
          </p:cNvSpPr>
          <p:nvPr/>
        </p:nvSpPr>
        <p:spPr>
          <a:xfrm>
            <a:off x="8103953" y="2068778"/>
            <a:ext cx="3680008" cy="3867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lnSpc>
                <a:spcPts val="2280"/>
              </a:lnSpc>
              <a:spcBef>
                <a:spcPts val="0"/>
              </a:spcBef>
            </a:pPr>
            <a:r>
              <a:rPr lang="en-GB" sz="2200" b="1" dirty="0">
                <a:solidFill>
                  <a:srgbClr val="EDA13E"/>
                </a:solidFill>
                <a:ea typeface="League Spartan" charset="0"/>
                <a:cs typeface="Poppins" pitchFamily="2" charset="77"/>
              </a:rPr>
              <a:t>Honestidad contigo mismo</a:t>
            </a:r>
          </a:p>
          <a:p>
            <a:pPr marL="14288" indent="-14288" algn="l" rtl="0">
              <a:lnSpc>
                <a:spcPts val="2280"/>
              </a:lnSpc>
              <a:spcBef>
                <a:spcPts val="0"/>
              </a:spcBef>
            </a:pPr>
            <a:r>
              <a:rPr lang="en-GB" sz="2200" dirty="0">
                <a:solidFill>
                  <a:schemeClr val="tx2"/>
                </a:solidFill>
                <a:ea typeface="League Spartan" charset="0"/>
                <a:cs typeface="Poppins" pitchFamily="2" charset="77"/>
              </a:rPr>
              <a:t>Sea brutalmente honesto consigo mismo acerca de en qué es bueno y en qué necesita trabajar</a:t>
            </a:r>
          </a:p>
          <a:p>
            <a:pPr marL="14288" indent="-14288" algn="l" rtl="0">
              <a:lnSpc>
                <a:spcPts val="2280"/>
              </a:lnSpc>
              <a:spcBef>
                <a:spcPts val="0"/>
              </a:spcBef>
            </a:pPr>
            <a:endParaRPr lang="en-GB" sz="2200" dirty="0">
              <a:solidFill>
                <a:schemeClr val="tx2"/>
              </a:solidFill>
              <a:ea typeface="League Spartan" charset="0"/>
              <a:cs typeface="Poppins" pitchFamily="2" charset="77"/>
            </a:endParaRPr>
          </a:p>
          <a:p>
            <a:pPr marL="14288" indent="-14288" algn="l" rtl="0">
              <a:lnSpc>
                <a:spcPts val="2280"/>
              </a:lnSpc>
              <a:spcBef>
                <a:spcPts val="0"/>
              </a:spcBef>
            </a:pPr>
            <a:r>
              <a:rPr lang="en-GB" sz="2200" b="1" dirty="0">
                <a:solidFill>
                  <a:srgbClr val="EDA13E"/>
                </a:solidFill>
                <a:ea typeface="League Spartan" charset="0"/>
                <a:cs typeface="Poppins" pitchFamily="2" charset="77"/>
              </a:rPr>
              <a:t>Propiedad</a:t>
            </a:r>
          </a:p>
          <a:p>
            <a:pPr marL="14288" indent="-14288" algn="l" rtl="0">
              <a:lnSpc>
                <a:spcPts val="2280"/>
              </a:lnSpc>
              <a:spcBef>
                <a:spcPts val="0"/>
              </a:spcBef>
            </a:pPr>
            <a:r>
              <a:rPr lang="en-GB" sz="2200" dirty="0">
                <a:solidFill>
                  <a:schemeClr val="tx2"/>
                </a:solidFill>
                <a:ea typeface="League Spartan" charset="0"/>
                <a:cs typeface="Poppins" pitchFamily="2" charset="77"/>
              </a:rPr>
              <a:t>Asumir la responsabilidad de su propio crecimiento y aprendizaje</a:t>
            </a:r>
          </a:p>
          <a:p>
            <a:pPr marL="14288" indent="-14288" algn="l" rtl="0">
              <a:lnSpc>
                <a:spcPts val="2280"/>
              </a:lnSpc>
              <a:spcBef>
                <a:spcPts val="0"/>
              </a:spcBef>
            </a:pPr>
            <a:endParaRPr lang="en-GB" sz="2200" dirty="0">
              <a:solidFill>
                <a:schemeClr val="tx2"/>
              </a:solidFill>
              <a:ea typeface="League Spartan" charset="0"/>
              <a:cs typeface="Poppins" pitchFamily="2" charset="77"/>
            </a:endParaRPr>
          </a:p>
          <a:p>
            <a:pPr marL="14288" indent="-14288" algn="l" rtl="0">
              <a:lnSpc>
                <a:spcPts val="2280"/>
              </a:lnSpc>
              <a:spcBef>
                <a:spcPts val="0"/>
              </a:spcBef>
            </a:pPr>
            <a:endParaRPr lang="en-GB" sz="2200" dirty="0">
              <a:solidFill>
                <a:schemeClr val="tx2"/>
              </a:solidFill>
              <a:ea typeface="League Spartan" charset="0"/>
              <a:cs typeface="Poppins" pitchFamily="2" charset="77"/>
            </a:endParaRPr>
          </a:p>
        </p:txBody>
      </p:sp>
    </p:spTree>
    <p:extLst>
      <p:ext uri="{BB962C8B-B14F-4D97-AF65-F5344CB8AC3E}">
        <p14:creationId xmlns:p14="http://schemas.microsoft.com/office/powerpoint/2010/main" val="16201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181190"/>
            <a:ext cx="12192000" cy="168091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6045004" y="462137"/>
            <a:ext cx="5659168"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¿Cómo se forma una</a:t>
            </a:r>
            <a:r>
              <a:rPr lang="en-US" dirty="0" err="1">
                <a:solidFill>
                  <a:schemeClr val="bg1"/>
                </a:solidFill>
              </a:rPr>
              <a:t>organizativo</a:t>
            </a:r>
            <a:r>
              <a:rPr lang="en-US" dirty="0">
                <a:solidFill>
                  <a:schemeClr val="bg1"/>
                </a:solidFill>
              </a:rPr>
              <a:t>¿cultura? A través de seis "mecanismos de incorporación" según el Dr. Schein, ex profesor de la MIT Sloan School of Management</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71694" y="419799"/>
            <a:ext cx="5001932"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Creando una cultura para el futuro: el papel de un líder</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5001616" y="1013534"/>
            <a:ext cx="140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85" name="Group 84">
            <a:extLst>
              <a:ext uri="{FF2B5EF4-FFF2-40B4-BE49-F238E27FC236}">
                <a16:creationId xmlns:a16="http://schemas.microsoft.com/office/drawing/2014/main" id="{C1ABED94-14DA-2AF8-960A-6D9AE3C7AD25}"/>
              </a:ext>
            </a:extLst>
          </p:cNvPr>
          <p:cNvGrpSpPr/>
          <p:nvPr/>
        </p:nvGrpSpPr>
        <p:grpSpPr>
          <a:xfrm>
            <a:off x="707827" y="2046514"/>
            <a:ext cx="10820871" cy="4233237"/>
            <a:chOff x="707827" y="2046514"/>
            <a:chExt cx="10820871" cy="4233237"/>
          </a:xfrm>
        </p:grpSpPr>
        <p:grpSp>
          <p:nvGrpSpPr>
            <p:cNvPr id="80" name="Group 79">
              <a:extLst>
                <a:ext uri="{FF2B5EF4-FFF2-40B4-BE49-F238E27FC236}">
                  <a16:creationId xmlns:a16="http://schemas.microsoft.com/office/drawing/2014/main" id="{539679BB-E1A2-005D-F890-9E3E79BB776C}"/>
                </a:ext>
              </a:extLst>
            </p:cNvPr>
            <p:cNvGrpSpPr/>
            <p:nvPr/>
          </p:nvGrpSpPr>
          <p:grpSpPr>
            <a:xfrm>
              <a:off x="3636916" y="2362056"/>
              <a:ext cx="1123769" cy="3255306"/>
              <a:chOff x="3636916" y="2362056"/>
              <a:chExt cx="1123769" cy="3255306"/>
            </a:xfrm>
          </p:grpSpPr>
          <p:sp>
            <p:nvSpPr>
              <p:cNvPr id="2" name="Line">
                <a:extLst>
                  <a:ext uri="{FF2B5EF4-FFF2-40B4-BE49-F238E27FC236}">
                    <a16:creationId xmlns:a16="http://schemas.microsoft.com/office/drawing/2014/main" id="{A2D010F0-17CE-CB71-3174-0138B1DE1688}"/>
                  </a:ext>
                </a:extLst>
              </p:cNvPr>
              <p:cNvSpPr/>
              <p:nvPr/>
            </p:nvSpPr>
            <p:spPr>
              <a:xfrm flipH="1">
                <a:off x="3636916" y="2362056"/>
                <a:ext cx="831392"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3" name="Line">
                <a:extLst>
                  <a:ext uri="{FF2B5EF4-FFF2-40B4-BE49-F238E27FC236}">
                    <a16:creationId xmlns:a16="http://schemas.microsoft.com/office/drawing/2014/main" id="{AB07E7F5-3C65-8F61-0385-C83F2CC3A92C}"/>
                  </a:ext>
                </a:extLst>
              </p:cNvPr>
              <p:cNvSpPr/>
              <p:nvPr/>
            </p:nvSpPr>
            <p:spPr>
              <a:xfrm flipH="1" flipV="1">
                <a:off x="3682534" y="3537853"/>
                <a:ext cx="702170" cy="1319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79" name="Line">
                <a:extLst>
                  <a:ext uri="{FF2B5EF4-FFF2-40B4-BE49-F238E27FC236}">
                    <a16:creationId xmlns:a16="http://schemas.microsoft.com/office/drawing/2014/main" id="{36E03387-C553-5ED9-8635-81AB9F0A21B1}"/>
                  </a:ext>
                </a:extLst>
              </p:cNvPr>
              <p:cNvSpPr/>
              <p:nvPr/>
            </p:nvSpPr>
            <p:spPr>
              <a:xfrm flipH="1">
                <a:off x="3647414" y="5217252"/>
                <a:ext cx="1113271" cy="40011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grpSp>
        <p:grpSp>
          <p:nvGrpSpPr>
            <p:cNvPr id="81" name="Group 80">
              <a:extLst>
                <a:ext uri="{FF2B5EF4-FFF2-40B4-BE49-F238E27FC236}">
                  <a16:creationId xmlns:a16="http://schemas.microsoft.com/office/drawing/2014/main" id="{B3A343D7-B0EA-AAA9-FC10-D07C94911F98}"/>
                </a:ext>
              </a:extLst>
            </p:cNvPr>
            <p:cNvGrpSpPr/>
            <p:nvPr/>
          </p:nvGrpSpPr>
          <p:grpSpPr>
            <a:xfrm flipH="1">
              <a:off x="7022478" y="2447475"/>
              <a:ext cx="1295468" cy="3087240"/>
              <a:chOff x="3405069" y="2512097"/>
              <a:chExt cx="1295468" cy="3087240"/>
            </a:xfrm>
          </p:grpSpPr>
          <p:sp>
            <p:nvSpPr>
              <p:cNvPr id="82" name="Line">
                <a:extLst>
                  <a:ext uri="{FF2B5EF4-FFF2-40B4-BE49-F238E27FC236}">
                    <a16:creationId xmlns:a16="http://schemas.microsoft.com/office/drawing/2014/main" id="{6422C8B6-A180-C381-D818-81080366459A}"/>
                  </a:ext>
                </a:extLst>
              </p:cNvPr>
              <p:cNvSpPr/>
              <p:nvPr/>
            </p:nvSpPr>
            <p:spPr>
              <a:xfrm flipV="1">
                <a:off x="3405069" y="2512097"/>
                <a:ext cx="1210949" cy="2992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83" name="Line">
                <a:extLst>
                  <a:ext uri="{FF2B5EF4-FFF2-40B4-BE49-F238E27FC236}">
                    <a16:creationId xmlns:a16="http://schemas.microsoft.com/office/drawing/2014/main" id="{974CA937-E5EC-6DA5-2695-2592685848DD}"/>
                  </a:ext>
                </a:extLst>
              </p:cNvPr>
              <p:cNvSpPr/>
              <p:nvPr/>
            </p:nvSpPr>
            <p:spPr>
              <a:xfrm flipH="1">
                <a:off x="3489589" y="3771066"/>
                <a:ext cx="1210948" cy="17243"/>
              </a:xfrm>
              <a:prstGeom prst="line">
                <a:avLst/>
              </a:pr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sp>
            <p:nvSpPr>
              <p:cNvPr id="84" name="Line">
                <a:extLst>
                  <a:ext uri="{FF2B5EF4-FFF2-40B4-BE49-F238E27FC236}">
                    <a16:creationId xmlns:a16="http://schemas.microsoft.com/office/drawing/2014/main" id="{0A8DBC58-C1C8-A82A-3E34-5C6197908835}"/>
                  </a:ext>
                </a:extLst>
              </p:cNvPr>
              <p:cNvSpPr/>
              <p:nvPr/>
            </p:nvSpPr>
            <p:spPr>
              <a:xfrm flipV="1">
                <a:off x="3418043" y="5265800"/>
                <a:ext cx="795550" cy="3335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06" y="0"/>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p>
            </p:txBody>
          </p:sp>
        </p:grpSp>
        <p:sp>
          <p:nvSpPr>
            <p:cNvPr id="4" name="TextBox 54">
              <a:extLst>
                <a:ext uri="{FF2B5EF4-FFF2-40B4-BE49-F238E27FC236}">
                  <a16:creationId xmlns:a16="http://schemas.microsoft.com/office/drawing/2014/main" id="{4038683D-034B-616C-AFBE-129682FCCAEA}"/>
                </a:ext>
              </a:extLst>
            </p:cNvPr>
            <p:cNvSpPr txBox="1"/>
            <p:nvPr/>
          </p:nvSpPr>
          <p:spPr>
            <a:xfrm>
              <a:off x="2055446" y="2126977"/>
              <a:ext cx="1508362" cy="400110"/>
            </a:xfrm>
            <a:prstGeom prst="rect">
              <a:avLst/>
            </a:prstGeom>
            <a:noFill/>
          </p:spPr>
          <p:txBody>
            <a:bodyPr wrap="none" rtlCol="0" anchor="ctr" anchorCtr="0">
              <a:spAutoFit/>
            </a:bodyPr>
            <a:lstStyle/>
            <a:p>
              <a:pPr algn="l" rtl="0"/>
              <a:r>
                <a:rPr lang="en-GB" sz="2000" b="1" dirty="0">
                  <a:solidFill>
                    <a:srgbClr val="C01F75"/>
                  </a:solidFill>
                  <a:ea typeface="League Spartan" charset="0"/>
                  <a:cs typeface="Poppins" pitchFamily="2" charset="77"/>
                </a:rPr>
                <a:t>1. Atención</a:t>
              </a:r>
            </a:p>
          </p:txBody>
        </p:sp>
        <p:sp>
          <p:nvSpPr>
            <p:cNvPr id="5" name="Subtitle 2">
              <a:extLst>
                <a:ext uri="{FF2B5EF4-FFF2-40B4-BE49-F238E27FC236}">
                  <a16:creationId xmlns:a16="http://schemas.microsoft.com/office/drawing/2014/main" id="{17DB95D1-B089-91C8-A5DA-5AC9AE6701A4}"/>
                </a:ext>
              </a:extLst>
            </p:cNvPr>
            <p:cNvSpPr txBox="1">
              <a:spLocks/>
            </p:cNvSpPr>
            <p:nvPr/>
          </p:nvSpPr>
          <p:spPr>
            <a:xfrm>
              <a:off x="707827" y="2449986"/>
              <a:ext cx="2810833"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800" dirty="0">
                  <a:solidFill>
                    <a:srgbClr val="595959"/>
                  </a:solidFill>
                  <a:latin typeface="+mn-lt"/>
                </a:rPr>
                <a:t>¿A qué presta atención sistemáticamente?</a:t>
              </a:r>
            </a:p>
          </p:txBody>
        </p:sp>
        <p:sp>
          <p:nvSpPr>
            <p:cNvPr id="6" name="TextBox 56">
              <a:extLst>
                <a:ext uri="{FF2B5EF4-FFF2-40B4-BE49-F238E27FC236}">
                  <a16:creationId xmlns:a16="http://schemas.microsoft.com/office/drawing/2014/main" id="{9926B52A-16F8-2A78-33C6-B006C2EEEE04}"/>
                </a:ext>
              </a:extLst>
            </p:cNvPr>
            <p:cNvSpPr txBox="1"/>
            <p:nvPr/>
          </p:nvSpPr>
          <p:spPr>
            <a:xfrm>
              <a:off x="1478204" y="3333125"/>
              <a:ext cx="2126059" cy="707886"/>
            </a:xfrm>
            <a:prstGeom prst="rect">
              <a:avLst/>
            </a:prstGeom>
            <a:noFill/>
          </p:spPr>
          <p:txBody>
            <a:bodyPr wrap="square" rtlCol="0" anchor="ctr" anchorCtr="0">
              <a:spAutoFit/>
            </a:bodyPr>
            <a:lstStyle/>
            <a:p>
              <a:pPr algn="l" rtl="0"/>
              <a:r>
                <a:rPr lang="en-GB" sz="2000" b="1" dirty="0">
                  <a:solidFill>
                    <a:srgbClr val="005757"/>
                  </a:solidFill>
                  <a:ea typeface="League Spartan" charset="0"/>
                  <a:cs typeface="Poppins" pitchFamily="2" charset="77"/>
                </a:rPr>
                <a:t>2. Señales a través del proceso de presupuestación</a:t>
              </a:r>
            </a:p>
          </p:txBody>
        </p:sp>
        <p:sp>
          <p:nvSpPr>
            <p:cNvPr id="7" name="Subtitle 2">
              <a:extLst>
                <a:ext uri="{FF2B5EF4-FFF2-40B4-BE49-F238E27FC236}">
                  <a16:creationId xmlns:a16="http://schemas.microsoft.com/office/drawing/2014/main" id="{A5A5B750-08F7-4B62-B5D6-8F51A13B64D3}"/>
                </a:ext>
              </a:extLst>
            </p:cNvPr>
            <p:cNvSpPr txBox="1">
              <a:spLocks/>
            </p:cNvSpPr>
            <p:nvPr/>
          </p:nvSpPr>
          <p:spPr>
            <a:xfrm>
              <a:off x="752492" y="4015109"/>
              <a:ext cx="2810833"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rPr>
                <a:t>¿Qué señales se envían, involuntariamente o no, durante el proceso de elaboración del presupuesto?</a:t>
              </a:r>
            </a:p>
          </p:txBody>
        </p:sp>
        <p:sp>
          <p:nvSpPr>
            <p:cNvPr id="8" name="TextBox 60">
              <a:extLst>
                <a:ext uri="{FF2B5EF4-FFF2-40B4-BE49-F238E27FC236}">
                  <a16:creationId xmlns:a16="http://schemas.microsoft.com/office/drawing/2014/main" id="{A56F8044-F810-0351-0ED6-4B58352B5687}"/>
                </a:ext>
              </a:extLst>
            </p:cNvPr>
            <p:cNvSpPr txBox="1"/>
            <p:nvPr/>
          </p:nvSpPr>
          <p:spPr>
            <a:xfrm>
              <a:off x="1505362" y="5001455"/>
              <a:ext cx="2126059" cy="707886"/>
            </a:xfrm>
            <a:prstGeom prst="rect">
              <a:avLst/>
            </a:prstGeom>
            <a:noFill/>
          </p:spPr>
          <p:txBody>
            <a:bodyPr wrap="square" rtlCol="0" anchor="ctr" anchorCtr="0">
              <a:spAutoFit/>
            </a:bodyPr>
            <a:lstStyle/>
            <a:p>
              <a:pPr algn="l" rtl="0"/>
              <a:r>
                <a:rPr lang="en-GB" sz="2000" b="1" dirty="0">
                  <a:solidFill>
                    <a:srgbClr val="EDA13E"/>
                  </a:solidFill>
                  <a:ea typeface="League Spartan" charset="0"/>
                  <a:cs typeface="Poppins" pitchFamily="2" charset="77"/>
                </a:rPr>
                <a:t>3. Recompensas y castigos</a:t>
              </a:r>
            </a:p>
          </p:txBody>
        </p:sp>
        <p:sp>
          <p:nvSpPr>
            <p:cNvPr id="9" name="Subtitle 2">
              <a:extLst>
                <a:ext uri="{FF2B5EF4-FFF2-40B4-BE49-F238E27FC236}">
                  <a16:creationId xmlns:a16="http://schemas.microsoft.com/office/drawing/2014/main" id="{A7D00265-FB94-0D13-C89F-B7FA06ADC13D}"/>
                </a:ext>
              </a:extLst>
            </p:cNvPr>
            <p:cNvSpPr txBox="1">
              <a:spLocks/>
            </p:cNvSpPr>
            <p:nvPr/>
          </p:nvSpPr>
          <p:spPr>
            <a:xfrm>
              <a:off x="1109050" y="5680724"/>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altLang="de-DE" sz="1800" dirty="0">
                  <a:solidFill>
                    <a:srgbClr val="595959"/>
                  </a:solidFill>
                  <a:latin typeface="+mn-lt"/>
                </a:rPr>
                <a:t>¿Qué conductas premia y castiga?</a:t>
              </a:r>
            </a:p>
          </p:txBody>
        </p:sp>
        <p:sp>
          <p:nvSpPr>
            <p:cNvPr id="10" name="TextBox 67">
              <a:extLst>
                <a:ext uri="{FF2B5EF4-FFF2-40B4-BE49-F238E27FC236}">
                  <a16:creationId xmlns:a16="http://schemas.microsoft.com/office/drawing/2014/main" id="{26A1A497-65C2-3484-3048-A9BCDB3159CC}"/>
                </a:ext>
              </a:extLst>
            </p:cNvPr>
            <p:cNvSpPr txBox="1"/>
            <p:nvPr/>
          </p:nvSpPr>
          <p:spPr>
            <a:xfrm>
              <a:off x="8295058" y="2238856"/>
              <a:ext cx="2233432" cy="400110"/>
            </a:xfrm>
            <a:prstGeom prst="rect">
              <a:avLst/>
            </a:prstGeom>
            <a:noFill/>
          </p:spPr>
          <p:txBody>
            <a:bodyPr wrap="none" rtlCol="0" anchor="ctr" anchorCtr="0">
              <a:spAutoFit/>
            </a:bodyPr>
            <a:lstStyle/>
            <a:p>
              <a:pPr algn="l" rtl="0"/>
              <a:r>
                <a:rPr lang="en-GB" sz="2000" b="1" dirty="0">
                  <a:solidFill>
                    <a:srgbClr val="7F1C58"/>
                  </a:solidFill>
                  <a:ea typeface="League Spartan" charset="0"/>
                  <a:cs typeface="Poppins" pitchFamily="2" charset="77"/>
                </a:rPr>
                <a:t>4. Responder a la crisis</a:t>
              </a:r>
            </a:p>
          </p:txBody>
        </p:sp>
        <p:sp>
          <p:nvSpPr>
            <p:cNvPr id="11" name="Subtitle 2">
              <a:extLst>
                <a:ext uri="{FF2B5EF4-FFF2-40B4-BE49-F238E27FC236}">
                  <a16:creationId xmlns:a16="http://schemas.microsoft.com/office/drawing/2014/main" id="{4DBC28FE-D2A3-9BB0-CC3B-6FB9313C6736}"/>
                </a:ext>
              </a:extLst>
            </p:cNvPr>
            <p:cNvSpPr txBox="1">
              <a:spLocks/>
            </p:cNvSpPr>
            <p:nvPr/>
          </p:nvSpPr>
          <p:spPr>
            <a:xfrm>
              <a:off x="8333763" y="260444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¿Cómo respondes en tiempos de crisis?</a:t>
              </a:r>
            </a:p>
          </p:txBody>
        </p:sp>
        <p:sp>
          <p:nvSpPr>
            <p:cNvPr id="12" name="TextBox 71">
              <a:extLst>
                <a:ext uri="{FF2B5EF4-FFF2-40B4-BE49-F238E27FC236}">
                  <a16:creationId xmlns:a16="http://schemas.microsoft.com/office/drawing/2014/main" id="{C466CAFF-EFA1-7302-51D7-442E839C8CD4}"/>
                </a:ext>
              </a:extLst>
            </p:cNvPr>
            <p:cNvSpPr txBox="1"/>
            <p:nvPr/>
          </p:nvSpPr>
          <p:spPr>
            <a:xfrm>
              <a:off x="8296173" y="3482739"/>
              <a:ext cx="1699889" cy="400110"/>
            </a:xfrm>
            <a:prstGeom prst="rect">
              <a:avLst/>
            </a:prstGeom>
            <a:noFill/>
          </p:spPr>
          <p:txBody>
            <a:bodyPr wrap="none" rtlCol="0" anchor="ctr" anchorCtr="0">
              <a:spAutoFit/>
            </a:bodyPr>
            <a:lstStyle/>
            <a:p>
              <a:pPr algn="l" rtl="0"/>
              <a:r>
                <a:rPr lang="en-GB" sz="2000" b="1" dirty="0">
                  <a:solidFill>
                    <a:srgbClr val="CD6634"/>
                  </a:solidFill>
                  <a:ea typeface="League Spartan" charset="0"/>
                  <a:cs typeface="Poppins" pitchFamily="2" charset="77"/>
                </a:rPr>
                <a:t>5. Consistencia</a:t>
              </a:r>
            </a:p>
          </p:txBody>
        </p:sp>
        <p:sp>
          <p:nvSpPr>
            <p:cNvPr id="13" name="Subtitle 2">
              <a:extLst>
                <a:ext uri="{FF2B5EF4-FFF2-40B4-BE49-F238E27FC236}">
                  <a16:creationId xmlns:a16="http://schemas.microsoft.com/office/drawing/2014/main" id="{51AB4758-2DA1-800C-2369-24F499664111}"/>
                </a:ext>
              </a:extLst>
            </p:cNvPr>
            <p:cNvSpPr txBox="1">
              <a:spLocks/>
            </p:cNvSpPr>
            <p:nvPr/>
          </p:nvSpPr>
          <p:spPr>
            <a:xfrm>
              <a:off x="8343889" y="3820262"/>
              <a:ext cx="2483496" cy="52194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¿Cómo se compara lo que dices con lo que haces?</a:t>
              </a:r>
            </a:p>
          </p:txBody>
        </p:sp>
        <p:sp>
          <p:nvSpPr>
            <p:cNvPr id="14" name="TextBox 73">
              <a:extLst>
                <a:ext uri="{FF2B5EF4-FFF2-40B4-BE49-F238E27FC236}">
                  <a16:creationId xmlns:a16="http://schemas.microsoft.com/office/drawing/2014/main" id="{70DB8467-89A5-50D8-9789-241066AF3E90}"/>
                </a:ext>
              </a:extLst>
            </p:cNvPr>
            <p:cNvSpPr txBox="1"/>
            <p:nvPr/>
          </p:nvSpPr>
          <p:spPr>
            <a:xfrm>
              <a:off x="8304972" y="4986752"/>
              <a:ext cx="1885003" cy="400110"/>
            </a:xfrm>
            <a:prstGeom prst="rect">
              <a:avLst/>
            </a:prstGeom>
            <a:noFill/>
          </p:spPr>
          <p:txBody>
            <a:bodyPr wrap="none" rtlCol="0" anchor="ctr" anchorCtr="0">
              <a:spAutoFit/>
            </a:bodyPr>
            <a:lstStyle/>
            <a:p>
              <a:pPr algn="l" rtl="0"/>
              <a:r>
                <a:rPr lang="en-GB" sz="2000" b="1" dirty="0">
                  <a:solidFill>
                    <a:srgbClr val="C01F75"/>
                  </a:solidFill>
                  <a:ea typeface="League Spartan" charset="0"/>
                  <a:cs typeface="Poppins" pitchFamily="2" charset="77"/>
                </a:rPr>
                <a:t>6. Comportamiento de recursos humanos</a:t>
              </a:r>
            </a:p>
          </p:txBody>
        </p:sp>
        <p:sp>
          <p:nvSpPr>
            <p:cNvPr id="23" name="Subtitle 2">
              <a:extLst>
                <a:ext uri="{FF2B5EF4-FFF2-40B4-BE49-F238E27FC236}">
                  <a16:creationId xmlns:a16="http://schemas.microsoft.com/office/drawing/2014/main" id="{46597664-C597-EC63-D88D-CA16AD2FDB5E}"/>
                </a:ext>
              </a:extLst>
            </p:cNvPr>
            <p:cNvSpPr txBox="1">
              <a:spLocks/>
            </p:cNvSpPr>
            <p:nvPr/>
          </p:nvSpPr>
          <p:spPr>
            <a:xfrm>
              <a:off x="8343889" y="5325971"/>
              <a:ext cx="3184809" cy="7656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¿A quién recluta, promueve y despide? ¿Qué dice eso acerca de los valores de la organización?</a:t>
              </a:r>
            </a:p>
          </p:txBody>
        </p:sp>
        <p:sp>
          <p:nvSpPr>
            <p:cNvPr id="24" name="TextBox 54">
              <a:extLst>
                <a:ext uri="{FF2B5EF4-FFF2-40B4-BE49-F238E27FC236}">
                  <a16:creationId xmlns:a16="http://schemas.microsoft.com/office/drawing/2014/main" id="{C2164761-CE29-9928-85CE-1DE297BEDF1D}"/>
                </a:ext>
              </a:extLst>
            </p:cNvPr>
            <p:cNvSpPr txBox="1"/>
            <p:nvPr/>
          </p:nvSpPr>
          <p:spPr>
            <a:xfrm>
              <a:off x="4556689" y="2995933"/>
              <a:ext cx="1091646" cy="369332"/>
            </a:xfrm>
            <a:prstGeom prst="rect">
              <a:avLst/>
            </a:prstGeom>
            <a:noFill/>
          </p:spPr>
          <p:txBody>
            <a:bodyPr wrap="none" rtlCol="0" anchor="ctr" anchorCtr="0">
              <a:spAutoFit/>
            </a:bodyPr>
            <a:lstStyle/>
            <a:p>
              <a:pPr algn="l" rtl="0"/>
              <a:r>
                <a:rPr lang="en-GB" b="1" dirty="0">
                  <a:solidFill>
                    <a:schemeClr val="bg1"/>
                  </a:solidFill>
                  <a:ea typeface="League Spartan" charset="0"/>
                  <a:cs typeface="Poppins" pitchFamily="2" charset="77"/>
                </a:rPr>
                <a:t>Atención</a:t>
              </a:r>
            </a:p>
          </p:txBody>
        </p:sp>
        <p:grpSp>
          <p:nvGrpSpPr>
            <p:cNvPr id="56" name="Group 55">
              <a:extLst>
                <a:ext uri="{FF2B5EF4-FFF2-40B4-BE49-F238E27FC236}">
                  <a16:creationId xmlns:a16="http://schemas.microsoft.com/office/drawing/2014/main" id="{9B309708-6DA3-4D4D-10AD-8EF572306B78}"/>
                </a:ext>
              </a:extLst>
            </p:cNvPr>
            <p:cNvGrpSpPr/>
            <p:nvPr/>
          </p:nvGrpSpPr>
          <p:grpSpPr>
            <a:xfrm>
              <a:off x="4218547" y="2046514"/>
              <a:ext cx="3648270" cy="4233237"/>
              <a:chOff x="4218547" y="2046514"/>
              <a:chExt cx="3648270" cy="4233237"/>
            </a:xfrm>
          </p:grpSpPr>
          <p:grpSp>
            <p:nvGrpSpPr>
              <p:cNvPr id="57" name="Group 56">
                <a:extLst>
                  <a:ext uri="{FF2B5EF4-FFF2-40B4-BE49-F238E27FC236}">
                    <a16:creationId xmlns:a16="http://schemas.microsoft.com/office/drawing/2014/main" id="{B49271AF-ABF2-F8C5-3F10-31168BE040D7}"/>
                  </a:ext>
                </a:extLst>
              </p:cNvPr>
              <p:cNvGrpSpPr/>
              <p:nvPr/>
            </p:nvGrpSpPr>
            <p:grpSpPr>
              <a:xfrm>
                <a:off x="4218547" y="2046514"/>
                <a:ext cx="3648270" cy="4233237"/>
                <a:chOff x="4409257" y="2674888"/>
                <a:chExt cx="2599811" cy="3016667"/>
              </a:xfrm>
            </p:grpSpPr>
            <p:sp>
              <p:nvSpPr>
                <p:cNvPr id="72" name="Shape">
                  <a:extLst>
                    <a:ext uri="{FF2B5EF4-FFF2-40B4-BE49-F238E27FC236}">
                      <a16:creationId xmlns:a16="http://schemas.microsoft.com/office/drawing/2014/main" id="{EB9AD03F-38F5-D22E-2F66-7949D245E361}"/>
                    </a:ext>
                  </a:extLst>
                </p:cNvPr>
                <p:cNvSpPr/>
                <p:nvPr/>
              </p:nvSpPr>
              <p:spPr>
                <a:xfrm flipH="1">
                  <a:off x="5658719" y="2696486"/>
                  <a:ext cx="1113775" cy="99835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385" y="251"/>
                        <a:pt x="19113" y="554"/>
                        <a:pt x="17745" y="948"/>
                      </a:cubicBezTo>
                      <a:cubicBezTo>
                        <a:pt x="6245" y="4258"/>
                        <a:pt x="4351" y="7759"/>
                        <a:pt x="2185" y="12534"/>
                      </a:cubicBezTo>
                      <a:cubicBezTo>
                        <a:pt x="934" y="15293"/>
                        <a:pt x="217" y="18775"/>
                        <a:pt x="0" y="21600"/>
                      </a:cubicBezTo>
                      <a:lnTo>
                        <a:pt x="21600" y="21600"/>
                      </a:lnTo>
                      <a:lnTo>
                        <a:pt x="21600" y="0"/>
                      </a:lnTo>
                      <a:close/>
                    </a:path>
                  </a:pathLst>
                </a:custGeom>
                <a:solidFill>
                  <a:srgbClr val="7F1C58"/>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3" name="Shape">
                  <a:extLst>
                    <a:ext uri="{FF2B5EF4-FFF2-40B4-BE49-F238E27FC236}">
                      <a16:creationId xmlns:a16="http://schemas.microsoft.com/office/drawing/2014/main" id="{71C646DF-F915-A4F2-2FA6-4CDDEAE50977}"/>
                    </a:ext>
                  </a:extLst>
                </p:cNvPr>
                <p:cNvSpPr/>
                <p:nvPr/>
              </p:nvSpPr>
              <p:spPr>
                <a:xfrm flipH="1">
                  <a:off x="5658797" y="3694842"/>
                  <a:ext cx="1350271" cy="1996713"/>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1029"/>
                        <a:pt x="3676" y="1890"/>
                        <a:pt x="3993" y="2285"/>
                      </a:cubicBezTo>
                      <a:cubicBezTo>
                        <a:pt x="4743" y="3223"/>
                        <a:pt x="3993" y="4077"/>
                        <a:pt x="3993" y="4077"/>
                      </a:cubicBezTo>
                      <a:cubicBezTo>
                        <a:pt x="3993" y="4077"/>
                        <a:pt x="882" y="7252"/>
                        <a:pt x="272" y="7987"/>
                      </a:cubicBezTo>
                      <a:cubicBezTo>
                        <a:pt x="-338" y="8722"/>
                        <a:pt x="177" y="9167"/>
                        <a:pt x="834" y="9423"/>
                      </a:cubicBezTo>
                      <a:cubicBezTo>
                        <a:pt x="1491" y="9679"/>
                        <a:pt x="2241" y="9999"/>
                        <a:pt x="2663" y="10127"/>
                      </a:cubicBezTo>
                      <a:cubicBezTo>
                        <a:pt x="3085" y="10255"/>
                        <a:pt x="2712" y="10990"/>
                        <a:pt x="2524" y="11310"/>
                      </a:cubicBezTo>
                      <a:cubicBezTo>
                        <a:pt x="2337" y="11629"/>
                        <a:pt x="2197" y="12044"/>
                        <a:pt x="2854" y="12331"/>
                      </a:cubicBezTo>
                      <a:cubicBezTo>
                        <a:pt x="3510" y="12619"/>
                        <a:pt x="3933" y="12811"/>
                        <a:pt x="3933" y="12811"/>
                      </a:cubicBezTo>
                      <a:cubicBezTo>
                        <a:pt x="3933" y="12811"/>
                        <a:pt x="3931" y="12812"/>
                        <a:pt x="3368" y="13132"/>
                      </a:cubicBezTo>
                      <a:cubicBezTo>
                        <a:pt x="2805" y="13452"/>
                        <a:pt x="3088" y="14058"/>
                        <a:pt x="3792" y="14378"/>
                      </a:cubicBezTo>
                      <a:cubicBezTo>
                        <a:pt x="4495" y="14697"/>
                        <a:pt x="4635" y="14953"/>
                        <a:pt x="4542" y="16455"/>
                      </a:cubicBezTo>
                      <a:cubicBezTo>
                        <a:pt x="4448" y="17957"/>
                        <a:pt x="5668" y="18244"/>
                        <a:pt x="6935" y="18372"/>
                      </a:cubicBezTo>
                      <a:cubicBezTo>
                        <a:pt x="8202" y="18500"/>
                        <a:pt x="12894" y="18149"/>
                        <a:pt x="14442" y="18085"/>
                      </a:cubicBezTo>
                      <a:cubicBezTo>
                        <a:pt x="15990" y="18021"/>
                        <a:pt x="18006" y="21121"/>
                        <a:pt x="18006" y="21121"/>
                      </a:cubicBezTo>
                      <a:cubicBezTo>
                        <a:pt x="18049" y="21200"/>
                        <a:pt x="18091" y="21279"/>
                        <a:pt x="18129" y="21359"/>
                      </a:cubicBezTo>
                      <a:cubicBezTo>
                        <a:pt x="18167" y="21439"/>
                        <a:pt x="18200" y="21519"/>
                        <a:pt x="18234" y="21600"/>
                      </a:cubicBezTo>
                      <a:lnTo>
                        <a:pt x="21262" y="21600"/>
                      </a:lnTo>
                      <a:lnTo>
                        <a:pt x="21262" y="0"/>
                      </a:lnTo>
                      <a:lnTo>
                        <a:pt x="3724" y="0"/>
                      </a:lnTo>
                      <a:close/>
                    </a:path>
                  </a:pathLst>
                </a:custGeom>
                <a:solidFill>
                  <a:srgbClr val="B41F7A"/>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4" name="Shape">
                  <a:extLst>
                    <a:ext uri="{FF2B5EF4-FFF2-40B4-BE49-F238E27FC236}">
                      <a16:creationId xmlns:a16="http://schemas.microsoft.com/office/drawing/2014/main" id="{92EA2BBD-F03A-1B66-1190-32E0CCB2F1E4}"/>
                    </a:ext>
                  </a:extLst>
                </p:cNvPr>
                <p:cNvSpPr/>
                <p:nvPr/>
              </p:nvSpPr>
              <p:spPr>
                <a:xfrm flipH="1">
                  <a:off x="5658797" y="3694842"/>
                  <a:ext cx="1350271" cy="998357"/>
                </a:xfrm>
                <a:custGeom>
                  <a:avLst/>
                  <a:gdLst/>
                  <a:ahLst/>
                  <a:cxnLst>
                    <a:cxn ang="0">
                      <a:pos x="wd2" y="hd2"/>
                    </a:cxn>
                    <a:cxn ang="5400000">
                      <a:pos x="wd2" y="hd2"/>
                    </a:cxn>
                    <a:cxn ang="10800000">
                      <a:pos x="wd2" y="hd2"/>
                    </a:cxn>
                    <a:cxn ang="16200000">
                      <a:pos x="wd2" y="hd2"/>
                    </a:cxn>
                  </a:cxnLst>
                  <a:rect l="0" t="0" r="r" b="b"/>
                  <a:pathLst>
                    <a:path w="21262" h="21600" extrusionOk="0">
                      <a:moveTo>
                        <a:pt x="3724" y="0"/>
                      </a:moveTo>
                      <a:cubicBezTo>
                        <a:pt x="3595" y="2059"/>
                        <a:pt x="3676" y="3779"/>
                        <a:pt x="3993" y="4571"/>
                      </a:cubicBezTo>
                      <a:cubicBezTo>
                        <a:pt x="4743" y="6446"/>
                        <a:pt x="3993" y="8154"/>
                        <a:pt x="3993" y="8154"/>
                      </a:cubicBezTo>
                      <a:cubicBezTo>
                        <a:pt x="3993" y="8154"/>
                        <a:pt x="882" y="14504"/>
                        <a:pt x="272" y="15974"/>
                      </a:cubicBezTo>
                      <a:cubicBezTo>
                        <a:pt x="-338" y="17444"/>
                        <a:pt x="177" y="18335"/>
                        <a:pt x="834" y="18846"/>
                      </a:cubicBezTo>
                      <a:cubicBezTo>
                        <a:pt x="1491" y="19357"/>
                        <a:pt x="2241" y="19998"/>
                        <a:pt x="2663" y="20254"/>
                      </a:cubicBezTo>
                      <a:cubicBezTo>
                        <a:pt x="2919" y="20409"/>
                        <a:pt x="2872" y="21007"/>
                        <a:pt x="2762" y="21600"/>
                      </a:cubicBezTo>
                      <a:lnTo>
                        <a:pt x="21262" y="21600"/>
                      </a:lnTo>
                      <a:lnTo>
                        <a:pt x="21262" y="0"/>
                      </a:lnTo>
                      <a:lnTo>
                        <a:pt x="3724" y="0"/>
                      </a:lnTo>
                      <a:close/>
                    </a:path>
                  </a:pathLst>
                </a:custGeom>
                <a:solidFill>
                  <a:srgbClr val="F16924"/>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5" name="Shape">
                  <a:extLst>
                    <a:ext uri="{FF2B5EF4-FFF2-40B4-BE49-F238E27FC236}">
                      <a16:creationId xmlns:a16="http://schemas.microsoft.com/office/drawing/2014/main" id="{E1F1F145-5F2B-F957-CDC6-D7449CFF922E}"/>
                    </a:ext>
                  </a:extLst>
                </p:cNvPr>
                <p:cNvSpPr/>
                <p:nvPr/>
              </p:nvSpPr>
              <p:spPr>
                <a:xfrm flipH="1">
                  <a:off x="4454191" y="2674888"/>
                  <a:ext cx="1181810" cy="754112"/>
                </a:xfrm>
                <a:custGeom>
                  <a:avLst/>
                  <a:gdLst/>
                  <a:ahLst/>
                  <a:cxnLst>
                    <a:cxn ang="0">
                      <a:pos x="wd2" y="hd2"/>
                    </a:cxn>
                    <a:cxn ang="5400000">
                      <a:pos x="wd2" y="hd2"/>
                    </a:cxn>
                    <a:cxn ang="10800000">
                      <a:pos x="wd2" y="hd2"/>
                    </a:cxn>
                    <a:cxn ang="16200000">
                      <a:pos x="wd2" y="hd2"/>
                    </a:cxn>
                  </a:cxnLst>
                  <a:rect l="0" t="0" r="r" b="b"/>
                  <a:pathLst>
                    <a:path w="21600" h="21538" extrusionOk="0">
                      <a:moveTo>
                        <a:pt x="3558" y="0"/>
                      </a:moveTo>
                      <a:cubicBezTo>
                        <a:pt x="2450" y="13"/>
                        <a:pt x="1259" y="165"/>
                        <a:pt x="0" y="422"/>
                      </a:cubicBezTo>
                      <a:lnTo>
                        <a:pt x="0" y="21538"/>
                      </a:lnTo>
                      <a:lnTo>
                        <a:pt x="21600" y="21538"/>
                      </a:lnTo>
                      <a:cubicBezTo>
                        <a:pt x="20680" y="16602"/>
                        <a:pt x="18987" y="12066"/>
                        <a:pt x="16490" y="8305"/>
                      </a:cubicBezTo>
                      <a:cubicBezTo>
                        <a:pt x="12902" y="2900"/>
                        <a:pt x="9111" y="-62"/>
                        <a:pt x="3558" y="0"/>
                      </a:cubicBezTo>
                      <a:close/>
                    </a:path>
                  </a:pathLst>
                </a:custGeom>
                <a:solidFill>
                  <a:srgbClr val="B41F7A"/>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6" name="Shape">
                  <a:extLst>
                    <a:ext uri="{FF2B5EF4-FFF2-40B4-BE49-F238E27FC236}">
                      <a16:creationId xmlns:a16="http://schemas.microsoft.com/office/drawing/2014/main" id="{E64FFB6B-82CE-321C-383D-8D6A6EE3504D}"/>
                    </a:ext>
                  </a:extLst>
                </p:cNvPr>
                <p:cNvSpPr/>
                <p:nvPr/>
              </p:nvSpPr>
              <p:spPr>
                <a:xfrm flipH="1">
                  <a:off x="4547615" y="4937477"/>
                  <a:ext cx="1088387"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19414" y="14617"/>
                        <a:pt x="17074" y="6092"/>
                        <a:pt x="16479" y="0"/>
                      </a:cubicBezTo>
                      <a:lnTo>
                        <a:pt x="0" y="0"/>
                      </a:lnTo>
                      <a:close/>
                    </a:path>
                  </a:pathLst>
                </a:custGeom>
                <a:solidFill>
                  <a:srgbClr val="EDA13E"/>
                </a:solidFill>
                <a:ln w="12700" cap="flat">
                  <a:noFill/>
                  <a:miter lim="400000"/>
                </a:ln>
                <a:effectLst/>
              </p:spPr>
              <p:txBody>
                <a:bodyPr wrap="square" lIns="26796" tIns="26796" rIns="26796" bIns="26796" numCol="1" anchor="ctr">
                  <a:noAutofit/>
                </a:bodyPr>
                <a:lstStyle/>
                <a:p>
                  <a:pPr algn="l" rtl="0"/>
                  <a:endParaRPr lang="en-GB" sz="1899" dirty="0"/>
                </a:p>
              </p:txBody>
            </p:sp>
            <p:sp>
              <p:nvSpPr>
                <p:cNvPr id="77" name="Shape">
                  <a:extLst>
                    <a:ext uri="{FF2B5EF4-FFF2-40B4-BE49-F238E27FC236}">
                      <a16:creationId xmlns:a16="http://schemas.microsoft.com/office/drawing/2014/main" id="{A5281CC2-E37E-C9E9-8CBB-B4B434D29D6E}"/>
                    </a:ext>
                  </a:extLst>
                </p:cNvPr>
                <p:cNvSpPr/>
                <p:nvPr/>
              </p:nvSpPr>
              <p:spPr>
                <a:xfrm flipH="1">
                  <a:off x="4493021" y="4183410"/>
                  <a:ext cx="1142980" cy="7540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5692" y="21600"/>
                      </a:lnTo>
                      <a:cubicBezTo>
                        <a:pt x="15637" y="21003"/>
                        <a:pt x="15575" y="20401"/>
                        <a:pt x="15554" y="19855"/>
                      </a:cubicBezTo>
                      <a:cubicBezTo>
                        <a:pt x="15172" y="10094"/>
                        <a:pt x="19329" y="7472"/>
                        <a:pt x="21600"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pPr algn="l" rtl="0"/>
                  <a:endParaRPr lang="en-GB" sz="1899" dirty="0"/>
                </a:p>
              </p:txBody>
            </p:sp>
            <p:sp>
              <p:nvSpPr>
                <p:cNvPr id="78" name="Shape">
                  <a:extLst>
                    <a:ext uri="{FF2B5EF4-FFF2-40B4-BE49-F238E27FC236}">
                      <a16:creationId xmlns:a16="http://schemas.microsoft.com/office/drawing/2014/main" id="{0501F713-F184-8C56-67DF-0421F370A35C}"/>
                    </a:ext>
                  </a:extLst>
                </p:cNvPr>
                <p:cNvSpPr/>
                <p:nvPr/>
              </p:nvSpPr>
              <p:spPr>
                <a:xfrm flipH="1">
                  <a:off x="4409257" y="3429000"/>
                  <a:ext cx="1226745" cy="754078"/>
                </a:xfrm>
                <a:custGeom>
                  <a:avLst/>
                  <a:gdLst/>
                  <a:ahLst/>
                  <a:cxnLst>
                    <a:cxn ang="0">
                      <a:pos x="wd2" y="hd2"/>
                    </a:cxn>
                    <a:cxn ang="5400000">
                      <a:pos x="wd2" y="hd2"/>
                    </a:cxn>
                    <a:cxn ang="10800000">
                      <a:pos x="wd2" y="hd2"/>
                    </a:cxn>
                    <a:cxn ang="16200000">
                      <a:pos x="wd2" y="hd2"/>
                    </a:cxn>
                  </a:cxnLst>
                  <a:rect l="0" t="0" r="r" b="b"/>
                  <a:pathLst>
                    <a:path w="21347" h="21600" extrusionOk="0">
                      <a:moveTo>
                        <a:pt x="0" y="0"/>
                      </a:moveTo>
                      <a:lnTo>
                        <a:pt x="0" y="21600"/>
                      </a:lnTo>
                      <a:lnTo>
                        <a:pt x="19893" y="21600"/>
                      </a:lnTo>
                      <a:cubicBezTo>
                        <a:pt x="20261" y="20281"/>
                        <a:pt x="20581" y="18829"/>
                        <a:pt x="20808" y="17141"/>
                      </a:cubicBezTo>
                      <a:cubicBezTo>
                        <a:pt x="21600" y="11267"/>
                        <a:pt x="21521" y="5396"/>
                        <a:pt x="20566" y="0"/>
                      </a:cubicBezTo>
                      <a:lnTo>
                        <a:pt x="0" y="0"/>
                      </a:lnTo>
                      <a:close/>
                    </a:path>
                  </a:pathLst>
                </a:custGeom>
                <a:solidFill>
                  <a:srgbClr val="005757"/>
                </a:solidFill>
                <a:ln w="12700" cap="flat">
                  <a:solidFill>
                    <a:srgbClr val="005757"/>
                  </a:solidFill>
                  <a:miter lim="400000"/>
                </a:ln>
                <a:effectLst/>
              </p:spPr>
              <p:txBody>
                <a:bodyPr wrap="square" lIns="26796" tIns="26796" rIns="26796" bIns="26796" numCol="1" anchor="ctr">
                  <a:noAutofit/>
                </a:bodyPr>
                <a:lstStyle/>
                <a:p>
                  <a:pPr algn="l" rtl="0"/>
                  <a:endParaRPr lang="en-GB" sz="1899" dirty="0"/>
                </a:p>
              </p:txBody>
            </p:sp>
          </p:grpSp>
          <p:sp>
            <p:nvSpPr>
              <p:cNvPr id="66" name="TextBox 54">
                <a:extLst>
                  <a:ext uri="{FF2B5EF4-FFF2-40B4-BE49-F238E27FC236}">
                    <a16:creationId xmlns:a16="http://schemas.microsoft.com/office/drawing/2014/main" id="{E48A0688-5554-970D-56E8-2FC8CB1DF012}"/>
                  </a:ext>
                </a:extLst>
              </p:cNvPr>
              <p:cNvSpPr txBox="1"/>
              <p:nvPr/>
            </p:nvSpPr>
            <p:spPr>
              <a:xfrm>
                <a:off x="4548731" y="2516408"/>
                <a:ext cx="1264477" cy="384721"/>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Atención</a:t>
                </a:r>
              </a:p>
            </p:txBody>
          </p:sp>
          <p:sp>
            <p:nvSpPr>
              <p:cNvPr id="67" name="TextBox 60">
                <a:extLst>
                  <a:ext uri="{FF2B5EF4-FFF2-40B4-BE49-F238E27FC236}">
                    <a16:creationId xmlns:a16="http://schemas.microsoft.com/office/drawing/2014/main" id="{CD46D737-8F0F-A2D3-2E71-07392205D81D}"/>
                  </a:ext>
                </a:extLst>
              </p:cNvPr>
              <p:cNvSpPr txBox="1"/>
              <p:nvPr/>
            </p:nvSpPr>
            <p:spPr>
              <a:xfrm>
                <a:off x="4501695" y="5412112"/>
                <a:ext cx="1454316" cy="677108"/>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Recompensas + castigo</a:t>
                </a:r>
              </a:p>
            </p:txBody>
          </p:sp>
          <p:sp>
            <p:nvSpPr>
              <p:cNvPr id="68" name="TextBox 67">
                <a:extLst>
                  <a:ext uri="{FF2B5EF4-FFF2-40B4-BE49-F238E27FC236}">
                    <a16:creationId xmlns:a16="http://schemas.microsoft.com/office/drawing/2014/main" id="{6AB81731-E7AC-7AD9-2ACB-0980F839BCFF}"/>
                  </a:ext>
                </a:extLst>
              </p:cNvPr>
              <p:cNvSpPr txBox="1"/>
              <p:nvPr/>
            </p:nvSpPr>
            <p:spPr>
              <a:xfrm>
                <a:off x="6045004" y="2552429"/>
                <a:ext cx="1134565" cy="677108"/>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responder a la crisis</a:t>
                </a:r>
              </a:p>
            </p:txBody>
          </p:sp>
          <p:sp>
            <p:nvSpPr>
              <p:cNvPr id="69" name="TextBox 71">
                <a:extLst>
                  <a:ext uri="{FF2B5EF4-FFF2-40B4-BE49-F238E27FC236}">
                    <a16:creationId xmlns:a16="http://schemas.microsoft.com/office/drawing/2014/main" id="{1F2F4BC2-EF98-3A31-B245-2B0E6418992E}"/>
                  </a:ext>
                </a:extLst>
              </p:cNvPr>
              <p:cNvSpPr txBox="1"/>
              <p:nvPr/>
            </p:nvSpPr>
            <p:spPr>
              <a:xfrm>
                <a:off x="6066588" y="4046091"/>
                <a:ext cx="1518559" cy="384721"/>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Consistencia</a:t>
                </a:r>
              </a:p>
            </p:txBody>
          </p:sp>
          <p:sp>
            <p:nvSpPr>
              <p:cNvPr id="70" name="TextBox 73">
                <a:extLst>
                  <a:ext uri="{FF2B5EF4-FFF2-40B4-BE49-F238E27FC236}">
                    <a16:creationId xmlns:a16="http://schemas.microsoft.com/office/drawing/2014/main" id="{3430C907-44E7-35C0-B015-EDC59FBE724A}"/>
                  </a:ext>
                </a:extLst>
              </p:cNvPr>
              <p:cNvSpPr txBox="1"/>
              <p:nvPr/>
            </p:nvSpPr>
            <p:spPr>
              <a:xfrm>
                <a:off x="6098709" y="4972050"/>
                <a:ext cx="1371796" cy="677108"/>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Comportamiento de recursos humanos</a:t>
                </a:r>
              </a:p>
            </p:txBody>
          </p:sp>
          <p:sp>
            <p:nvSpPr>
              <p:cNvPr id="71" name="TextBox 56">
                <a:extLst>
                  <a:ext uri="{FF2B5EF4-FFF2-40B4-BE49-F238E27FC236}">
                    <a16:creationId xmlns:a16="http://schemas.microsoft.com/office/drawing/2014/main" id="{20D85EEA-9A1E-C3D6-6384-1A53AD0D8C0B}"/>
                  </a:ext>
                </a:extLst>
              </p:cNvPr>
              <p:cNvSpPr txBox="1"/>
              <p:nvPr/>
            </p:nvSpPr>
            <p:spPr>
              <a:xfrm>
                <a:off x="4221149" y="3371023"/>
                <a:ext cx="1592059" cy="1261884"/>
              </a:xfrm>
              <a:prstGeom prst="rect">
                <a:avLst/>
              </a:prstGeom>
              <a:noFill/>
            </p:spPr>
            <p:txBody>
              <a:bodyPr wrap="square" rtlCol="0" anchor="ctr" anchorCtr="0">
                <a:spAutoFit/>
              </a:bodyPr>
              <a:lstStyle/>
              <a:p>
                <a:pPr algn="l" rtl="0"/>
                <a:r>
                  <a:rPr lang="en-GB" sz="1900" b="1" dirty="0">
                    <a:solidFill>
                      <a:schemeClr val="bg1"/>
                    </a:solidFill>
                    <a:ea typeface="League Spartan" charset="0"/>
                    <a:cs typeface="Poppins" pitchFamily="2" charset="77"/>
                  </a:rPr>
                  <a:t>Señales a través del proceso de presupuestación</a:t>
                </a:r>
              </a:p>
            </p:txBody>
          </p:sp>
        </p:grpSp>
      </p:grpSp>
    </p:spTree>
    <p:extLst>
      <p:ext uri="{BB962C8B-B14F-4D97-AF65-F5344CB8AC3E}">
        <p14:creationId xmlns:p14="http://schemas.microsoft.com/office/powerpoint/2010/main" val="11073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58812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GB" dirty="0">
                <a:solidFill>
                  <a:schemeClr val="bg1"/>
                </a:solidFill>
              </a:rPr>
              <a:t>Perspectivas de liderazgo</a:t>
            </a:r>
          </a:p>
        </p:txBody>
      </p:sp>
      <p:sp>
        <p:nvSpPr>
          <p:cNvPr id="39" name="Rectangle 38">
            <a:extLst>
              <a:ext uri="{FF2B5EF4-FFF2-40B4-BE49-F238E27FC236}">
                <a16:creationId xmlns:a16="http://schemas.microsoft.com/office/drawing/2014/main" id="{4EE07AF6-F6C1-43D5-3062-327C6BC53BF2}"/>
              </a:ext>
            </a:extLst>
          </p:cNvPr>
          <p:cNvSpPr/>
          <p:nvPr/>
        </p:nvSpPr>
        <p:spPr>
          <a:xfrm>
            <a:off x="9526492" y="2117746"/>
            <a:ext cx="1696102" cy="69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8" name="Group 7">
            <a:extLst>
              <a:ext uri="{FF2B5EF4-FFF2-40B4-BE49-F238E27FC236}">
                <a16:creationId xmlns:a16="http://schemas.microsoft.com/office/drawing/2014/main" id="{7A474BCC-1FD6-7AD6-6914-C7AF595737D4}"/>
              </a:ext>
            </a:extLst>
          </p:cNvPr>
          <p:cNvGrpSpPr/>
          <p:nvPr/>
        </p:nvGrpSpPr>
        <p:grpSpPr>
          <a:xfrm>
            <a:off x="895873" y="2452236"/>
            <a:ext cx="5017427" cy="1880878"/>
            <a:chOff x="528017" y="1686516"/>
            <a:chExt cx="5017427" cy="1880878"/>
          </a:xfrm>
        </p:grpSpPr>
        <p:sp>
          <p:nvSpPr>
            <p:cNvPr id="38" name="Rounded Rectangle 37">
              <a:extLst>
                <a:ext uri="{FF2B5EF4-FFF2-40B4-BE49-F238E27FC236}">
                  <a16:creationId xmlns:a16="http://schemas.microsoft.com/office/drawing/2014/main" id="{BD89B752-650B-7F1E-5687-D3B441F06FF0}"/>
                </a:ext>
              </a:extLst>
            </p:cNvPr>
            <p:cNvSpPr/>
            <p:nvPr/>
          </p:nvSpPr>
          <p:spPr>
            <a:xfrm>
              <a:off x="528019" y="1686516"/>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Text Placeholder 1">
              <a:extLst>
                <a:ext uri="{FF2B5EF4-FFF2-40B4-BE49-F238E27FC236}">
                  <a16:creationId xmlns:a16="http://schemas.microsoft.com/office/drawing/2014/main" id="{5EFB2B97-E70D-24F5-3DAC-96E76825CFA3}"/>
                </a:ext>
              </a:extLst>
            </p:cNvPr>
            <p:cNvSpPr txBox="1">
              <a:spLocks/>
            </p:cNvSpPr>
            <p:nvPr/>
          </p:nvSpPr>
          <p:spPr>
            <a:xfrm>
              <a:off x="528017" y="2045993"/>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
                  <a:srgbClr val="F16924"/>
                </a:buClr>
              </a:pPr>
              <a:r>
                <a:rPr lang="en-US" sz="2400" i="1" dirty="0"/>
                <a:t>“De intensas complejidades,</a:t>
              </a:r>
              <a:br>
                <a:rPr lang="en-US" sz="2400" i="1" dirty="0"/>
              </a:br>
              <a:r>
                <a:rPr lang="en-US" sz="2400" i="1" dirty="0"/>
                <a:t>emergen simplicidades intensas.”</a:t>
              </a:r>
            </a:p>
            <a:p>
              <a:pPr marL="0" indent="0" algn="ctr" rtl="0">
                <a:buClr>
                  <a:srgbClr val="F16924"/>
                </a:buClr>
              </a:pPr>
              <a:endParaRPr lang="en-US" sz="2400" i="1" dirty="0"/>
            </a:p>
            <a:p>
              <a:pPr marL="0" indent="0" algn="ctr" rtl="0">
                <a:buClr>
                  <a:srgbClr val="F16924"/>
                </a:buClr>
              </a:pPr>
              <a:r>
                <a:rPr lang="en-US" sz="2400" b="1" dirty="0">
                  <a:solidFill>
                    <a:srgbClr val="B41F7A"/>
                  </a:solidFill>
                </a:rPr>
                <a:t>Sir Winston Churchill</a:t>
              </a:r>
            </a:p>
            <a:p>
              <a:pPr marL="0" indent="0" algn="ctr" rtl="0">
                <a:buClr>
                  <a:srgbClr val="F16924"/>
                </a:buClr>
              </a:pPr>
              <a:endParaRPr lang="en-US" sz="2400" i="1" dirty="0"/>
            </a:p>
            <a:p>
              <a:pPr marL="0" indent="0" algn="ctr" rtl="0">
                <a:buClr>
                  <a:srgbClr val="F16924"/>
                </a:buClr>
              </a:pPr>
              <a:endParaRPr lang="en-US" sz="2400" i="1" dirty="0"/>
            </a:p>
            <a:p>
              <a:pPr marL="342900" indent="-342900" algn="ctr" rtl="0">
                <a:buClr>
                  <a:srgbClr val="F16924"/>
                </a:buClr>
                <a:buFont typeface="Arial" panose="020B0604020202020204" pitchFamily="34" charset="0"/>
                <a:buChar char="•"/>
              </a:pPr>
              <a:endParaRPr lang="en-US" sz="2400" i="1" dirty="0"/>
            </a:p>
          </p:txBody>
        </p:sp>
      </p:grpSp>
      <p:grpSp>
        <p:nvGrpSpPr>
          <p:cNvPr id="41" name="Group 40">
            <a:extLst>
              <a:ext uri="{FF2B5EF4-FFF2-40B4-BE49-F238E27FC236}">
                <a16:creationId xmlns:a16="http://schemas.microsoft.com/office/drawing/2014/main" id="{E2EC158F-1E2D-8E3E-C5D1-D089312618A2}"/>
              </a:ext>
            </a:extLst>
          </p:cNvPr>
          <p:cNvGrpSpPr/>
          <p:nvPr/>
        </p:nvGrpSpPr>
        <p:grpSpPr>
          <a:xfrm>
            <a:off x="5203554" y="1076785"/>
            <a:ext cx="1419492" cy="1033414"/>
            <a:chOff x="3400450" y="986392"/>
            <a:chExt cx="1487826" cy="1083162"/>
          </a:xfrm>
          <a:solidFill>
            <a:srgbClr val="F16924"/>
          </a:solidFill>
        </p:grpSpPr>
        <p:sp>
          <p:nvSpPr>
            <p:cNvPr id="42" name="Freeform 41">
              <a:extLst>
                <a:ext uri="{FF2B5EF4-FFF2-40B4-BE49-F238E27FC236}">
                  <a16:creationId xmlns:a16="http://schemas.microsoft.com/office/drawing/2014/main" id="{FBD270B9-7C5F-8207-EB73-A9FA816557AC}"/>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6924"/>
            </a:solidFill>
            <a:ln w="8971"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74ADE70C-91AF-F0E5-17E9-5CBF055190C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616161"/>
            </a:solidFill>
            <a:ln w="8971" cap="flat">
              <a:noFill/>
              <a:prstDash val="solid"/>
              <a:miter/>
            </a:ln>
          </p:spPr>
          <p:txBody>
            <a:bodyPr rtlCol="0" anchor="ctr"/>
            <a:lstStyle/>
            <a:p>
              <a:pPr algn="l" rtl="0"/>
              <a:endParaRPr lang="en-US"/>
            </a:p>
          </p:txBody>
        </p:sp>
      </p:grpSp>
      <p:grpSp>
        <p:nvGrpSpPr>
          <p:cNvPr id="6" name="Group 5">
            <a:extLst>
              <a:ext uri="{FF2B5EF4-FFF2-40B4-BE49-F238E27FC236}">
                <a16:creationId xmlns:a16="http://schemas.microsoft.com/office/drawing/2014/main" id="{C5AC1927-7FAA-065C-E927-30B39DE5CC85}"/>
              </a:ext>
            </a:extLst>
          </p:cNvPr>
          <p:cNvGrpSpPr/>
          <p:nvPr/>
        </p:nvGrpSpPr>
        <p:grpSpPr>
          <a:xfrm>
            <a:off x="6327419" y="2452236"/>
            <a:ext cx="5017427" cy="1880878"/>
            <a:chOff x="5959563" y="1654903"/>
            <a:chExt cx="5017427" cy="1880878"/>
          </a:xfrm>
        </p:grpSpPr>
        <p:sp>
          <p:nvSpPr>
            <p:cNvPr id="44" name="Rounded Rectangle 43">
              <a:extLst>
                <a:ext uri="{FF2B5EF4-FFF2-40B4-BE49-F238E27FC236}">
                  <a16:creationId xmlns:a16="http://schemas.microsoft.com/office/drawing/2014/main" id="{E9569E45-7799-D88E-6524-3CB0C2E71ABA}"/>
                </a:ext>
              </a:extLst>
            </p:cNvPr>
            <p:cNvSpPr/>
            <p:nvPr/>
          </p:nvSpPr>
          <p:spPr>
            <a:xfrm>
              <a:off x="5959565" y="1654903"/>
              <a:ext cx="4958318" cy="1880878"/>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5" name="Text Placeholder 1">
              <a:extLst>
                <a:ext uri="{FF2B5EF4-FFF2-40B4-BE49-F238E27FC236}">
                  <a16:creationId xmlns:a16="http://schemas.microsoft.com/office/drawing/2014/main" id="{E50D04F3-332D-9C05-0CE9-0A492C5DEE0C}"/>
                </a:ext>
              </a:extLst>
            </p:cNvPr>
            <p:cNvSpPr txBox="1">
              <a:spLocks/>
            </p:cNvSpPr>
            <p:nvPr/>
          </p:nvSpPr>
          <p:spPr>
            <a:xfrm>
              <a:off x="5959563" y="2014380"/>
              <a:ext cx="5017427" cy="1481585"/>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
                  <a:srgbClr val="F16924"/>
                </a:buClr>
              </a:pPr>
              <a:r>
                <a:rPr lang="en-US" sz="2400" i="1" dirty="0"/>
                <a:t>“Hay respuestas simples.</a:t>
              </a:r>
              <a:br>
                <a:rPr lang="en-US" sz="2400" i="1" dirty="0"/>
              </a:br>
              <a:r>
                <a:rPr lang="en-US" sz="2400" i="1" dirty="0"/>
                <a:t>Simplemente no hay respuestas fáciles”.</a:t>
              </a:r>
            </a:p>
            <a:p>
              <a:pPr marL="0" indent="0" algn="ctr" rtl="0">
                <a:buClr>
                  <a:srgbClr val="F16924"/>
                </a:buClr>
              </a:pPr>
              <a:endParaRPr lang="en-US" sz="2400" i="1" dirty="0"/>
            </a:p>
            <a:p>
              <a:pPr marL="0" indent="0" algn="ctr" rtl="0">
                <a:buClr>
                  <a:srgbClr val="F16924"/>
                </a:buClr>
              </a:pPr>
              <a:r>
                <a:rPr lang="en-US" sz="2400" b="1" dirty="0">
                  <a:solidFill>
                    <a:srgbClr val="B41F7A"/>
                  </a:solidFill>
                </a:rPr>
                <a:t>Ronald Reagan</a:t>
              </a:r>
            </a:p>
            <a:p>
              <a:pPr marL="0" indent="0" algn="ctr" rtl="0">
                <a:buClr>
                  <a:srgbClr val="F16924"/>
                </a:buClr>
              </a:pPr>
              <a:endParaRPr lang="en-US" sz="2400" i="1" dirty="0"/>
            </a:p>
            <a:p>
              <a:pPr marL="342900" indent="-342900" algn="ctr" rtl="0">
                <a:buClr>
                  <a:srgbClr val="F16924"/>
                </a:buClr>
                <a:buFont typeface="Arial" panose="020B0604020202020204" pitchFamily="34" charset="0"/>
                <a:buChar char="•"/>
              </a:pPr>
              <a:endParaRPr lang="en-US" sz="2400" i="1" dirty="0"/>
            </a:p>
          </p:txBody>
        </p:sp>
      </p:grpSp>
      <p:sp>
        <p:nvSpPr>
          <p:cNvPr id="2" name="Rounded Rectangle 1">
            <a:extLst>
              <a:ext uri="{FF2B5EF4-FFF2-40B4-BE49-F238E27FC236}">
                <a16:creationId xmlns:a16="http://schemas.microsoft.com/office/drawing/2014/main" id="{60B53E3A-6D99-18B4-6814-7CC618C3FA71}"/>
              </a:ext>
            </a:extLst>
          </p:cNvPr>
          <p:cNvSpPr/>
          <p:nvPr/>
        </p:nvSpPr>
        <p:spPr>
          <a:xfrm>
            <a:off x="895873" y="5108501"/>
            <a:ext cx="10400252" cy="948082"/>
          </a:xfrm>
          <a:prstGeom prst="roundRect">
            <a:avLst/>
          </a:prstGeom>
          <a:solidFill>
            <a:schemeClr val="bg1"/>
          </a:solidFill>
          <a:ln w="28575">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 Placeholder 1">
            <a:extLst>
              <a:ext uri="{FF2B5EF4-FFF2-40B4-BE49-F238E27FC236}">
                <a16:creationId xmlns:a16="http://schemas.microsoft.com/office/drawing/2014/main" id="{A6FB1ED6-D56D-B646-761C-A1D917E03D9D}"/>
              </a:ext>
            </a:extLst>
          </p:cNvPr>
          <p:cNvSpPr txBox="1">
            <a:spLocks/>
          </p:cNvSpPr>
          <p:nvPr/>
        </p:nvSpPr>
        <p:spPr>
          <a:xfrm>
            <a:off x="895873" y="5381373"/>
            <a:ext cx="10389866" cy="488486"/>
          </a:xfrm>
          <a:prstGeom prst="rect">
            <a:avLst/>
          </a:prstGeom>
        </p:spPr>
        <p:txBody>
          <a:bodyPr vert="horz" lIns="91440" tIns="45720" rIns="91440" bIns="45720" numCol="1" spcCol="25200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Clr>
                <a:srgbClr val="F16924"/>
              </a:buClr>
            </a:pPr>
            <a:r>
              <a:rPr lang="en-US" sz="2400" i="1" dirty="0"/>
              <a:t>“Haz lo correcto y hazlo ahora”.</a:t>
            </a:r>
            <a:r>
              <a:rPr lang="en-US" sz="2400" b="1" dirty="0">
                <a:solidFill>
                  <a:srgbClr val="B41F7A"/>
                </a:solidFill>
              </a:rPr>
              <a:t>jim ellis</a:t>
            </a:r>
          </a:p>
          <a:p>
            <a:pPr marL="0" indent="0" algn="ctr" rtl="0">
              <a:buClr>
                <a:srgbClr val="F16924"/>
              </a:buClr>
            </a:pPr>
            <a:endParaRPr lang="en-US" sz="2400" i="1" dirty="0"/>
          </a:p>
          <a:p>
            <a:pPr marL="342900" indent="-342900" algn="ctr" rtl="0">
              <a:buClr>
                <a:srgbClr val="F16924"/>
              </a:buClr>
              <a:buFont typeface="Arial" panose="020B0604020202020204" pitchFamily="34" charset="0"/>
              <a:buChar char="•"/>
            </a:pPr>
            <a:endParaRPr lang="en-US" sz="2400" i="1" dirty="0"/>
          </a:p>
        </p:txBody>
      </p:sp>
      <p:sp>
        <p:nvSpPr>
          <p:cNvPr id="5" name="TextBox 4">
            <a:extLst>
              <a:ext uri="{FF2B5EF4-FFF2-40B4-BE49-F238E27FC236}">
                <a16:creationId xmlns:a16="http://schemas.microsoft.com/office/drawing/2014/main" id="{0926CC99-512D-FA87-245E-722664B09142}"/>
              </a:ext>
            </a:extLst>
          </p:cNvPr>
          <p:cNvSpPr txBox="1"/>
          <p:nvPr/>
        </p:nvSpPr>
        <p:spPr>
          <a:xfrm>
            <a:off x="-1" y="4536942"/>
            <a:ext cx="12191999" cy="523220"/>
          </a:xfrm>
          <a:prstGeom prst="rect">
            <a:avLst/>
          </a:prstGeom>
          <a:noFill/>
        </p:spPr>
        <p:txBody>
          <a:bodyPr wrap="square">
            <a:spAutoFit/>
          </a:bodyPr>
          <a:lstStyle/>
          <a:p>
            <a:pPr algn="ctr" rtl="0">
              <a:lnSpc>
                <a:spcPct val="100000"/>
              </a:lnSpc>
              <a:spcBef>
                <a:spcPts val="600"/>
              </a:spcBef>
            </a:pPr>
            <a:r>
              <a:rPr lang="en-GB" altLang="de-DE" sz="2800" dirty="0">
                <a:solidFill>
                  <a:srgbClr val="F16924"/>
                </a:solidFill>
                <a:sym typeface="Wingdings" panose="05000000000000000000" pitchFamily="2" charset="2"/>
              </a:rPr>
              <a:t>Y cuando todo lo demás falla:</a:t>
            </a:r>
          </a:p>
        </p:txBody>
      </p:sp>
    </p:spTree>
    <p:extLst>
      <p:ext uri="{BB962C8B-B14F-4D97-AF65-F5344CB8AC3E}">
        <p14:creationId xmlns:p14="http://schemas.microsoft.com/office/powerpoint/2010/main" val="355350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D747CA94-EC4B-4A3E-B0C8-57A8FA6AF204}"/>
              </a:ext>
            </a:extLst>
          </p:cNvPr>
          <p:cNvGrpSpPr/>
          <p:nvPr/>
        </p:nvGrpSpPr>
        <p:grpSpPr>
          <a:xfrm>
            <a:off x="1152987" y="1249561"/>
            <a:ext cx="11039013" cy="4998204"/>
            <a:chOff x="1871717" y="2434934"/>
            <a:chExt cx="9120653" cy="4129616"/>
          </a:xfrm>
        </p:grpSpPr>
        <p:grpSp>
          <p:nvGrpSpPr>
            <p:cNvPr id="23" name="Group 22">
              <a:extLst>
                <a:ext uri="{FF2B5EF4-FFF2-40B4-BE49-F238E27FC236}">
                  <a16:creationId xmlns:a16="http://schemas.microsoft.com/office/drawing/2014/main" id="{FF3F18E0-3272-9BD6-7144-8CE824E18523}"/>
                </a:ext>
              </a:extLst>
            </p:cNvPr>
            <p:cNvGrpSpPr/>
            <p:nvPr/>
          </p:nvGrpSpPr>
          <p:grpSpPr>
            <a:xfrm>
              <a:off x="3917717" y="2901925"/>
              <a:ext cx="3662623" cy="3662625"/>
              <a:chOff x="7384090" y="1859843"/>
              <a:chExt cx="3793688" cy="3793690"/>
            </a:xfrm>
          </p:grpSpPr>
          <p:sp>
            <p:nvSpPr>
              <p:cNvPr id="7" name="Freeform 45">
                <a:extLst>
                  <a:ext uri="{FF2B5EF4-FFF2-40B4-BE49-F238E27FC236}">
                    <a16:creationId xmlns:a16="http://schemas.microsoft.com/office/drawing/2014/main" id="{D487D2A8-D4A9-287B-10C3-23B2F46C1E05}"/>
                  </a:ext>
                </a:extLst>
              </p:cNvPr>
              <p:cNvSpPr/>
              <p:nvPr/>
            </p:nvSpPr>
            <p:spPr>
              <a:xfrm>
                <a:off x="8639164" y="1859843"/>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9" name="Freeform 42">
                <a:extLst>
                  <a:ext uri="{FF2B5EF4-FFF2-40B4-BE49-F238E27FC236}">
                    <a16:creationId xmlns:a16="http://schemas.microsoft.com/office/drawing/2014/main" id="{A8D54042-9215-2373-55A0-1920DF9DBA73}"/>
                  </a:ext>
                </a:extLst>
              </p:cNvPr>
              <p:cNvSpPr/>
              <p:nvPr/>
            </p:nvSpPr>
            <p:spPr>
              <a:xfrm>
                <a:off x="9636438" y="2438456"/>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0" name="Freeform 41">
                <a:extLst>
                  <a:ext uri="{FF2B5EF4-FFF2-40B4-BE49-F238E27FC236}">
                    <a16:creationId xmlns:a16="http://schemas.microsoft.com/office/drawing/2014/main" id="{45579F04-4436-258C-E3C1-A5A7990C9053}"/>
                  </a:ext>
                </a:extLst>
              </p:cNvPr>
              <p:cNvSpPr/>
              <p:nvPr/>
            </p:nvSpPr>
            <p:spPr>
              <a:xfrm>
                <a:off x="7759789" y="2438823"/>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1" name="Freeform 37">
                <a:extLst>
                  <a:ext uri="{FF2B5EF4-FFF2-40B4-BE49-F238E27FC236}">
                    <a16:creationId xmlns:a16="http://schemas.microsoft.com/office/drawing/2014/main" id="{0FD6BEA9-00A2-BE63-0108-52A001653C1F}"/>
                  </a:ext>
                </a:extLst>
              </p:cNvPr>
              <p:cNvSpPr/>
              <p:nvPr/>
            </p:nvSpPr>
            <p:spPr>
              <a:xfrm>
                <a:off x="9896062" y="3529180"/>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2" name="Freeform 36">
                <a:extLst>
                  <a:ext uri="{FF2B5EF4-FFF2-40B4-BE49-F238E27FC236}">
                    <a16:creationId xmlns:a16="http://schemas.microsoft.com/office/drawing/2014/main" id="{21ED6EF8-F267-3830-A648-A52A83991311}"/>
                  </a:ext>
                </a:extLst>
              </p:cNvPr>
              <p:cNvSpPr/>
              <p:nvPr/>
            </p:nvSpPr>
            <p:spPr>
              <a:xfrm>
                <a:off x="7384090" y="3539457"/>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3" name="Freeform 35">
                <a:extLst>
                  <a:ext uri="{FF2B5EF4-FFF2-40B4-BE49-F238E27FC236}">
                    <a16:creationId xmlns:a16="http://schemas.microsoft.com/office/drawing/2014/main" id="{7067F249-0799-DFF5-BE64-10AB11743857}"/>
                  </a:ext>
                </a:extLst>
              </p:cNvPr>
              <p:cNvSpPr/>
              <p:nvPr/>
            </p:nvSpPr>
            <p:spPr>
              <a:xfrm>
                <a:off x="9320378" y="4366910"/>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sp>
            <p:nvSpPr>
              <p:cNvPr id="14" name="Freeform 34">
                <a:extLst>
                  <a:ext uri="{FF2B5EF4-FFF2-40B4-BE49-F238E27FC236}">
                    <a16:creationId xmlns:a16="http://schemas.microsoft.com/office/drawing/2014/main" id="{73C8A32A-30B8-35B8-FAEE-D4B3316026A1}"/>
                  </a:ext>
                </a:extLst>
              </p:cNvPr>
              <p:cNvSpPr/>
              <p:nvPr/>
            </p:nvSpPr>
            <p:spPr>
              <a:xfrm>
                <a:off x="8092004" y="4368080"/>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595959"/>
                  </a:solidFill>
                  <a:effectLst/>
                  <a:uLnTx/>
                  <a:uFillTx/>
                  <a:latin typeface="Calibri Light" panose="020F0302020204030204"/>
                  <a:ea typeface="+mn-ea"/>
                  <a:cs typeface="+mn-cs"/>
                </a:endParaRPr>
              </a:p>
            </p:txBody>
          </p:sp>
        </p:grpSp>
        <p:sp>
          <p:nvSpPr>
            <p:cNvPr id="15" name="TextBox 73">
              <a:extLst>
                <a:ext uri="{FF2B5EF4-FFF2-40B4-BE49-F238E27FC236}">
                  <a16:creationId xmlns:a16="http://schemas.microsoft.com/office/drawing/2014/main" id="{B8E6D515-A068-0D0E-E480-FE3D7744B857}"/>
                </a:ext>
              </a:extLst>
            </p:cNvPr>
            <p:cNvSpPr txBox="1"/>
            <p:nvPr/>
          </p:nvSpPr>
          <p:spPr>
            <a:xfrm>
              <a:off x="1871717" y="4639528"/>
              <a:ext cx="2163734" cy="461665"/>
            </a:xfrm>
            <a:prstGeom prst="rect">
              <a:avLst/>
            </a:prstGeom>
            <a:noFill/>
          </p:spPr>
          <p:txBody>
            <a:bodyPr wrap="none" rtlCol="0" anchor="b" anchorCtr="0">
              <a:spAutoFit/>
            </a:bodyPr>
            <a:lstStyle/>
            <a:p>
              <a:pPr lvl="0" algn="l" rtl="0">
                <a:defRPr/>
              </a:pPr>
              <a:r>
                <a:rPr lang="en-GB" sz="2400" dirty="0">
                  <a:solidFill>
                    <a:srgbClr val="B41F7A"/>
                  </a:solidFill>
                  <a:ea typeface="League Spartan" charset="0"/>
                  <a:cs typeface="Poppins" pitchFamily="2" charset="77"/>
                </a:rPr>
                <a:t>Comunicación</a:t>
              </a:r>
            </a:p>
          </p:txBody>
        </p:sp>
        <p:sp>
          <p:nvSpPr>
            <p:cNvPr id="16" name="TextBox 77">
              <a:extLst>
                <a:ext uri="{FF2B5EF4-FFF2-40B4-BE49-F238E27FC236}">
                  <a16:creationId xmlns:a16="http://schemas.microsoft.com/office/drawing/2014/main" id="{2C09D491-B98B-98CF-77FE-0FEE33D01FC2}"/>
                </a:ext>
              </a:extLst>
            </p:cNvPr>
            <p:cNvSpPr txBox="1"/>
            <p:nvPr/>
          </p:nvSpPr>
          <p:spPr>
            <a:xfrm>
              <a:off x="2936173" y="3777043"/>
              <a:ext cx="1216167" cy="461665"/>
            </a:xfrm>
            <a:prstGeom prst="rect">
              <a:avLst/>
            </a:prstGeom>
            <a:noFill/>
          </p:spPr>
          <p:txBody>
            <a:bodyPr wrap="none" lIns="91440" tIns="45720" rIns="91440" bIns="45720" rtlCol="0" anchor="b" anchorCtr="0">
              <a:spAutoFit/>
            </a:bodyPr>
            <a:lstStyle/>
            <a:p>
              <a:pPr lvl="0" algn="l" rtl="0">
                <a:defRPr/>
              </a:pPr>
              <a:r>
                <a:rPr lang="en-GB" sz="2400" dirty="0">
                  <a:solidFill>
                    <a:srgbClr val="F16924"/>
                  </a:solidFill>
                  <a:ea typeface="League Spartan" charset="0"/>
                  <a:cs typeface="Poppins" pitchFamily="2" charset="77"/>
                </a:rPr>
                <a:t>Coraje</a:t>
              </a:r>
            </a:p>
          </p:txBody>
        </p:sp>
        <p:sp>
          <p:nvSpPr>
            <p:cNvPr id="17" name="TextBox 38">
              <a:extLst>
                <a:ext uri="{FF2B5EF4-FFF2-40B4-BE49-F238E27FC236}">
                  <a16:creationId xmlns:a16="http://schemas.microsoft.com/office/drawing/2014/main" id="{300C6F5E-B229-94F1-DCDE-E0294D961E00}"/>
                </a:ext>
              </a:extLst>
            </p:cNvPr>
            <p:cNvSpPr txBox="1"/>
            <p:nvPr/>
          </p:nvSpPr>
          <p:spPr>
            <a:xfrm>
              <a:off x="7281969" y="3777043"/>
              <a:ext cx="3710401" cy="461665"/>
            </a:xfrm>
            <a:prstGeom prst="rect">
              <a:avLst/>
            </a:prstGeom>
            <a:noFill/>
          </p:spPr>
          <p:txBody>
            <a:bodyPr wrap="square" rtlCol="0" anchor="b" anchorCtr="0">
              <a:spAutoFit/>
            </a:bodyPr>
            <a:lstStyle/>
            <a:p>
              <a:pPr lvl="0" algn="l" rtl="0">
                <a:defRPr/>
              </a:pPr>
              <a:r>
                <a:rPr lang="en-GB" sz="2400" dirty="0">
                  <a:solidFill>
                    <a:srgbClr val="B41F7A"/>
                  </a:solidFill>
                  <a:ea typeface="League Spartan" charset="0"/>
                  <a:cs typeface="Poppins" pitchFamily="2" charset="77"/>
                </a:rPr>
                <a:t>Credibilidad</a:t>
              </a:r>
            </a:p>
          </p:txBody>
        </p:sp>
        <p:sp>
          <p:nvSpPr>
            <p:cNvPr id="18" name="TextBox 43">
              <a:extLst>
                <a:ext uri="{FF2B5EF4-FFF2-40B4-BE49-F238E27FC236}">
                  <a16:creationId xmlns:a16="http://schemas.microsoft.com/office/drawing/2014/main" id="{93EDD7C6-4D03-9C71-A539-0F9F4883E159}"/>
                </a:ext>
              </a:extLst>
            </p:cNvPr>
            <p:cNvSpPr txBox="1"/>
            <p:nvPr/>
          </p:nvSpPr>
          <p:spPr>
            <a:xfrm>
              <a:off x="6839466" y="5926036"/>
              <a:ext cx="962123" cy="461665"/>
            </a:xfrm>
            <a:prstGeom prst="rect">
              <a:avLst/>
            </a:prstGeom>
            <a:noFill/>
          </p:spPr>
          <p:txBody>
            <a:bodyPr wrap="none" rtlCol="0" anchor="b" anchorCtr="0">
              <a:spAutoFit/>
            </a:bodyPr>
            <a:lstStyle/>
            <a:p>
              <a:pPr lvl="0" algn="l" rtl="0">
                <a:defRPr/>
              </a:pPr>
              <a:r>
                <a:rPr lang="en-GB" sz="2400" dirty="0">
                  <a:solidFill>
                    <a:srgbClr val="EDA13E"/>
                  </a:solidFill>
                  <a:ea typeface="League Spartan" charset="0"/>
                  <a:cs typeface="Poppins" pitchFamily="2" charset="77"/>
                </a:rPr>
                <a:t>Cerca</a:t>
              </a:r>
            </a:p>
          </p:txBody>
        </p:sp>
        <p:sp>
          <p:nvSpPr>
            <p:cNvPr id="19" name="TextBox 47">
              <a:extLst>
                <a:ext uri="{FF2B5EF4-FFF2-40B4-BE49-F238E27FC236}">
                  <a16:creationId xmlns:a16="http://schemas.microsoft.com/office/drawing/2014/main" id="{2E807A4B-A2DD-34C2-B406-FF52D3F4C733}"/>
                </a:ext>
              </a:extLst>
            </p:cNvPr>
            <p:cNvSpPr txBox="1"/>
            <p:nvPr/>
          </p:nvSpPr>
          <p:spPr>
            <a:xfrm>
              <a:off x="7580339" y="4679343"/>
              <a:ext cx="1699504" cy="461665"/>
            </a:xfrm>
            <a:prstGeom prst="rect">
              <a:avLst/>
            </a:prstGeom>
            <a:noFill/>
          </p:spPr>
          <p:txBody>
            <a:bodyPr wrap="none" rtlCol="0" anchor="b" anchorCtr="0">
              <a:spAutoFit/>
            </a:bodyPr>
            <a:lstStyle/>
            <a:p>
              <a:pPr lvl="0" algn="l" rtl="0">
                <a:defRPr/>
              </a:pPr>
              <a:r>
                <a:rPr lang="en-GB" sz="2400" dirty="0">
                  <a:solidFill>
                    <a:srgbClr val="EDA13E"/>
                  </a:solidFill>
                  <a:ea typeface="Lato Light" charset="0"/>
                  <a:cs typeface="Lato Light" charset="0"/>
                </a:rPr>
                <a:t>Compasión</a:t>
              </a:r>
              <a:endParaRPr kumimoji="0" lang="en-GB" sz="2400" i="0" u="none" strike="noStrike" kern="1200" cap="none" spc="0" normalizeH="0" baseline="0" noProof="0" dirty="0">
                <a:ln>
                  <a:noFill/>
                </a:ln>
                <a:solidFill>
                  <a:srgbClr val="F16924"/>
                </a:solidFill>
                <a:effectLst/>
                <a:uLnTx/>
                <a:uFillTx/>
                <a:ea typeface="League Spartan" charset="0"/>
                <a:cs typeface="Poppins" pitchFamily="2" charset="77"/>
              </a:endParaRPr>
            </a:p>
          </p:txBody>
        </p:sp>
        <p:sp>
          <p:nvSpPr>
            <p:cNvPr id="20" name="TextBox 49">
              <a:extLst>
                <a:ext uri="{FF2B5EF4-FFF2-40B4-BE49-F238E27FC236}">
                  <a16:creationId xmlns:a16="http://schemas.microsoft.com/office/drawing/2014/main" id="{A80C7F55-B29D-7BA5-5CAD-4BC800D5741E}"/>
                </a:ext>
              </a:extLst>
            </p:cNvPr>
            <p:cNvSpPr txBox="1"/>
            <p:nvPr/>
          </p:nvSpPr>
          <p:spPr>
            <a:xfrm>
              <a:off x="3413621" y="5860387"/>
              <a:ext cx="1216167" cy="461665"/>
            </a:xfrm>
            <a:prstGeom prst="rect">
              <a:avLst/>
            </a:prstGeom>
            <a:noFill/>
          </p:spPr>
          <p:txBody>
            <a:bodyPr wrap="none" rtlCol="0" anchor="b" anchorCtr="0">
              <a:spAutoFit/>
            </a:bodyPr>
            <a:lstStyle/>
            <a:p>
              <a:pPr lvl="0" algn="l" rtl="0">
                <a:defRPr/>
              </a:pPr>
              <a:r>
                <a:rPr lang="en-GB" sz="2400" dirty="0">
                  <a:solidFill>
                    <a:srgbClr val="7F1C58"/>
                  </a:solidFill>
                  <a:ea typeface="League Spartan" charset="0"/>
                  <a:cs typeface="Poppins" pitchFamily="2" charset="77"/>
                </a:rPr>
                <a:t>Coraje</a:t>
              </a:r>
            </a:p>
          </p:txBody>
        </p:sp>
        <p:sp>
          <p:nvSpPr>
            <p:cNvPr id="21" name="TextBox 51">
              <a:extLst>
                <a:ext uri="{FF2B5EF4-FFF2-40B4-BE49-F238E27FC236}">
                  <a16:creationId xmlns:a16="http://schemas.microsoft.com/office/drawing/2014/main" id="{3984232C-4A62-99E1-7248-EA6A75F11B4B}"/>
                </a:ext>
              </a:extLst>
            </p:cNvPr>
            <p:cNvSpPr txBox="1"/>
            <p:nvPr/>
          </p:nvSpPr>
          <p:spPr>
            <a:xfrm>
              <a:off x="4650769" y="2434934"/>
              <a:ext cx="2272682" cy="461665"/>
            </a:xfrm>
            <a:prstGeom prst="rect">
              <a:avLst/>
            </a:prstGeom>
            <a:noFill/>
          </p:spPr>
          <p:txBody>
            <a:bodyPr wrap="square" rtlCol="0" anchor="b" anchorCtr="0">
              <a:spAutoFit/>
            </a:bodyPr>
            <a:lstStyle/>
            <a:p>
              <a:pPr lvl="0" algn="ctr" rtl="0">
                <a:defRPr/>
              </a:pPr>
              <a:r>
                <a:rPr lang="en-GB" sz="2400" dirty="0">
                  <a:solidFill>
                    <a:srgbClr val="7F1C58"/>
                  </a:solidFill>
                  <a:ea typeface="League Spartan" charset="0"/>
                  <a:cs typeface="Poppins" pitchFamily="2" charset="77"/>
                </a:rPr>
                <a:t>Compromiso</a:t>
              </a:r>
            </a:p>
          </p:txBody>
        </p:sp>
        <p:sp>
          <p:nvSpPr>
            <p:cNvPr id="22" name="TextBox 51">
              <a:extLst>
                <a:ext uri="{FF2B5EF4-FFF2-40B4-BE49-F238E27FC236}">
                  <a16:creationId xmlns:a16="http://schemas.microsoft.com/office/drawing/2014/main" id="{688C8B11-3FC9-1FAD-5351-758D88C27F8A}"/>
                </a:ext>
              </a:extLst>
            </p:cNvPr>
            <p:cNvSpPr txBox="1"/>
            <p:nvPr/>
          </p:nvSpPr>
          <p:spPr>
            <a:xfrm>
              <a:off x="5260234" y="4377909"/>
              <a:ext cx="992580" cy="769441"/>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dirty="0">
                  <a:solidFill>
                    <a:srgbClr val="595959"/>
                  </a:solidFill>
                  <a:ea typeface="League Spartan" charset="0"/>
                  <a:cs typeface="Poppins" pitchFamily="2" charset="77"/>
                </a:rPr>
                <a:t>7C</a:t>
              </a:r>
              <a:endParaRPr kumimoji="0" lang="en-GB" sz="4400" b="1" i="0" u="none" strike="noStrike" kern="1200" cap="none" spc="0" normalizeH="0" baseline="0" noProof="0" dirty="0">
                <a:ln>
                  <a:noFill/>
                </a:ln>
                <a:solidFill>
                  <a:srgbClr val="595959"/>
                </a:solidFill>
                <a:effectLst/>
                <a:uLnTx/>
                <a:uFillTx/>
                <a:ea typeface="League Spartan" charset="0"/>
                <a:cs typeface="Poppins" pitchFamily="2" charset="77"/>
              </a:endParaRPr>
            </a:p>
          </p:txBody>
        </p:sp>
        <p:sp>
          <p:nvSpPr>
            <p:cNvPr id="24" name="TextBox 23">
              <a:extLst>
                <a:ext uri="{FF2B5EF4-FFF2-40B4-BE49-F238E27FC236}">
                  <a16:creationId xmlns:a16="http://schemas.microsoft.com/office/drawing/2014/main" id="{94143A6B-CC67-13E6-8A84-B005E72BD7C1}"/>
                </a:ext>
              </a:extLst>
            </p:cNvPr>
            <p:cNvSpPr txBox="1"/>
            <p:nvPr/>
          </p:nvSpPr>
          <p:spPr>
            <a:xfrm flipH="1">
              <a:off x="5482592" y="3368200"/>
              <a:ext cx="560940" cy="534012"/>
            </a:xfrm>
            <a:prstGeom prst="rect">
              <a:avLst/>
            </a:prstGeom>
            <a:noFill/>
          </p:spPr>
          <p:txBody>
            <a:bodyPr wrap="square" rtlCol="0">
              <a:spAutoFit/>
            </a:bodyPr>
            <a:lstStyle/>
            <a:p>
              <a:pPr algn="ctr" rtl="0"/>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5" name="TextBox 24">
              <a:extLst>
                <a:ext uri="{FF2B5EF4-FFF2-40B4-BE49-F238E27FC236}">
                  <a16:creationId xmlns:a16="http://schemas.microsoft.com/office/drawing/2014/main" id="{86F605D0-0C10-1947-072D-4C6BD332F3B6}"/>
                </a:ext>
              </a:extLst>
            </p:cNvPr>
            <p:cNvSpPr txBox="1"/>
            <p:nvPr/>
          </p:nvSpPr>
          <p:spPr>
            <a:xfrm flipH="1">
              <a:off x="6443085" y="3789054"/>
              <a:ext cx="560940" cy="534012"/>
            </a:xfrm>
            <a:prstGeom prst="rect">
              <a:avLst/>
            </a:prstGeom>
            <a:noFill/>
          </p:spPr>
          <p:txBody>
            <a:bodyPr wrap="square" rtlCol="0">
              <a:spAutoFit/>
            </a:bodyPr>
            <a:lstStyle/>
            <a:p>
              <a:pPr algn="ctr" rtl="0"/>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6" name="TextBox 25">
              <a:extLst>
                <a:ext uri="{FF2B5EF4-FFF2-40B4-BE49-F238E27FC236}">
                  <a16:creationId xmlns:a16="http://schemas.microsoft.com/office/drawing/2014/main" id="{C32713F2-64D2-678F-AE87-5754B980C62E}"/>
                </a:ext>
              </a:extLst>
            </p:cNvPr>
            <p:cNvSpPr txBox="1"/>
            <p:nvPr/>
          </p:nvSpPr>
          <p:spPr>
            <a:xfrm flipH="1">
              <a:off x="6681152" y="4802883"/>
              <a:ext cx="560940" cy="534012"/>
            </a:xfrm>
            <a:prstGeom prst="rect">
              <a:avLst/>
            </a:prstGeom>
            <a:noFill/>
          </p:spPr>
          <p:txBody>
            <a:bodyPr wrap="square" rtlCol="0">
              <a:spAutoFit/>
            </a:bodyPr>
            <a:lstStyle/>
            <a:p>
              <a:pPr algn="ctr" rtl="0"/>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7" name="TextBox 26">
              <a:extLst>
                <a:ext uri="{FF2B5EF4-FFF2-40B4-BE49-F238E27FC236}">
                  <a16:creationId xmlns:a16="http://schemas.microsoft.com/office/drawing/2014/main" id="{A20EEDBF-E206-688D-716F-D32841406A1B}"/>
                </a:ext>
              </a:extLst>
            </p:cNvPr>
            <p:cNvSpPr txBox="1"/>
            <p:nvPr/>
          </p:nvSpPr>
          <p:spPr>
            <a:xfrm flipH="1">
              <a:off x="5986273" y="5672431"/>
              <a:ext cx="560940" cy="534012"/>
            </a:xfrm>
            <a:prstGeom prst="rect">
              <a:avLst/>
            </a:prstGeom>
            <a:noFill/>
          </p:spPr>
          <p:txBody>
            <a:bodyPr wrap="square" rtlCol="0">
              <a:spAutoFit/>
            </a:bodyPr>
            <a:lstStyle/>
            <a:p>
              <a:pPr algn="ctr" rtl="0"/>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8" name="TextBox 27">
              <a:extLst>
                <a:ext uri="{FF2B5EF4-FFF2-40B4-BE49-F238E27FC236}">
                  <a16:creationId xmlns:a16="http://schemas.microsoft.com/office/drawing/2014/main" id="{F1E7060A-8076-18EA-4B69-7C9EC18AEF32}"/>
                </a:ext>
              </a:extLst>
            </p:cNvPr>
            <p:cNvSpPr txBox="1"/>
            <p:nvPr/>
          </p:nvSpPr>
          <p:spPr>
            <a:xfrm flipH="1">
              <a:off x="4944938" y="5689386"/>
              <a:ext cx="560940" cy="534012"/>
            </a:xfrm>
            <a:prstGeom prst="rect">
              <a:avLst/>
            </a:prstGeom>
            <a:noFill/>
          </p:spPr>
          <p:txBody>
            <a:bodyPr wrap="square" rtlCol="0">
              <a:spAutoFit/>
            </a:bodyPr>
            <a:lstStyle/>
            <a:p>
              <a:pPr algn="ctr" rtl="0"/>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9" name="TextBox 28">
              <a:extLst>
                <a:ext uri="{FF2B5EF4-FFF2-40B4-BE49-F238E27FC236}">
                  <a16:creationId xmlns:a16="http://schemas.microsoft.com/office/drawing/2014/main" id="{9BD42E58-0C0D-4C99-C439-688A1C6096E2}"/>
                </a:ext>
              </a:extLst>
            </p:cNvPr>
            <p:cNvSpPr txBox="1"/>
            <p:nvPr/>
          </p:nvSpPr>
          <p:spPr>
            <a:xfrm flipH="1">
              <a:off x="4292259" y="4787066"/>
              <a:ext cx="560940" cy="534012"/>
            </a:xfrm>
            <a:prstGeom prst="rect">
              <a:avLst/>
            </a:prstGeom>
            <a:noFill/>
          </p:spPr>
          <p:txBody>
            <a:bodyPr wrap="square" rtlCol="0">
              <a:spAutoFit/>
            </a:bodyPr>
            <a:lstStyle/>
            <a:p>
              <a:pPr algn="ctr" rtl="0"/>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30" name="TextBox 29">
              <a:extLst>
                <a:ext uri="{FF2B5EF4-FFF2-40B4-BE49-F238E27FC236}">
                  <a16:creationId xmlns:a16="http://schemas.microsoft.com/office/drawing/2014/main" id="{E16E85EB-A0EB-B162-86B8-759866662A25}"/>
                </a:ext>
              </a:extLst>
            </p:cNvPr>
            <p:cNvSpPr txBox="1"/>
            <p:nvPr/>
          </p:nvSpPr>
          <p:spPr>
            <a:xfrm flipH="1">
              <a:off x="4506710" y="3778359"/>
              <a:ext cx="560940" cy="534012"/>
            </a:xfrm>
            <a:prstGeom prst="rect">
              <a:avLst/>
            </a:prstGeom>
            <a:noFill/>
          </p:spPr>
          <p:txBody>
            <a:bodyPr wrap="square" rtlCol="0">
              <a:spAutoFit/>
            </a:bodyPr>
            <a:lstStyle/>
            <a:p>
              <a:pPr algn="ctr" rtl="0"/>
              <a:r>
                <a:rPr lang="en-US" sz="36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gr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2395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6" name="Textplatzhalter 1">
            <a:extLst>
              <a:ext uri="{FF2B5EF4-FFF2-40B4-BE49-F238E27FC236}">
                <a16:creationId xmlns:a16="http://schemas.microsoft.com/office/drawing/2014/main" id="{1706CAA4-7AF8-AB5A-EFB2-DF405B76C26B}"/>
              </a:ext>
            </a:extLst>
          </p:cNvPr>
          <p:cNvSpPr txBox="1">
            <a:spLocks/>
          </p:cNvSpPr>
          <p:nvPr/>
        </p:nvSpPr>
        <p:spPr>
          <a:xfrm>
            <a:off x="0" y="370865"/>
            <a:ext cx="12192000"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GB" dirty="0">
                <a:solidFill>
                  <a:schemeClr val="bg1"/>
                </a:solidFill>
              </a:rPr>
              <a:t>Resumen simple de liderazgo: 7Cs</a:t>
            </a:r>
          </a:p>
        </p:txBody>
      </p:sp>
    </p:spTree>
    <p:extLst>
      <p:ext uri="{BB962C8B-B14F-4D97-AF65-F5344CB8AC3E}">
        <p14:creationId xmlns:p14="http://schemas.microsoft.com/office/powerpoint/2010/main" val="254974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817721"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812830"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103226"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621028"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33484"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34841"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45134"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88857"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921216"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407850"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55944"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81746"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73568"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29574"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
        <p:nvSpPr>
          <p:cNvPr id="332" name="Rectangle 331">
            <a:extLst>
              <a:ext uri="{FF2B5EF4-FFF2-40B4-BE49-F238E27FC236}">
                <a16:creationId xmlns:a16="http://schemas.microsoft.com/office/drawing/2014/main" id="{4AD1CC34-EF04-776A-97D1-6B2C495C81FB}"/>
              </a:ext>
            </a:extLst>
          </p:cNvPr>
          <p:cNvSpPr/>
          <p:nvPr/>
        </p:nvSpPr>
        <p:spPr>
          <a:xfrm>
            <a:off x="0" y="0"/>
            <a:ext cx="4774997"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707231"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7 tácticas de pensamiento crítico que usan los líderes de alto rendimiento para tomar decisiones informadas</a:t>
            </a:r>
          </a:p>
          <a:p>
            <a:pPr algn="l" rtl="0"/>
            <a:endParaRPr lang="en-US" dirty="0">
              <a:solidFill>
                <a:schemeClr val="bg1"/>
              </a:solidFill>
            </a:endParaRPr>
          </a:p>
          <a:p>
            <a:pPr algn="l" rtl="0">
              <a:lnSpc>
                <a:spcPts val="2220"/>
              </a:lnSpc>
              <a:spcBef>
                <a:spcPts val="0"/>
              </a:spcBef>
            </a:pPr>
            <a:r>
              <a:rPr lang="en-US" sz="2200" dirty="0">
                <a:solidFill>
                  <a:schemeClr val="bg1"/>
                </a:solidFill>
              </a:rPr>
              <a:t>El pensamiento crítico permite a los líderes en todos los niveles evaluar su toma de decisiones y cómo estas decisiones finalmente impactan en los resultados.</a:t>
            </a:r>
          </a:p>
          <a:p>
            <a:pPr algn="l" rtl="0">
              <a:lnSpc>
                <a:spcPts val="2220"/>
              </a:lnSpc>
              <a:spcBef>
                <a:spcPts val="0"/>
              </a:spcBef>
            </a:pPr>
            <a:endParaRPr lang="en-US" sz="2200" dirty="0">
              <a:solidFill>
                <a:schemeClr val="bg1"/>
              </a:solidFill>
            </a:endParaRPr>
          </a:p>
        </p:txBody>
      </p:sp>
      <p:grpSp>
        <p:nvGrpSpPr>
          <p:cNvPr id="195" name="Group 194">
            <a:extLst>
              <a:ext uri="{FF2B5EF4-FFF2-40B4-BE49-F238E27FC236}">
                <a16:creationId xmlns:a16="http://schemas.microsoft.com/office/drawing/2014/main" id="{321BF6F3-8A9C-898A-8A52-50B1306BB7FA}"/>
              </a:ext>
            </a:extLst>
          </p:cNvPr>
          <p:cNvGrpSpPr/>
          <p:nvPr/>
        </p:nvGrpSpPr>
        <p:grpSpPr>
          <a:xfrm>
            <a:off x="5103226"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4461"/>
              <a:ext cx="4172881" cy="326371"/>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Sea de mente abierta y manténgase curioso.</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2" name="Rectangle 1">
            <a:extLst>
              <a:ext uri="{FF2B5EF4-FFF2-40B4-BE49-F238E27FC236}">
                <a16:creationId xmlns:a16="http://schemas.microsoft.com/office/drawing/2014/main" id="{67D77CEC-A6B5-80B9-806C-9686FBF34ED7}"/>
              </a:ext>
            </a:extLst>
          </p:cNvPr>
          <p:cNvSpPr/>
          <p:nvPr/>
        </p:nvSpPr>
        <p:spPr>
          <a:xfrm>
            <a:off x="567962" y="374468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8" name="Group 7">
            <a:extLst>
              <a:ext uri="{FF2B5EF4-FFF2-40B4-BE49-F238E27FC236}">
                <a16:creationId xmlns:a16="http://schemas.microsoft.com/office/drawing/2014/main" id="{12F5E59B-85E2-6F54-A0B5-A94A7551CED1}"/>
              </a:ext>
            </a:extLst>
          </p:cNvPr>
          <p:cNvGrpSpPr/>
          <p:nvPr/>
        </p:nvGrpSpPr>
        <p:grpSpPr>
          <a:xfrm>
            <a:off x="5884908"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4461"/>
              <a:ext cx="4172881" cy="326371"/>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Sea un observador y escuche atentamente.</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308706"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4461"/>
              <a:ext cx="4172881" cy="326371"/>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Reflexionar sobre el aprendizaje.</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719110"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5052654"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134459"/>
              <a:ext cx="4391527" cy="326371"/>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Asimilar nuevos conocimientos y experiencias.</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84908"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4460"/>
              <a:ext cx="4172881" cy="326371"/>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Lluvia de ideas centradas en soluciones.</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308706" y="3826005"/>
            <a:ext cx="4874873" cy="712320"/>
            <a:chOff x="1416598" y="919839"/>
            <a:chExt cx="4874873"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019044"/>
              <a:ext cx="3749083" cy="557204"/>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Inicie conversaciones con otros para obtener una perspectiva diferente.</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103226" y="5523924"/>
            <a:ext cx="4874873" cy="712320"/>
            <a:chOff x="1416598" y="919839"/>
            <a:chExt cx="4874873"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17286" y="930435"/>
              <a:ext cx="4774185"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178414" y="1019044"/>
              <a:ext cx="3913140" cy="557204"/>
            </a:xfrm>
            <a:prstGeom prst="rect">
              <a:avLst/>
            </a:prstGeom>
            <a:noFill/>
          </p:spPr>
          <p:txBody>
            <a:bodyPr wrap="square" numCol="1" rtlCol="0" anchor="ctr">
              <a:spAutoFit/>
            </a:bodyPr>
            <a:lstStyle/>
            <a:p>
              <a:pPr algn="l" rtl="0">
                <a:lnSpc>
                  <a:spcPts val="1800"/>
                </a:lnSpc>
                <a:defRPr/>
              </a:pPr>
              <a:r>
                <a:rPr lang="en-GB" dirty="0">
                  <a:solidFill>
                    <a:schemeClr val="bg1"/>
                  </a:solidFill>
                  <a:ea typeface="Lato Light" panose="020F0502020204030203" pitchFamily="34" charset="0"/>
                  <a:cs typeface="Poppins" pitchFamily="2" charset="77"/>
                </a:rPr>
                <a:t>Evaluar las opiniones, juicios y decisiones de los demás.</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567962" y="5948083"/>
            <a:ext cx="3972718" cy="65886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US" sz="1400" dirty="0"/>
              <a:t>Fuente: Forbes, 2020: https://www.forbes.com/sites/forbescoachescouncil/2020/11/03/seven-critical-thinking-tactics-high-performing-leaders-to-make-informed-decisions/?sh =2ed7b3ce24f7</a:t>
            </a:r>
          </a:p>
        </p:txBody>
      </p:sp>
      <p:grpSp>
        <p:nvGrpSpPr>
          <p:cNvPr id="232" name="Group 231">
            <a:extLst>
              <a:ext uri="{FF2B5EF4-FFF2-40B4-BE49-F238E27FC236}">
                <a16:creationId xmlns:a16="http://schemas.microsoft.com/office/drawing/2014/main" id="{71F51CB9-58ED-46B8-5031-77628761E5C2}"/>
              </a:ext>
            </a:extLst>
          </p:cNvPr>
          <p:cNvGrpSpPr/>
          <p:nvPr/>
        </p:nvGrpSpPr>
        <p:grpSpPr>
          <a:xfrm>
            <a:off x="5703138"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87399"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26632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420236" y="2686432"/>
            <a:ext cx="3355267" cy="4171568"/>
          </a:xfrm>
        </p:spPr>
        <p:txBody>
          <a:bodyPr>
            <a:normAutofit/>
          </a:bodyPr>
          <a:lstStyle/>
          <a:p>
            <a:pPr marL="15875" indent="-15875" algn="l" rtl="0"/>
            <a:r>
              <a:rPr lang="en-US" dirty="0">
                <a:solidFill>
                  <a:schemeClr val="bg1"/>
                </a:solidFill>
              </a:rPr>
              <a:t>El liderazgo adaptativo es un modelo de liderazgo que fue presentado por Ronald Heifetz y Marty</a:t>
            </a:r>
            <a:r>
              <a:rPr lang="en-US" dirty="0" err="1">
                <a:solidFill>
                  <a:schemeClr val="bg1"/>
                </a:solidFill>
              </a:rPr>
              <a:t>Linsky</a:t>
            </a:r>
            <a:r>
              <a:rPr lang="en-US" dirty="0">
                <a:solidFill>
                  <a:schemeClr val="bg1"/>
                </a:solidFill>
              </a:rPr>
              <a:t>. Heifetz lo define como el acto de</a:t>
            </a:r>
            <a:r>
              <a:rPr lang="en-US" dirty="0" err="1">
                <a:solidFill>
                  <a:schemeClr val="bg1"/>
                </a:solidFill>
              </a:rPr>
              <a:t>movilizando</a:t>
            </a:r>
            <a:r>
              <a:rPr lang="en-US" dirty="0">
                <a:solidFill>
                  <a:schemeClr val="bg1"/>
                </a:solidFill>
              </a:rPr>
              <a:t>un grupo de individuos para manejar desafíos difíciles y salir triunfantes al final</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fontScale="92500" lnSpcReduction="10000"/>
          </a:bodyPr>
          <a:lstStyle/>
          <a:p>
            <a:pPr algn="l" rtl="0"/>
            <a:r>
              <a:rPr lang="en-GB" dirty="0">
                <a:solidFill>
                  <a:schemeClr val="bg1"/>
                </a:solidFill>
              </a:rPr>
              <a:t>Cuatro principios fundamentales del liderazgo adaptativo</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452533" y="491603"/>
            <a:ext cx="6492666" cy="7540526"/>
          </a:xfrm>
          <a:prstGeom prst="rect">
            <a:avLst/>
          </a:prstGeom>
          <a:noFill/>
        </p:spPr>
        <p:txBody>
          <a:bodyPr wrap="square" rtlCol="0">
            <a:spAutoFit/>
          </a:bodyPr>
          <a:lstStyle/>
          <a:p>
            <a:pPr algn="l" rtl="0">
              <a:defRPr/>
            </a:pPr>
            <a:r>
              <a:rPr lang="en-US" sz="2800" dirty="0">
                <a:solidFill>
                  <a:srgbClr val="F16924"/>
                </a:solidFill>
              </a:rPr>
              <a:t>01</a:t>
            </a:r>
            <a:r>
              <a:rPr lang="en-GB" sz="2800" b="1" dirty="0">
                <a:solidFill>
                  <a:srgbClr val="B41F7A"/>
                </a:solidFill>
                <a:ea typeface="Roboto" charset="0"/>
                <a:cs typeface="Roboto" charset="0"/>
              </a:rPr>
              <a:t>Inteligencia emocional</a:t>
            </a:r>
            <a:endParaRPr kumimoji="0" lang="en-GB" sz="2800" b="1" i="0" u="none" strike="noStrike" kern="1200" cap="none" spc="0" normalizeH="0" baseline="0" noProof="0" dirty="0">
              <a:ln>
                <a:noFill/>
              </a:ln>
              <a:solidFill>
                <a:srgbClr val="B41F7A"/>
              </a:solidFill>
              <a:effectLst/>
              <a:uLnTx/>
              <a:uFillTx/>
              <a:ea typeface="Roboto" charset="0"/>
              <a:cs typeface="Roboto" charset="0"/>
            </a:endParaRPr>
          </a:p>
          <a:p>
            <a:pPr algn="l" rtl="0">
              <a:defRPr/>
            </a:pPr>
            <a:r>
              <a:rPr lang="en-GB" sz="2200" dirty="0">
                <a:solidFill>
                  <a:srgbClr val="595959"/>
                </a:solidFill>
                <a:ea typeface="Lato Light" charset="0"/>
                <a:cs typeface="Lato Light" charset="0"/>
              </a:rPr>
              <a:t>La inteligencia emocional es la capacidad de reconocer los propios sentimientos y los de otras personas. Con esta conciencia, un líder adaptativo puede generar confianza con otros participantes y fomentar relaciones de calidad.</a:t>
            </a:r>
          </a:p>
          <a:p>
            <a:pPr algn="l" rtl="0">
              <a:defRPr/>
            </a:pPr>
            <a:endParaRPr lang="en-GB" sz="2200" dirty="0">
              <a:solidFill>
                <a:srgbClr val="595959"/>
              </a:solidFill>
              <a:ea typeface="Lato Light" charset="0"/>
              <a:cs typeface="Lato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3200" b="1" dirty="0">
              <a:solidFill>
                <a:srgbClr val="595959"/>
              </a:solidFill>
              <a:ea typeface="Roboto" charset="0"/>
              <a:cs typeface="Roboto" charset="0"/>
            </a:endParaRPr>
          </a:p>
          <a:p>
            <a:pPr lvl="0" algn="l" rtl="0">
              <a:defRPr/>
            </a:pPr>
            <a:r>
              <a:rPr lang="en-US" sz="2800" dirty="0">
                <a:solidFill>
                  <a:srgbClr val="F16924"/>
                </a:solidFill>
              </a:rPr>
              <a:t>02</a:t>
            </a:r>
            <a:r>
              <a:rPr lang="en-GB" sz="2800" b="1" dirty="0">
                <a:solidFill>
                  <a:srgbClr val="B41F7A"/>
                </a:solidFill>
                <a:ea typeface="Roboto" charset="0"/>
                <a:cs typeface="Roboto" charset="0"/>
              </a:rPr>
              <a:t>justicia organizacional</a:t>
            </a:r>
          </a:p>
          <a:p>
            <a:pPr lvl="0" algn="l" rtl="0">
              <a:defRPr/>
            </a:pPr>
            <a:r>
              <a:rPr lang="en-GB" sz="2200" dirty="0">
                <a:solidFill>
                  <a:srgbClr val="595959"/>
                </a:solidFill>
                <a:ea typeface="Roboto" charset="0"/>
                <a:cs typeface="Roboto" charset="0"/>
              </a:rPr>
              <a:t>Otro principio fundamental del liderazgo adaptativo es fomentar una cultura de honestidad. Los líderes adaptativos conocen las mejores políticas para introducir por el bien de la organización. También conocen las mejores formas de introducir estos cambios para que la gente los adopte. Los líderes adaptativos están dispuestos a adaptarse a los puntos de vista de otras personas, por lo tanto, asegurándoles que son valorados y respetados.</a:t>
            </a:r>
          </a:p>
          <a:p>
            <a:pPr lvl="0" algn="l" rtl="0">
              <a:defRPr/>
            </a:pPr>
            <a:endParaRPr lang="en-GB" sz="2200" b="1" dirty="0">
              <a:solidFill>
                <a:srgbClr val="595959"/>
              </a:solidFill>
              <a:ea typeface="Roboto" charset="0"/>
              <a:cs typeface="Roboto" charset="0"/>
            </a:endParaRPr>
          </a:p>
          <a:p>
            <a:pPr lvl="0" algn="l" rtl="0">
              <a:defRPr/>
            </a:pPr>
            <a:r>
              <a:rPr lang="en-GB" sz="2200" b="1" dirty="0">
                <a:solidFill>
                  <a:srgbClr val="595959"/>
                </a:solidFill>
                <a:ea typeface="Roboto" charset="0"/>
                <a:cs typeface="Roboto" charset="0"/>
              </a:rPr>
              <a:t> </a:t>
            </a:r>
          </a:p>
          <a:p>
            <a:pPr lvl="0" algn="l" rtl="0">
              <a:defRPr/>
            </a:pPr>
            <a:endParaRPr lang="en-GB" sz="2200" b="1" dirty="0">
              <a:solidFill>
                <a:srgbClr val="595959"/>
              </a:solidFill>
              <a:ea typeface="Roboto" charset="0"/>
              <a:cs typeface="Roboto" charset="0"/>
            </a:endParaRPr>
          </a:p>
          <a:p>
            <a:pPr lvl="0" algn="l" rt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cxnSp>
        <p:nvCxnSpPr>
          <p:cNvPr id="85" name="Straight Connector 84">
            <a:extLst>
              <a:ext uri="{FF2B5EF4-FFF2-40B4-BE49-F238E27FC236}">
                <a16:creationId xmlns:a16="http://schemas.microsoft.com/office/drawing/2014/main" id="{A96EBBC0-F6AA-755D-0C02-D21D3B310FF0}"/>
              </a:ext>
            </a:extLst>
          </p:cNvPr>
          <p:cNvCxnSpPr>
            <a:cxnSpLocks/>
          </p:cNvCxnSpPr>
          <p:nvPr/>
        </p:nvCxnSpPr>
        <p:spPr>
          <a:xfrm>
            <a:off x="4201097" y="2781226"/>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4" name="Graphic 2">
            <a:extLst>
              <a:ext uri="{FF2B5EF4-FFF2-40B4-BE49-F238E27FC236}">
                <a16:creationId xmlns:a16="http://schemas.microsoft.com/office/drawing/2014/main" id="{0D50C8A6-D78A-A1F6-7F68-3875C485B648}"/>
              </a:ext>
            </a:extLst>
          </p:cNvPr>
          <p:cNvGrpSpPr/>
          <p:nvPr/>
        </p:nvGrpSpPr>
        <p:grpSpPr>
          <a:xfrm>
            <a:off x="4409355" y="3089745"/>
            <a:ext cx="893172" cy="951060"/>
            <a:chOff x="3918554" y="774528"/>
            <a:chExt cx="868197" cy="924466"/>
          </a:xfrm>
          <a:solidFill>
            <a:srgbClr val="595959"/>
          </a:solidFill>
        </p:grpSpPr>
        <p:grpSp>
          <p:nvGrpSpPr>
            <p:cNvPr id="5" name="Graphic 2">
              <a:extLst>
                <a:ext uri="{FF2B5EF4-FFF2-40B4-BE49-F238E27FC236}">
                  <a16:creationId xmlns:a16="http://schemas.microsoft.com/office/drawing/2014/main" id="{2F54F8D6-3DEF-B991-48DD-1424D6B20C5A}"/>
                </a:ext>
              </a:extLst>
            </p:cNvPr>
            <p:cNvGrpSpPr/>
            <p:nvPr/>
          </p:nvGrpSpPr>
          <p:grpSpPr>
            <a:xfrm>
              <a:off x="3918554" y="774528"/>
              <a:ext cx="868197" cy="924466"/>
              <a:chOff x="3918554" y="774528"/>
              <a:chExt cx="868197" cy="924466"/>
            </a:xfrm>
            <a:grpFill/>
          </p:grpSpPr>
          <p:sp>
            <p:nvSpPr>
              <p:cNvPr id="49" name="Freeform 48">
                <a:extLst>
                  <a:ext uri="{FF2B5EF4-FFF2-40B4-BE49-F238E27FC236}">
                    <a16:creationId xmlns:a16="http://schemas.microsoft.com/office/drawing/2014/main" id="{D470FD77-186E-AA84-1CD3-CF227BE957A3}"/>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1B60C2F8-2688-533E-E96F-095D5928ABC1}"/>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7" name="Graphic 2">
              <a:extLst>
                <a:ext uri="{FF2B5EF4-FFF2-40B4-BE49-F238E27FC236}">
                  <a16:creationId xmlns:a16="http://schemas.microsoft.com/office/drawing/2014/main" id="{A2F25393-41BC-2F55-75A7-F92CCD78011E}"/>
                </a:ext>
              </a:extLst>
            </p:cNvPr>
            <p:cNvGrpSpPr/>
            <p:nvPr/>
          </p:nvGrpSpPr>
          <p:grpSpPr>
            <a:xfrm>
              <a:off x="3958353" y="890522"/>
              <a:ext cx="708520" cy="605461"/>
              <a:chOff x="3958353" y="890522"/>
              <a:chExt cx="708520" cy="605461"/>
            </a:xfrm>
            <a:grpFill/>
          </p:grpSpPr>
          <p:sp>
            <p:nvSpPr>
              <p:cNvPr id="47" name="Freeform 46">
                <a:extLst>
                  <a:ext uri="{FF2B5EF4-FFF2-40B4-BE49-F238E27FC236}">
                    <a16:creationId xmlns:a16="http://schemas.microsoft.com/office/drawing/2014/main" id="{305C524D-C60E-5CE8-7BBA-D5E300D7F3B7}"/>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C66506FD-60EE-7EAC-BC1F-961ABCD6C1E8}"/>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51" name="Group 50">
            <a:extLst>
              <a:ext uri="{FF2B5EF4-FFF2-40B4-BE49-F238E27FC236}">
                <a16:creationId xmlns:a16="http://schemas.microsoft.com/office/drawing/2014/main" id="{55BF5329-AF7F-0CF5-5B0C-037DC77587B9}"/>
              </a:ext>
            </a:extLst>
          </p:cNvPr>
          <p:cNvGrpSpPr/>
          <p:nvPr/>
        </p:nvGrpSpPr>
        <p:grpSpPr>
          <a:xfrm>
            <a:off x="4412937" y="526006"/>
            <a:ext cx="851397" cy="988098"/>
            <a:chOff x="8360213" y="3458151"/>
            <a:chExt cx="853935" cy="991043"/>
          </a:xfrm>
          <a:solidFill>
            <a:srgbClr val="595959"/>
          </a:solidFill>
        </p:grpSpPr>
        <p:grpSp>
          <p:nvGrpSpPr>
            <p:cNvPr id="52" name="Graphic 2">
              <a:extLst>
                <a:ext uri="{FF2B5EF4-FFF2-40B4-BE49-F238E27FC236}">
                  <a16:creationId xmlns:a16="http://schemas.microsoft.com/office/drawing/2014/main" id="{D3E474DF-E89B-893F-DFF2-5B96F1F1A31A}"/>
                </a:ext>
              </a:extLst>
            </p:cNvPr>
            <p:cNvGrpSpPr/>
            <p:nvPr userDrawn="1"/>
          </p:nvGrpSpPr>
          <p:grpSpPr>
            <a:xfrm>
              <a:off x="8599192" y="3595917"/>
              <a:ext cx="375982" cy="204367"/>
              <a:chOff x="2642504" y="3763150"/>
              <a:chExt cx="375982" cy="204367"/>
            </a:xfrm>
            <a:grpFill/>
          </p:grpSpPr>
          <p:sp>
            <p:nvSpPr>
              <p:cNvPr id="58" name="Freeform 57">
                <a:extLst>
                  <a:ext uri="{FF2B5EF4-FFF2-40B4-BE49-F238E27FC236}">
                    <a16:creationId xmlns:a16="http://schemas.microsoft.com/office/drawing/2014/main" id="{3A843F1D-A4A8-6506-653F-B30E0587F72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F16924"/>
              </a:solidFill>
              <a:ln w="3834"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D08DD00F-11DD-CF95-55E3-CF74699279B6}"/>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F16924"/>
              </a:solidFill>
              <a:ln w="3834" cap="flat">
                <a:noFill/>
                <a:prstDash val="solid"/>
                <a:miter/>
              </a:ln>
            </p:spPr>
            <p:txBody>
              <a:bodyPr rtlCol="0" anchor="ctr"/>
              <a:lstStyle/>
              <a:p>
                <a:pPr algn="l" rtl="0"/>
                <a:endParaRPr lang="en-US"/>
              </a:p>
            </p:txBody>
          </p:sp>
        </p:grpSp>
        <p:grpSp>
          <p:nvGrpSpPr>
            <p:cNvPr id="53" name="Graphic 2">
              <a:extLst>
                <a:ext uri="{FF2B5EF4-FFF2-40B4-BE49-F238E27FC236}">
                  <a16:creationId xmlns:a16="http://schemas.microsoft.com/office/drawing/2014/main" id="{2287FE16-1A32-D19D-33A4-98A59533FA83}"/>
                </a:ext>
              </a:extLst>
            </p:cNvPr>
            <p:cNvGrpSpPr/>
            <p:nvPr userDrawn="1"/>
          </p:nvGrpSpPr>
          <p:grpSpPr>
            <a:xfrm>
              <a:off x="8360213" y="3458151"/>
              <a:ext cx="853935" cy="991043"/>
              <a:chOff x="2403525" y="3625384"/>
              <a:chExt cx="853935" cy="991043"/>
            </a:xfrm>
            <a:grpFill/>
          </p:grpSpPr>
          <p:sp>
            <p:nvSpPr>
              <p:cNvPr id="54" name="Freeform 53">
                <a:extLst>
                  <a:ext uri="{FF2B5EF4-FFF2-40B4-BE49-F238E27FC236}">
                    <a16:creationId xmlns:a16="http://schemas.microsoft.com/office/drawing/2014/main" id="{DCF84E17-EBE5-8D3F-E266-DEE973D7D6C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FADD1D31-0254-DB4D-0EB8-0936E6A6BF5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pPr algn="l" rtl="0"/>
                <a:endParaRPr lang="en-US"/>
              </a:p>
            </p:txBody>
          </p:sp>
          <p:sp>
            <p:nvSpPr>
              <p:cNvPr id="56" name="Freeform 55">
                <a:extLst>
                  <a:ext uri="{FF2B5EF4-FFF2-40B4-BE49-F238E27FC236}">
                    <a16:creationId xmlns:a16="http://schemas.microsoft.com/office/drawing/2014/main" id="{6510D275-27B5-36FC-33EC-C0C3267886E8}"/>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pPr algn="l" rtl="0"/>
                <a:endParaRPr lang="en-US"/>
              </a:p>
            </p:txBody>
          </p:sp>
          <p:sp>
            <p:nvSpPr>
              <p:cNvPr id="57" name="Freeform 56">
                <a:extLst>
                  <a:ext uri="{FF2B5EF4-FFF2-40B4-BE49-F238E27FC236}">
                    <a16:creationId xmlns:a16="http://schemas.microsoft.com/office/drawing/2014/main" id="{482619C3-753D-E585-5816-9E9C74930D3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03177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a:bodyPr>
          <a:lstStyle/>
          <a:p>
            <a:pPr algn="l" rtl="0"/>
            <a:r>
              <a:rPr lang="en-IE" sz="2400" dirty="0">
                <a:effectLst/>
                <a:latin typeface="Calibri" panose="020F0502020204030204" pitchFamily="34" charset="0"/>
                <a:ea typeface="Calibri" panose="020F0502020204030204" pitchFamily="34" charset="0"/>
                <a:cs typeface="Calibri" panose="020F0502020204030204" pitchFamily="34" charset="0"/>
              </a:rPr>
              <a:t>Con base en los hallazgos de la</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Marco de aprendizaje del Sistema Internacional de Alerta Temprana SECure</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a:t>
            </a:r>
            <a:r>
              <a:rPr lang="en-IE" sz="2400" dirty="0">
                <a:effectLst/>
                <a:latin typeface="Calibri" panose="020F0502020204030204" pitchFamily="34" charset="0"/>
                <a:ea typeface="Calibri" panose="020F0502020204030204" pitchFamily="34" charset="0"/>
                <a:cs typeface="Calibri" panose="020F0502020204030204" pitchFamily="34" charset="0"/>
              </a:rPr>
              <a:t>, el paquete SECure VET y el modelo de aprendizaje se han diseñado en seis módulos de formación atractivos:-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¿Qué es una crisis empresarial y cuáles son los mecanismos de detección temprana?</a:t>
            </a:r>
          </a:p>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Saber cuándo: una visión general de las 3 fases de la crisis de las pymes/empresas: etapas principales, la precrisis, la etapa de gestión y respuesta en sí y la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LOS FUNDAMENTOS</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No lo vio venir, por lo general no es algo para lo que esté preparado, pero una vez que sucede, desearía estarlo, por ejemplo, una crisis natural, una economía debilitada y calamidades, un entorno de mercado, por ejemplo, cadenas de suministro, cuestiones relacionadas con la tecnología.</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EXTERNOS INEVITABLES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Habilidades y cultura gerencial,</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venta de productos, base de clientes, dependencia, relaciones.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Sistemas de datos y herramientas de análisis interno y externo dentro del negocio</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ganancias y liquidez</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operativa</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Déficits tecnológicos: falta de habilidades y recursos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organizativa/personal</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INTERNOS</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l" rtl="0"/>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CULTURA DE LIDERAZGO, GESTIÓN DE GRUPOS DE INTERÉS Y COMUNICACIONES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l" rtl="0">
              <a:lnSpc>
                <a:spcPts val="1540"/>
              </a:lnSpc>
            </a:pPr>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COMPRENSIÓN DE LOS RATIOS FINANCIEROS Y DE LIQUIDEZ E INSOLVENCIA COMO ENFOQUE DE REESTRUCTURACIÓN</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Como PYME con recursos limitados, ¿cómo puede implementar sistemas de alerta temprana que le permitan detectar crisis en una etapa temprana antes de que tomen dimensiones que amenacen la existencia de la empresa?</a:t>
            </a:r>
          </a:p>
          <a:p>
            <a:pPr algn="l" rtl="0">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SISTEMAS DE ALERTA TEMPRANA</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fontScale="92500" lnSpcReduction="10000"/>
          </a:bodyPr>
          <a:lstStyle/>
          <a:p>
            <a:pPr algn="l" rtl="0"/>
            <a:r>
              <a:rPr lang="en-GB" dirty="0">
                <a:solidFill>
                  <a:schemeClr val="bg1"/>
                </a:solidFill>
              </a:rPr>
              <a:t>Cuatro principios fundamentales del liderazgo adaptativo</a:t>
            </a:r>
          </a:p>
        </p:txBody>
      </p:sp>
      <p:sp>
        <p:nvSpPr>
          <p:cNvPr id="104" name="TextBox 40">
            <a:extLst>
              <a:ext uri="{FF2B5EF4-FFF2-40B4-BE49-F238E27FC236}">
                <a16:creationId xmlns:a16="http://schemas.microsoft.com/office/drawing/2014/main" id="{BC99318B-D0FF-4921-B814-4CD6119D1E35}"/>
              </a:ext>
            </a:extLst>
          </p:cNvPr>
          <p:cNvSpPr txBox="1"/>
          <p:nvPr/>
        </p:nvSpPr>
        <p:spPr>
          <a:xfrm>
            <a:off x="5775375" y="491603"/>
            <a:ext cx="6169824" cy="7540526"/>
          </a:xfrm>
          <a:prstGeom prst="rect">
            <a:avLst/>
          </a:prstGeom>
          <a:noFill/>
        </p:spPr>
        <p:txBody>
          <a:bodyPr wrap="square" rtlCol="0">
            <a:spAutoFit/>
          </a:bodyPr>
          <a:lstStyle/>
          <a:p>
            <a:pPr lvl="0" algn="l" rtl="0">
              <a:defRPr/>
            </a:pPr>
            <a:r>
              <a:rPr lang="en-US" sz="2800" dirty="0">
                <a:solidFill>
                  <a:srgbClr val="F16924"/>
                </a:solidFill>
              </a:rPr>
              <a:t>03</a:t>
            </a:r>
            <a:r>
              <a:rPr lang="en-GB" sz="2800" b="1" dirty="0">
                <a:solidFill>
                  <a:srgbClr val="B41F7A"/>
                </a:solidFill>
                <a:ea typeface="Roboto" charset="0"/>
                <a:cs typeface="Roboto" charset="0"/>
              </a:rPr>
              <a:t>Desarrollo</a:t>
            </a:r>
          </a:p>
          <a:p>
            <a:pPr lvl="0" algn="l" rtl="0">
              <a:defRPr/>
            </a:pPr>
            <a:r>
              <a:rPr lang="en-GB" sz="2200" dirty="0">
                <a:solidFill>
                  <a:srgbClr val="595959"/>
                </a:solidFill>
                <a:ea typeface="Roboto" charset="0"/>
                <a:cs typeface="Roboto" charset="0"/>
              </a:rPr>
              <a:t>El liderazgo adaptativo implica aprender cosas nuevas. Si una técnica no está dando los resultados deseados, un líder adaptable hace todo lo posible para descubrir nuevas estrategias que puedan funcionar. Con las nuevas técnicas, tanto los empleados como la empresa en general experimentarán crecimiento y desarrollo.</a:t>
            </a:r>
          </a:p>
          <a:p>
            <a:pPr lvl="0" algn="l" rtl="0">
              <a:defRPr/>
            </a:pPr>
            <a:endParaRPr lang="en-GB" sz="2200" dirty="0">
              <a:solidFill>
                <a:srgbClr val="595959"/>
              </a:solidFill>
              <a:ea typeface="Roboto" charset="0"/>
              <a:cs typeface="Roboto" charset="0"/>
            </a:endParaRPr>
          </a:p>
          <a:p>
            <a:pPr lvl="0" algn="l" rtl="0">
              <a:defRPr/>
            </a:pPr>
            <a:endParaRPr lang="en-GB" sz="3200" dirty="0">
              <a:solidFill>
                <a:srgbClr val="595959"/>
              </a:solidFill>
              <a:ea typeface="Roboto" charset="0"/>
              <a:cs typeface="Roboto" charset="0"/>
            </a:endParaRPr>
          </a:p>
          <a:p>
            <a:pPr lvl="0" algn="l" rtl="0">
              <a:defRPr/>
            </a:pPr>
            <a:r>
              <a:rPr lang="en-US" sz="2800" dirty="0">
                <a:solidFill>
                  <a:srgbClr val="F16924"/>
                </a:solidFill>
              </a:rPr>
              <a:t>04</a:t>
            </a:r>
            <a:r>
              <a:rPr lang="en-GB" sz="2800" b="1" dirty="0">
                <a:solidFill>
                  <a:srgbClr val="B41F7A"/>
                </a:solidFill>
                <a:ea typeface="Roboto" charset="0"/>
                <a:cs typeface="Roboto" charset="0"/>
              </a:rPr>
              <a:t>Personaje</a:t>
            </a:r>
          </a:p>
          <a:p>
            <a:pPr lvl="0" algn="l" rtl="0">
              <a:defRPr/>
            </a:pPr>
            <a:r>
              <a:rPr lang="en-GB" sz="2200" dirty="0">
                <a:solidFill>
                  <a:srgbClr val="595959"/>
                </a:solidFill>
                <a:ea typeface="Roboto" charset="0"/>
                <a:cs typeface="Roboto" charset="0"/>
              </a:rPr>
              <a:t>El liderazgo adaptativo consiste en tener un profundo sentido del carácter, ser transparente y creativo. Es posible que los líderes adaptativos no siempre tengan razón, pero se ganan el respeto de aquellos con quienes trabajan y practican lo que recomiendan.</a:t>
            </a:r>
          </a:p>
          <a:p>
            <a:pPr lvl="0" algn="l" rtl="0">
              <a:defRPr/>
            </a:pPr>
            <a:endParaRPr lang="en-GB" sz="2200" b="1" dirty="0">
              <a:solidFill>
                <a:srgbClr val="595959"/>
              </a:solidFill>
              <a:ea typeface="Roboto" charset="0"/>
              <a:cs typeface="Roboto" charset="0"/>
            </a:endParaRPr>
          </a:p>
          <a:p>
            <a:pPr lvl="0" algn="l" rtl="0">
              <a:defRPr/>
            </a:pPr>
            <a:endParaRPr lang="en-GB" sz="2200" b="1" dirty="0">
              <a:solidFill>
                <a:srgbClr val="595959"/>
              </a:solidFill>
              <a:ea typeface="Roboto" charset="0"/>
              <a:cs typeface="Roboto" charset="0"/>
            </a:endParaRPr>
          </a:p>
          <a:p>
            <a:pPr lvl="0" algn="l" rtl="0">
              <a:defRPr/>
            </a:pPr>
            <a:r>
              <a:rPr lang="en-GB" sz="2200" b="1" dirty="0">
                <a:solidFill>
                  <a:srgbClr val="595959"/>
                </a:solidFill>
                <a:ea typeface="Roboto" charset="0"/>
                <a:cs typeface="Roboto" charset="0"/>
              </a:rPr>
              <a:t> </a:t>
            </a:r>
          </a:p>
          <a:p>
            <a:pPr lvl="0" algn="l" rtl="0">
              <a:defRPr/>
            </a:pPr>
            <a:endParaRPr lang="en-GB" sz="2200" b="1" dirty="0">
              <a:solidFill>
                <a:srgbClr val="595959"/>
              </a:solidFill>
              <a:ea typeface="Roboto" charset="0"/>
              <a:cs typeface="Roboto" charset="0"/>
            </a:endParaRPr>
          </a:p>
          <a:p>
            <a:pPr lvl="0" algn="l" rtl="0">
              <a:defRPr/>
            </a:pPr>
            <a:endParaRPr lang="en-GB" sz="2200" b="1" dirty="0">
              <a:solidFill>
                <a:srgbClr val="595959"/>
              </a:solidFill>
              <a:ea typeface="Roboto" charset="0"/>
              <a:cs typeface="Roboto"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595959"/>
              </a:solidFill>
              <a:effectLst/>
              <a:uLnTx/>
              <a:uFillTx/>
              <a:ea typeface="Roboto" charset="0"/>
              <a:cs typeface="Roboto" charset="0"/>
            </a:endParaRPr>
          </a:p>
        </p:txBody>
      </p:sp>
      <p:sp>
        <p:nvSpPr>
          <p:cNvPr id="8" name="Rectangle 7">
            <a:extLst>
              <a:ext uri="{FF2B5EF4-FFF2-40B4-BE49-F238E27FC236}">
                <a16:creationId xmlns:a16="http://schemas.microsoft.com/office/drawing/2014/main" id="{14F9744D-3107-97CB-5B61-61E5B24B2E44}"/>
              </a:ext>
            </a:extLst>
          </p:cNvPr>
          <p:cNvSpPr/>
          <p:nvPr/>
        </p:nvSpPr>
        <p:spPr>
          <a:xfrm>
            <a:off x="378756" y="2443311"/>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F0FE1B05-3855-8C18-61BC-529127DE17EE}"/>
              </a:ext>
            </a:extLst>
          </p:cNvPr>
          <p:cNvGrpSpPr/>
          <p:nvPr/>
        </p:nvGrpSpPr>
        <p:grpSpPr>
          <a:xfrm>
            <a:off x="4499771" y="3704861"/>
            <a:ext cx="874626" cy="976884"/>
            <a:chOff x="8865150" y="2423597"/>
            <a:chExt cx="667915" cy="746005"/>
          </a:xfrm>
          <a:solidFill>
            <a:srgbClr val="595959"/>
          </a:solidFill>
        </p:grpSpPr>
        <p:sp>
          <p:nvSpPr>
            <p:cNvPr id="31" name="Freeform 30">
              <a:extLst>
                <a:ext uri="{FF2B5EF4-FFF2-40B4-BE49-F238E27FC236}">
                  <a16:creationId xmlns:a16="http://schemas.microsoft.com/office/drawing/2014/main" id="{500C7EA6-5BBA-F5E9-F861-EC3AE8C8E70B}"/>
                </a:ext>
              </a:extLst>
            </p:cNvPr>
            <p:cNvSpPr/>
            <p:nvPr/>
          </p:nvSpPr>
          <p:spPr>
            <a:xfrm>
              <a:off x="9086825" y="2589670"/>
              <a:ext cx="283642" cy="260156"/>
            </a:xfrm>
            <a:custGeom>
              <a:avLst/>
              <a:gdLst>
                <a:gd name="connsiteX0" fmla="*/ 68652 w 283642"/>
                <a:gd name="connsiteY0" fmla="*/ 84912 h 260156"/>
                <a:gd name="connsiteX1" fmla="*/ 141821 w 283642"/>
                <a:gd name="connsiteY1" fmla="*/ 2710 h 260156"/>
                <a:gd name="connsiteX2" fmla="*/ 214990 w 283642"/>
                <a:gd name="connsiteY2" fmla="*/ 84912 h 260156"/>
                <a:gd name="connsiteX3" fmla="*/ 68652 w 283642"/>
                <a:gd name="connsiteY3" fmla="*/ 84912 h 260156"/>
                <a:gd name="connsiteX4" fmla="*/ 221314 w 283642"/>
                <a:gd name="connsiteY4" fmla="*/ 110205 h 260156"/>
                <a:gd name="connsiteX5" fmla="*/ 140918 w 283642"/>
                <a:gd name="connsiteY5" fmla="*/ 260156 h 260156"/>
                <a:gd name="connsiteX6" fmla="*/ 60522 w 283642"/>
                <a:gd name="connsiteY6" fmla="*/ 110205 h 260156"/>
                <a:gd name="connsiteX7" fmla="*/ 221314 w 283642"/>
                <a:gd name="connsiteY7" fmla="*/ 110205 h 260156"/>
                <a:gd name="connsiteX8" fmla="*/ 53296 w 283642"/>
                <a:gd name="connsiteY8" fmla="*/ 64136 h 260156"/>
                <a:gd name="connsiteX9" fmla="*/ 53296 w 283642"/>
                <a:gd name="connsiteY9" fmla="*/ 7226 h 260156"/>
                <a:gd name="connsiteX10" fmla="*/ 110205 w 283642"/>
                <a:gd name="connsiteY10" fmla="*/ 0 h 260156"/>
                <a:gd name="connsiteX11" fmla="*/ 53296 w 283642"/>
                <a:gd name="connsiteY11" fmla="*/ 64136 h 260156"/>
                <a:gd name="connsiteX12" fmla="*/ 28003 w 283642"/>
                <a:gd name="connsiteY12" fmla="*/ 84912 h 260156"/>
                <a:gd name="connsiteX13" fmla="*/ 0 w 283642"/>
                <a:gd name="connsiteY13" fmla="*/ 84912 h 260156"/>
                <a:gd name="connsiteX14" fmla="*/ 28003 w 283642"/>
                <a:gd name="connsiteY14" fmla="*/ 40649 h 260156"/>
                <a:gd name="connsiteX15" fmla="*/ 28003 w 283642"/>
                <a:gd name="connsiteY15" fmla="*/ 84912 h 260156"/>
                <a:gd name="connsiteX16" fmla="*/ 32519 w 283642"/>
                <a:gd name="connsiteY16" fmla="*/ 110205 h 260156"/>
                <a:gd name="connsiteX17" fmla="*/ 76782 w 283642"/>
                <a:gd name="connsiteY17" fmla="*/ 194214 h 260156"/>
                <a:gd name="connsiteX18" fmla="*/ 4517 w 283642"/>
                <a:gd name="connsiteY18" fmla="*/ 110205 h 260156"/>
                <a:gd name="connsiteX19" fmla="*/ 32519 w 283642"/>
                <a:gd name="connsiteY19" fmla="*/ 110205 h 260156"/>
                <a:gd name="connsiteX20" fmla="*/ 250220 w 283642"/>
                <a:gd name="connsiteY20" fmla="*/ 110205 h 260156"/>
                <a:gd name="connsiteX21" fmla="*/ 278223 w 283642"/>
                <a:gd name="connsiteY21" fmla="*/ 110205 h 260156"/>
                <a:gd name="connsiteX22" fmla="*/ 205957 w 283642"/>
                <a:gd name="connsiteY22" fmla="*/ 194214 h 260156"/>
                <a:gd name="connsiteX23" fmla="*/ 250220 w 283642"/>
                <a:gd name="connsiteY23" fmla="*/ 110205 h 260156"/>
                <a:gd name="connsiteX24" fmla="*/ 255640 w 283642"/>
                <a:gd name="connsiteY24" fmla="*/ 84912 h 260156"/>
                <a:gd name="connsiteX25" fmla="*/ 255640 w 283642"/>
                <a:gd name="connsiteY25" fmla="*/ 40649 h 260156"/>
                <a:gd name="connsiteX26" fmla="*/ 283643 w 283642"/>
                <a:gd name="connsiteY26" fmla="*/ 84912 h 260156"/>
                <a:gd name="connsiteX27" fmla="*/ 255640 w 283642"/>
                <a:gd name="connsiteY27" fmla="*/ 84912 h 260156"/>
                <a:gd name="connsiteX28" fmla="*/ 230347 w 283642"/>
                <a:gd name="connsiteY28" fmla="*/ 64136 h 260156"/>
                <a:gd name="connsiteX29" fmla="*/ 173437 w 283642"/>
                <a:gd name="connsiteY29" fmla="*/ 0 h 260156"/>
                <a:gd name="connsiteX30" fmla="*/ 230347 w 283642"/>
                <a:gd name="connsiteY30" fmla="*/ 7226 h 260156"/>
                <a:gd name="connsiteX31" fmla="*/ 230347 w 283642"/>
                <a:gd name="connsiteY31" fmla="*/ 64136 h 26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3642" h="260156">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32" name="Graphic 2">
              <a:extLst>
                <a:ext uri="{FF2B5EF4-FFF2-40B4-BE49-F238E27FC236}">
                  <a16:creationId xmlns:a16="http://schemas.microsoft.com/office/drawing/2014/main" id="{320D3D29-5770-477E-4400-519F3A218153}"/>
                </a:ext>
              </a:extLst>
            </p:cNvPr>
            <p:cNvGrpSpPr/>
            <p:nvPr/>
          </p:nvGrpSpPr>
          <p:grpSpPr>
            <a:xfrm>
              <a:off x="8865150" y="2423597"/>
              <a:ext cx="667915" cy="746005"/>
              <a:chOff x="8865150" y="2423597"/>
              <a:chExt cx="667915" cy="746005"/>
            </a:xfrm>
            <a:grpFill/>
          </p:grpSpPr>
          <p:sp>
            <p:nvSpPr>
              <p:cNvPr id="33" name="Freeform 32">
                <a:extLst>
                  <a:ext uri="{FF2B5EF4-FFF2-40B4-BE49-F238E27FC236}">
                    <a16:creationId xmlns:a16="http://schemas.microsoft.com/office/drawing/2014/main" id="{D3C55E7D-0164-29B8-793F-EE6CF7818888}"/>
                  </a:ext>
                </a:extLst>
              </p:cNvPr>
              <p:cNvSpPr/>
              <p:nvPr/>
            </p:nvSpPr>
            <p:spPr>
              <a:xfrm>
                <a:off x="9507773" y="2947385"/>
                <a:ext cx="25293" cy="25293"/>
              </a:xfrm>
              <a:custGeom>
                <a:avLst/>
                <a:gdLst>
                  <a:gd name="connsiteX0" fmla="*/ 25293 w 25293"/>
                  <a:gd name="connsiteY0" fmla="*/ 12647 h 25293"/>
                  <a:gd name="connsiteX1" fmla="*/ 12646 w 25293"/>
                  <a:gd name="connsiteY1" fmla="*/ 25293 h 25293"/>
                  <a:gd name="connsiteX2" fmla="*/ -1 w 25293"/>
                  <a:gd name="connsiteY2" fmla="*/ 12647 h 25293"/>
                  <a:gd name="connsiteX3" fmla="*/ 12646 w 25293"/>
                  <a:gd name="connsiteY3" fmla="*/ 0 h 25293"/>
                  <a:gd name="connsiteX4" fmla="*/ 25293 w 25293"/>
                  <a:gd name="connsiteY4" fmla="*/ 12647 h 2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3" h="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a16="http://schemas.microsoft.com/office/drawing/2014/main" id="{8774BB34-A262-E68D-1208-02852D1F5C6D}"/>
                  </a:ext>
                </a:extLst>
              </p:cNvPr>
              <p:cNvSpPr/>
              <p:nvPr/>
            </p:nvSpPr>
            <p:spPr>
              <a:xfrm>
                <a:off x="8875448" y="2466818"/>
                <a:ext cx="75879" cy="75879"/>
              </a:xfrm>
              <a:custGeom>
                <a:avLst/>
                <a:gdLst>
                  <a:gd name="connsiteX0" fmla="*/ 37940 w 75879"/>
                  <a:gd name="connsiteY0" fmla="*/ 75879 h 75879"/>
                  <a:gd name="connsiteX1" fmla="*/ 75879 w 75879"/>
                  <a:gd name="connsiteY1" fmla="*/ 37940 h 75879"/>
                  <a:gd name="connsiteX2" fmla="*/ 37940 w 75879"/>
                  <a:gd name="connsiteY2" fmla="*/ 0 h 75879"/>
                  <a:gd name="connsiteX3" fmla="*/ 0 w 75879"/>
                  <a:gd name="connsiteY3" fmla="*/ 37940 h 75879"/>
                  <a:gd name="connsiteX4" fmla="*/ 37940 w 75879"/>
                  <a:gd name="connsiteY4" fmla="*/ 75879 h 75879"/>
                  <a:gd name="connsiteX5" fmla="*/ 37940 w 75879"/>
                  <a:gd name="connsiteY5" fmla="*/ 25293 h 75879"/>
                  <a:gd name="connsiteX6" fmla="*/ 50586 w 75879"/>
                  <a:gd name="connsiteY6" fmla="*/ 37940 h 75879"/>
                  <a:gd name="connsiteX7" fmla="*/ 37940 w 75879"/>
                  <a:gd name="connsiteY7" fmla="*/ 50586 h 75879"/>
                  <a:gd name="connsiteX8" fmla="*/ 25293 w 75879"/>
                  <a:gd name="connsiteY8" fmla="*/ 37940 h 75879"/>
                  <a:gd name="connsiteX9" fmla="*/ 37940 w 75879"/>
                  <a:gd name="connsiteY9" fmla="*/ 25293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79" h="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93192830-D129-30D7-CFCC-2AE47FADDAA8}"/>
                  </a:ext>
                </a:extLst>
              </p:cNvPr>
              <p:cNvSpPr/>
              <p:nvPr/>
            </p:nvSpPr>
            <p:spPr>
              <a:xfrm>
                <a:off x="8865150" y="2423597"/>
                <a:ext cx="640413" cy="746005"/>
              </a:xfrm>
              <a:custGeom>
                <a:avLst/>
                <a:gdLst>
                  <a:gd name="connsiteX0" fmla="*/ 368917 w 640413"/>
                  <a:gd name="connsiteY0" fmla="*/ 765 h 746005"/>
                  <a:gd name="connsiteX1" fmla="*/ 167476 w 640413"/>
                  <a:gd name="connsiteY1" fmla="*/ 67611 h 746005"/>
                  <a:gd name="connsiteX2" fmla="*/ 67207 w 640413"/>
                  <a:gd name="connsiteY2" fmla="*/ 286215 h 746005"/>
                  <a:gd name="connsiteX3" fmla="*/ 3071 w 640413"/>
                  <a:gd name="connsiteY3" fmla="*/ 412680 h 746005"/>
                  <a:gd name="connsiteX4" fmla="*/ 2168 w 640413"/>
                  <a:gd name="connsiteY4" fmla="*/ 414486 h 746005"/>
                  <a:gd name="connsiteX5" fmla="*/ 4878 w 640413"/>
                  <a:gd name="connsiteY5" fmla="*/ 443393 h 746005"/>
                  <a:gd name="connsiteX6" fmla="*/ 27461 w 640413"/>
                  <a:gd name="connsiteY6" fmla="*/ 460556 h 746005"/>
                  <a:gd name="connsiteX7" fmla="*/ 75337 w 640413"/>
                  <a:gd name="connsiteY7" fmla="*/ 471396 h 746005"/>
                  <a:gd name="connsiteX8" fmla="*/ 88887 w 640413"/>
                  <a:gd name="connsiteY8" fmla="*/ 624057 h 746005"/>
                  <a:gd name="connsiteX9" fmla="*/ 123213 w 640413"/>
                  <a:gd name="connsiteY9" fmla="*/ 655673 h 746005"/>
                  <a:gd name="connsiteX10" fmla="*/ 125020 w 640413"/>
                  <a:gd name="connsiteY10" fmla="*/ 655673 h 746005"/>
                  <a:gd name="connsiteX11" fmla="*/ 225288 w 640413"/>
                  <a:gd name="connsiteY11" fmla="*/ 644833 h 746005"/>
                  <a:gd name="connsiteX12" fmla="*/ 225288 w 640413"/>
                  <a:gd name="connsiteY12" fmla="*/ 731552 h 746005"/>
                  <a:gd name="connsiteX13" fmla="*/ 237935 w 640413"/>
                  <a:gd name="connsiteY13" fmla="*/ 744199 h 746005"/>
                  <a:gd name="connsiteX14" fmla="*/ 250581 w 640413"/>
                  <a:gd name="connsiteY14" fmla="*/ 731552 h 746005"/>
                  <a:gd name="connsiteX15" fmla="*/ 250581 w 640413"/>
                  <a:gd name="connsiteY15" fmla="*/ 630380 h 746005"/>
                  <a:gd name="connsiteX16" fmla="*/ 246065 w 640413"/>
                  <a:gd name="connsiteY16" fmla="*/ 621347 h 746005"/>
                  <a:gd name="connsiteX17" fmla="*/ 236128 w 640413"/>
                  <a:gd name="connsiteY17" fmla="*/ 618637 h 746005"/>
                  <a:gd name="connsiteX18" fmla="*/ 122310 w 640413"/>
                  <a:gd name="connsiteY18" fmla="*/ 631284 h 746005"/>
                  <a:gd name="connsiteX19" fmla="*/ 114180 w 640413"/>
                  <a:gd name="connsiteY19" fmla="*/ 623153 h 746005"/>
                  <a:gd name="connsiteX20" fmla="*/ 99727 w 640413"/>
                  <a:gd name="connsiteY20" fmla="*/ 461459 h 746005"/>
                  <a:gd name="connsiteX21" fmla="*/ 89790 w 640413"/>
                  <a:gd name="connsiteY21" fmla="*/ 450619 h 746005"/>
                  <a:gd name="connsiteX22" fmla="*/ 32881 w 640413"/>
                  <a:gd name="connsiteY22" fmla="*/ 437069 h 746005"/>
                  <a:gd name="connsiteX23" fmla="*/ 27461 w 640413"/>
                  <a:gd name="connsiteY23" fmla="*/ 432553 h 746005"/>
                  <a:gd name="connsiteX24" fmla="*/ 26558 w 640413"/>
                  <a:gd name="connsiteY24" fmla="*/ 424423 h 746005"/>
                  <a:gd name="connsiteX25" fmla="*/ 90694 w 640413"/>
                  <a:gd name="connsiteY25" fmla="*/ 298861 h 746005"/>
                  <a:gd name="connsiteX26" fmla="*/ 93404 w 640413"/>
                  <a:gd name="connsiteY26" fmla="*/ 291634 h 746005"/>
                  <a:gd name="connsiteX27" fmla="*/ 185542 w 640413"/>
                  <a:gd name="connsiteY27" fmla="*/ 87484 h 746005"/>
                  <a:gd name="connsiteX28" fmla="*/ 368013 w 640413"/>
                  <a:gd name="connsiteY28" fmla="*/ 26961 h 746005"/>
                  <a:gd name="connsiteX29" fmla="*/ 615523 w 640413"/>
                  <a:gd name="connsiteY29" fmla="*/ 289828 h 746005"/>
                  <a:gd name="connsiteX30" fmla="*/ 547774 w 640413"/>
                  <a:gd name="connsiteY30" fmla="*/ 488559 h 746005"/>
                  <a:gd name="connsiteX31" fmla="*/ 517965 w 640413"/>
                  <a:gd name="connsiteY31" fmla="*/ 568954 h 746005"/>
                  <a:gd name="connsiteX32" fmla="*/ 517965 w 640413"/>
                  <a:gd name="connsiteY32" fmla="*/ 733359 h 746005"/>
                  <a:gd name="connsiteX33" fmla="*/ 530611 w 640413"/>
                  <a:gd name="connsiteY33" fmla="*/ 746005 h 746005"/>
                  <a:gd name="connsiteX34" fmla="*/ 543258 w 640413"/>
                  <a:gd name="connsiteY34" fmla="*/ 733359 h 746005"/>
                  <a:gd name="connsiteX35" fmla="*/ 543258 w 640413"/>
                  <a:gd name="connsiteY35" fmla="*/ 568954 h 746005"/>
                  <a:gd name="connsiteX36" fmla="*/ 566744 w 640413"/>
                  <a:gd name="connsiteY36" fmla="*/ 504819 h 746005"/>
                  <a:gd name="connsiteX37" fmla="*/ 639913 w 640413"/>
                  <a:gd name="connsiteY37" fmla="*/ 288924 h 746005"/>
                  <a:gd name="connsiteX38" fmla="*/ 368917 w 640413"/>
                  <a:gd name="connsiteY38" fmla="*/ 765 h 746005"/>
                  <a:gd name="connsiteX39" fmla="*/ 368917 w 640413"/>
                  <a:gd name="connsiteY39" fmla="*/ 765 h 74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0413" h="746005">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6754AE18-757C-21DD-3379-5C1530D791D4}"/>
                  </a:ext>
                </a:extLst>
              </p:cNvPr>
              <p:cNvSpPr/>
              <p:nvPr/>
            </p:nvSpPr>
            <p:spPr>
              <a:xfrm>
                <a:off x="9002816" y="2492111"/>
                <a:ext cx="429981" cy="429980"/>
              </a:xfrm>
              <a:custGeom>
                <a:avLst/>
                <a:gdLst>
                  <a:gd name="connsiteX0" fmla="*/ 333326 w 429981"/>
                  <a:gd name="connsiteY0" fmla="*/ 36133 h 429980"/>
                  <a:gd name="connsiteX1" fmla="*/ 316163 w 429981"/>
                  <a:gd name="connsiteY1" fmla="*/ 39746 h 429980"/>
                  <a:gd name="connsiteX2" fmla="*/ 319776 w 429981"/>
                  <a:gd name="connsiteY2" fmla="*/ 56909 h 429980"/>
                  <a:gd name="connsiteX3" fmla="*/ 404688 w 429981"/>
                  <a:gd name="connsiteY3" fmla="*/ 214990 h 429980"/>
                  <a:gd name="connsiteX4" fmla="*/ 214991 w 429981"/>
                  <a:gd name="connsiteY4" fmla="*/ 404688 h 429980"/>
                  <a:gd name="connsiteX5" fmla="*/ 25293 w 429981"/>
                  <a:gd name="connsiteY5" fmla="*/ 214990 h 429980"/>
                  <a:gd name="connsiteX6" fmla="*/ 214991 w 429981"/>
                  <a:gd name="connsiteY6" fmla="*/ 25293 h 429980"/>
                  <a:gd name="connsiteX7" fmla="*/ 280933 w 429981"/>
                  <a:gd name="connsiteY7" fmla="*/ 37036 h 429980"/>
                  <a:gd name="connsiteX8" fmla="*/ 297193 w 429981"/>
                  <a:gd name="connsiteY8" fmla="*/ 29809 h 429980"/>
                  <a:gd name="connsiteX9" fmla="*/ 289967 w 429981"/>
                  <a:gd name="connsiteY9" fmla="*/ 13550 h 429980"/>
                  <a:gd name="connsiteX10" fmla="*/ 214991 w 429981"/>
                  <a:gd name="connsiteY10" fmla="*/ 0 h 429980"/>
                  <a:gd name="connsiteX11" fmla="*/ 0 w 429981"/>
                  <a:gd name="connsiteY11" fmla="*/ 214990 h 429980"/>
                  <a:gd name="connsiteX12" fmla="*/ 214991 w 429981"/>
                  <a:gd name="connsiteY12" fmla="*/ 429981 h 429980"/>
                  <a:gd name="connsiteX13" fmla="*/ 429981 w 429981"/>
                  <a:gd name="connsiteY13" fmla="*/ 214990 h 429980"/>
                  <a:gd name="connsiteX14" fmla="*/ 333326 w 429981"/>
                  <a:gd name="connsiteY14" fmla="*/ 36133 h 429980"/>
                  <a:gd name="connsiteX15" fmla="*/ 333326 w 429981"/>
                  <a:gd name="connsiteY15" fmla="*/ 36133 h 42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981" h="429980">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DDBC5526-BBBE-1DDB-8DAD-B48FC3FCB22E}"/>
                  </a:ext>
                </a:extLst>
              </p:cNvPr>
              <p:cNvSpPr/>
              <p:nvPr/>
            </p:nvSpPr>
            <p:spPr>
              <a:xfrm>
                <a:off x="9046954" y="2555344"/>
                <a:ext cx="354720" cy="328808"/>
              </a:xfrm>
              <a:custGeom>
                <a:avLst/>
                <a:gdLst>
                  <a:gd name="connsiteX0" fmla="*/ 175369 w 354720"/>
                  <a:gd name="connsiteY0" fmla="*/ 0 h 328808"/>
                  <a:gd name="connsiteX1" fmla="*/ 74197 w 354720"/>
                  <a:gd name="connsiteY1" fmla="*/ 12646 h 328808"/>
                  <a:gd name="connsiteX2" fmla="*/ 65164 w 354720"/>
                  <a:gd name="connsiteY2" fmla="*/ 18066 h 328808"/>
                  <a:gd name="connsiteX3" fmla="*/ 1932 w 354720"/>
                  <a:gd name="connsiteY3" fmla="*/ 119238 h 328808"/>
                  <a:gd name="connsiteX4" fmla="*/ 2835 w 354720"/>
                  <a:gd name="connsiteY4" fmla="*/ 134595 h 328808"/>
                  <a:gd name="connsiteX5" fmla="*/ 167239 w 354720"/>
                  <a:gd name="connsiteY5" fmla="*/ 324292 h 328808"/>
                  <a:gd name="connsiteX6" fmla="*/ 177176 w 354720"/>
                  <a:gd name="connsiteY6" fmla="*/ 328809 h 328808"/>
                  <a:gd name="connsiteX7" fmla="*/ 187113 w 354720"/>
                  <a:gd name="connsiteY7" fmla="*/ 324292 h 328808"/>
                  <a:gd name="connsiteX8" fmla="*/ 351517 w 354720"/>
                  <a:gd name="connsiteY8" fmla="*/ 134595 h 328808"/>
                  <a:gd name="connsiteX9" fmla="*/ 352420 w 354720"/>
                  <a:gd name="connsiteY9" fmla="*/ 119238 h 328808"/>
                  <a:gd name="connsiteX10" fmla="*/ 289188 w 354720"/>
                  <a:gd name="connsiteY10" fmla="*/ 18066 h 328808"/>
                  <a:gd name="connsiteX11" fmla="*/ 280155 w 354720"/>
                  <a:gd name="connsiteY11" fmla="*/ 12646 h 328808"/>
                  <a:gd name="connsiteX12" fmla="*/ 178982 w 354720"/>
                  <a:gd name="connsiteY12" fmla="*/ 0 h 328808"/>
                  <a:gd name="connsiteX13" fmla="*/ 175369 w 354720"/>
                  <a:gd name="connsiteY13" fmla="*/ 0 h 328808"/>
                  <a:gd name="connsiteX14" fmla="*/ 175369 w 354720"/>
                  <a:gd name="connsiteY14" fmla="*/ 0 h 328808"/>
                  <a:gd name="connsiteX15" fmla="*/ 104007 w 354720"/>
                  <a:gd name="connsiteY15" fmla="*/ 113818 h 328808"/>
                  <a:gd name="connsiteX16" fmla="*/ 177176 w 354720"/>
                  <a:gd name="connsiteY16" fmla="*/ 31616 h 328808"/>
                  <a:gd name="connsiteX17" fmla="*/ 250345 w 354720"/>
                  <a:gd name="connsiteY17" fmla="*/ 113818 h 328808"/>
                  <a:gd name="connsiteX18" fmla="*/ 104007 w 354720"/>
                  <a:gd name="connsiteY18" fmla="*/ 113818 h 328808"/>
                  <a:gd name="connsiteX19" fmla="*/ 256668 w 354720"/>
                  <a:gd name="connsiteY19" fmla="*/ 139111 h 328808"/>
                  <a:gd name="connsiteX20" fmla="*/ 176273 w 354720"/>
                  <a:gd name="connsiteY20" fmla="*/ 289063 h 328808"/>
                  <a:gd name="connsiteX21" fmla="*/ 95877 w 354720"/>
                  <a:gd name="connsiteY21" fmla="*/ 139111 h 328808"/>
                  <a:gd name="connsiteX22" fmla="*/ 256668 w 354720"/>
                  <a:gd name="connsiteY22" fmla="*/ 139111 h 328808"/>
                  <a:gd name="connsiteX23" fmla="*/ 87747 w 354720"/>
                  <a:gd name="connsiteY23" fmla="*/ 93042 h 328808"/>
                  <a:gd name="connsiteX24" fmla="*/ 87747 w 354720"/>
                  <a:gd name="connsiteY24" fmla="*/ 36133 h 328808"/>
                  <a:gd name="connsiteX25" fmla="*/ 144656 w 354720"/>
                  <a:gd name="connsiteY25" fmla="*/ 28906 h 328808"/>
                  <a:gd name="connsiteX26" fmla="*/ 87747 w 354720"/>
                  <a:gd name="connsiteY26" fmla="*/ 93042 h 328808"/>
                  <a:gd name="connsiteX27" fmla="*/ 62454 w 354720"/>
                  <a:gd name="connsiteY27" fmla="*/ 113818 h 328808"/>
                  <a:gd name="connsiteX28" fmla="*/ 34451 w 354720"/>
                  <a:gd name="connsiteY28" fmla="*/ 113818 h 328808"/>
                  <a:gd name="connsiteX29" fmla="*/ 62454 w 354720"/>
                  <a:gd name="connsiteY29" fmla="*/ 69555 h 328808"/>
                  <a:gd name="connsiteX30" fmla="*/ 62454 w 354720"/>
                  <a:gd name="connsiteY30" fmla="*/ 113818 h 328808"/>
                  <a:gd name="connsiteX31" fmla="*/ 67874 w 354720"/>
                  <a:gd name="connsiteY31" fmla="*/ 139111 h 328808"/>
                  <a:gd name="connsiteX32" fmla="*/ 112137 w 354720"/>
                  <a:gd name="connsiteY32" fmla="*/ 223120 h 328808"/>
                  <a:gd name="connsiteX33" fmla="*/ 39871 w 354720"/>
                  <a:gd name="connsiteY33" fmla="*/ 139111 h 328808"/>
                  <a:gd name="connsiteX34" fmla="*/ 67874 w 354720"/>
                  <a:gd name="connsiteY34" fmla="*/ 139111 h 328808"/>
                  <a:gd name="connsiteX35" fmla="*/ 285574 w 354720"/>
                  <a:gd name="connsiteY35" fmla="*/ 139111 h 328808"/>
                  <a:gd name="connsiteX36" fmla="*/ 313578 w 354720"/>
                  <a:gd name="connsiteY36" fmla="*/ 139111 h 328808"/>
                  <a:gd name="connsiteX37" fmla="*/ 241312 w 354720"/>
                  <a:gd name="connsiteY37" fmla="*/ 223120 h 328808"/>
                  <a:gd name="connsiteX38" fmla="*/ 285574 w 354720"/>
                  <a:gd name="connsiteY38" fmla="*/ 139111 h 328808"/>
                  <a:gd name="connsiteX39" fmla="*/ 290091 w 354720"/>
                  <a:gd name="connsiteY39" fmla="*/ 113818 h 328808"/>
                  <a:gd name="connsiteX40" fmla="*/ 290091 w 354720"/>
                  <a:gd name="connsiteY40" fmla="*/ 69555 h 328808"/>
                  <a:gd name="connsiteX41" fmla="*/ 318094 w 354720"/>
                  <a:gd name="connsiteY41" fmla="*/ 113818 h 328808"/>
                  <a:gd name="connsiteX42" fmla="*/ 290091 w 354720"/>
                  <a:gd name="connsiteY42" fmla="*/ 113818 h 328808"/>
                  <a:gd name="connsiteX43" fmla="*/ 264798 w 354720"/>
                  <a:gd name="connsiteY43" fmla="*/ 93042 h 328808"/>
                  <a:gd name="connsiteX44" fmla="*/ 207889 w 354720"/>
                  <a:gd name="connsiteY44" fmla="*/ 28906 h 328808"/>
                  <a:gd name="connsiteX45" fmla="*/ 264798 w 354720"/>
                  <a:gd name="connsiteY45" fmla="*/ 36133 h 328808"/>
                  <a:gd name="connsiteX46" fmla="*/ 264798 w 354720"/>
                  <a:gd name="connsiteY46" fmla="*/ 93042 h 32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4720" h="328808">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grpSp>
        <p:nvGrpSpPr>
          <p:cNvPr id="38" name="Group 37">
            <a:extLst>
              <a:ext uri="{FF2B5EF4-FFF2-40B4-BE49-F238E27FC236}">
                <a16:creationId xmlns:a16="http://schemas.microsoft.com/office/drawing/2014/main" id="{AEA50320-E088-0240-E185-0CDFC06A26C0}"/>
              </a:ext>
            </a:extLst>
          </p:cNvPr>
          <p:cNvGrpSpPr/>
          <p:nvPr/>
        </p:nvGrpSpPr>
        <p:grpSpPr>
          <a:xfrm>
            <a:off x="4582913" y="579205"/>
            <a:ext cx="851252" cy="850323"/>
            <a:chOff x="7257599" y="768348"/>
            <a:chExt cx="868457" cy="867509"/>
          </a:xfrm>
          <a:solidFill>
            <a:srgbClr val="595959"/>
          </a:solidFill>
        </p:grpSpPr>
        <p:sp>
          <p:nvSpPr>
            <p:cNvPr id="39" name="Freeform 38">
              <a:extLst>
                <a:ext uri="{FF2B5EF4-FFF2-40B4-BE49-F238E27FC236}">
                  <a16:creationId xmlns:a16="http://schemas.microsoft.com/office/drawing/2014/main" id="{98647607-C24D-7C38-D63A-3227040F8F6C}"/>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nvGrpSpPr>
            <p:cNvPr id="40" name="Graphic 2">
              <a:extLst>
                <a:ext uri="{FF2B5EF4-FFF2-40B4-BE49-F238E27FC236}">
                  <a16:creationId xmlns:a16="http://schemas.microsoft.com/office/drawing/2014/main" id="{06150730-83FD-36C8-9D78-E18CAE8FD5CC}"/>
                </a:ext>
              </a:extLst>
            </p:cNvPr>
            <p:cNvGrpSpPr/>
            <p:nvPr/>
          </p:nvGrpSpPr>
          <p:grpSpPr>
            <a:xfrm>
              <a:off x="7257599" y="768348"/>
              <a:ext cx="868457" cy="867509"/>
              <a:chOff x="7257599" y="768348"/>
              <a:chExt cx="868457" cy="867509"/>
            </a:xfrm>
            <a:grpFill/>
          </p:grpSpPr>
          <p:sp>
            <p:nvSpPr>
              <p:cNvPr id="41" name="Freeform 40">
                <a:extLst>
                  <a:ext uri="{FF2B5EF4-FFF2-40B4-BE49-F238E27FC236}">
                    <a16:creationId xmlns:a16="http://schemas.microsoft.com/office/drawing/2014/main" id="{E2CE06F2-A8EC-D4E2-A6E3-05130D84289A}"/>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63CB47A0-1310-73F4-1D7D-C19DF503912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3" name="Freeform 42">
                <a:extLst>
                  <a:ext uri="{FF2B5EF4-FFF2-40B4-BE49-F238E27FC236}">
                    <a16:creationId xmlns:a16="http://schemas.microsoft.com/office/drawing/2014/main" id="{5766C682-DE1F-0500-821D-F7D8BAACE27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10962DDA-3162-0B55-0B59-B9A2CF780F43}"/>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7F36AA8A-A10F-9E0C-E5E9-ADF5936E37A5}"/>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cxnSp>
        <p:nvCxnSpPr>
          <p:cNvPr id="46" name="Straight Connector 45">
            <a:extLst>
              <a:ext uri="{FF2B5EF4-FFF2-40B4-BE49-F238E27FC236}">
                <a16:creationId xmlns:a16="http://schemas.microsoft.com/office/drawing/2014/main" id="{16C92E9C-EE6C-8FBA-DC1E-094C9CD5A274}"/>
              </a:ext>
            </a:extLst>
          </p:cNvPr>
          <p:cNvCxnSpPr>
            <a:cxnSpLocks/>
          </p:cNvCxnSpPr>
          <p:nvPr/>
        </p:nvCxnSpPr>
        <p:spPr>
          <a:xfrm>
            <a:off x="4201097" y="3252217"/>
            <a:ext cx="7990902"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descr="Icon  Description automatically generated">
            <a:extLst>
              <a:ext uri="{FF2B5EF4-FFF2-40B4-BE49-F238E27FC236}">
                <a16:creationId xmlns:a16="http://schemas.microsoft.com/office/drawing/2014/main" id="{EA291DB4-20C1-EC01-343C-1B3AB7A7924F}"/>
              </a:ext>
            </a:extLst>
          </p:cNvPr>
          <p:cNvPicPr/>
          <p:nvPr/>
        </p:nvPicPr>
        <p:blipFill rotWithShape="1">
          <a:blip r:embed="rId3" cstate="screen">
            <a:extLst>
              <a:ext uri="{28A0092B-C50C-407E-A947-70E740481C1C}">
                <a14:useLocalDpi xmlns:a14="http://schemas.microsoft.com/office/drawing/2010/main"/>
              </a:ext>
            </a:extLst>
          </a:blip>
          <a:srcRect l="4723" t="-17878" r="23712" b="40521"/>
          <a:stretch/>
        </p:blipFill>
        <p:spPr>
          <a:xfrm>
            <a:off x="-102230" y="2637783"/>
            <a:ext cx="4250484" cy="4220217"/>
          </a:xfrm>
          <a:prstGeom prst="rect">
            <a:avLst/>
          </a:prstGeom>
        </p:spPr>
      </p:pic>
    </p:spTree>
    <p:extLst>
      <p:ext uri="{BB962C8B-B14F-4D97-AF65-F5344CB8AC3E}">
        <p14:creationId xmlns:p14="http://schemas.microsoft.com/office/powerpoint/2010/main" val="1353577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380563-89E8-BD90-3646-73619EBFDEA2}"/>
              </a:ext>
            </a:extLst>
          </p:cNvPr>
          <p:cNvSpPr>
            <a:spLocks noGrp="1"/>
          </p:cNvSpPr>
          <p:nvPr>
            <p:ph type="body" sz="quarter" idx="18"/>
          </p:nvPr>
        </p:nvSpPr>
        <p:spPr>
          <a:xfrm>
            <a:off x="734714" y="1483386"/>
            <a:ext cx="4819420" cy="4511013"/>
          </a:xfrm>
        </p:spPr>
        <p:txBody>
          <a:bodyPr>
            <a:normAutofit/>
          </a:bodyPr>
          <a:lstStyle/>
          <a:p>
            <a:pPr marL="15875" indent="0" algn="l" rtl="0">
              <a:lnSpc>
                <a:spcPts val="2280"/>
              </a:lnSpc>
              <a:spcBef>
                <a:spcPts val="0"/>
              </a:spcBef>
            </a:pPr>
            <a:r>
              <a:rPr lang="en-US" sz="2200" dirty="0"/>
              <a:t>El trabajo en equipo se requiere en una crisis debido a la necesidad de reaccionar rápidamente y actuar de manera unificada y estructurada. La comunicación dirigida y la coordinación de tareas dentro del equipo son cruciales para dominar con éxito las emergencias y crisis.</a:t>
            </a:r>
          </a:p>
          <a:p>
            <a:pPr marL="15875" indent="0" algn="l" rtl="0">
              <a:lnSpc>
                <a:spcPts val="2280"/>
              </a:lnSpc>
              <a:spcBef>
                <a:spcPts val="0"/>
              </a:spcBef>
            </a:pPr>
            <a:endParaRPr lang="en-US" sz="2200" dirty="0"/>
          </a:p>
          <a:p>
            <a:pPr marL="15875" indent="0" algn="l" rtl="0">
              <a:lnSpc>
                <a:spcPts val="2280"/>
              </a:lnSpc>
              <a:spcBef>
                <a:spcPts val="0"/>
              </a:spcBef>
            </a:pPr>
            <a:r>
              <a:rPr lang="en-US" sz="2200" b="1" dirty="0" err="1"/>
              <a:t>Organizaciones</a:t>
            </a:r>
            <a:r>
              <a:rPr lang="en-US" sz="2200" b="1" dirty="0"/>
              <a:t>formar equipos de gestión de crisis para decidir el curso de acción futuro y diseñar estrategias para ayudarlos a salir de tiempos difíciles lo antes posible.</a:t>
            </a:r>
          </a:p>
          <a:p>
            <a:pPr marL="15875" indent="0" algn="l" rtl="0">
              <a:lnSpc>
                <a:spcPts val="2280"/>
              </a:lnSpc>
              <a:spcBef>
                <a:spcPts val="0"/>
              </a:spcBef>
            </a:pPr>
            <a:endParaRPr lang="en-US" sz="2200" dirty="0"/>
          </a:p>
        </p:txBody>
      </p:sp>
      <p:sp>
        <p:nvSpPr>
          <p:cNvPr id="3" name="Text Placeholder 2">
            <a:extLst>
              <a:ext uri="{FF2B5EF4-FFF2-40B4-BE49-F238E27FC236}">
                <a16:creationId xmlns:a16="http://schemas.microsoft.com/office/drawing/2014/main" id="{56FEDDCE-192C-7F85-9159-F457C6AB5B60}"/>
              </a:ext>
            </a:extLst>
          </p:cNvPr>
          <p:cNvSpPr>
            <a:spLocks noGrp="1"/>
          </p:cNvSpPr>
          <p:nvPr>
            <p:ph type="body" sz="quarter" idx="16"/>
          </p:nvPr>
        </p:nvSpPr>
        <p:spPr>
          <a:xfrm>
            <a:off x="734714" y="524441"/>
            <a:ext cx="5085159" cy="582221"/>
          </a:xfrm>
        </p:spPr>
        <p:txBody>
          <a:bodyPr>
            <a:normAutofit lnSpcReduction="10000"/>
          </a:bodyPr>
          <a:lstStyle/>
          <a:p>
            <a:pPr algn="l" rtl="0"/>
            <a:r>
              <a:rPr lang="en-US" dirty="0"/>
              <a:t>Trabajo en equipo</a:t>
            </a:r>
          </a:p>
        </p:txBody>
      </p:sp>
      <p:sp>
        <p:nvSpPr>
          <p:cNvPr id="7" name="Rectangle 6">
            <a:extLst>
              <a:ext uri="{FF2B5EF4-FFF2-40B4-BE49-F238E27FC236}">
                <a16:creationId xmlns:a16="http://schemas.microsoft.com/office/drawing/2014/main" id="{69B73B7C-CF88-9CE8-6993-E1BD6C1E0CC8}"/>
              </a:ext>
            </a:extLst>
          </p:cNvPr>
          <p:cNvSpPr/>
          <p:nvPr/>
        </p:nvSpPr>
        <p:spPr>
          <a:xfrm>
            <a:off x="5819873" y="0"/>
            <a:ext cx="1957703" cy="599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Box 5">
            <a:extLst>
              <a:ext uri="{FF2B5EF4-FFF2-40B4-BE49-F238E27FC236}">
                <a16:creationId xmlns:a16="http://schemas.microsoft.com/office/drawing/2014/main" id="{80B4B7E6-5AD4-536D-3A76-DFE192B4AD06}"/>
              </a:ext>
            </a:extLst>
          </p:cNvPr>
          <p:cNvSpPr txBox="1"/>
          <p:nvPr/>
        </p:nvSpPr>
        <p:spPr>
          <a:xfrm>
            <a:off x="6101179" y="747819"/>
            <a:ext cx="5599753" cy="5071966"/>
          </a:xfrm>
          <a:prstGeom prst="rect">
            <a:avLst/>
          </a:prstGeom>
          <a:noFill/>
        </p:spPr>
        <p:txBody>
          <a:bodyPr wrap="square">
            <a:spAutoFit/>
          </a:bodyPr>
          <a:lstStyle/>
          <a:p>
            <a:pPr algn="l" rtl="0">
              <a:lnSpc>
                <a:spcPts val="2240"/>
              </a:lnSpc>
            </a:pPr>
            <a:r>
              <a:rPr lang="en-US" sz="2200" b="1" i="0" dirty="0">
                <a:solidFill>
                  <a:srgbClr val="444444"/>
                </a:solidFill>
                <a:effectLst/>
              </a:rPr>
              <a:t>Equipo de gestión de crisis:</a:t>
            </a:r>
          </a:p>
          <a:p>
            <a:pPr algn="l" rtl="0">
              <a:lnSpc>
                <a:spcPts val="2240"/>
              </a:lnSpc>
            </a:pPr>
            <a:endParaRPr lang="en-US" sz="2200" b="0" i="0" dirty="0">
              <a:solidFill>
                <a:srgbClr val="444444"/>
              </a:solidFill>
              <a:effectLst/>
            </a:endParaRPr>
          </a:p>
          <a:p>
            <a:pPr marL="342900" indent="-342900" algn="l" rtl="0">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Detecta los primeros signos de crisis.</a:t>
            </a:r>
          </a:p>
          <a:p>
            <a:pPr marL="342900" indent="-342900" algn="l" rtl="0">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Identifica las áreas problemáticas.</a:t>
            </a:r>
          </a:p>
          <a:p>
            <a:pPr marL="342900" indent="-342900" algn="l" rtl="0">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Se sienta con los empleados cara a cara y discute las áreas de preocupación identificadas</a:t>
            </a:r>
          </a:p>
          <a:p>
            <a:pPr marL="342900" indent="-342900" algn="l" rtl="0">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-Prepara el plan de gestión de crisis que funciona mejor durante situaciones de emergencia.</a:t>
            </a:r>
          </a:p>
          <a:p>
            <a:pPr marL="342900" indent="-342900" algn="l" rtl="0">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Alienta a los empleados a enfrentar los problemas con valentía, determinación y sonrisa, los motiva a no perder la esperanza y entregar su mejor nivel.</a:t>
            </a:r>
          </a:p>
          <a:p>
            <a:pPr marL="342900" indent="-342900" algn="l" rtl="0">
              <a:lnSpc>
                <a:spcPts val="2240"/>
              </a:lnSpc>
              <a:spcAft>
                <a:spcPts val="600"/>
              </a:spcAft>
              <a:buClr>
                <a:srgbClr val="F16924"/>
              </a:buClr>
              <a:buFont typeface="Arial" panose="020B0604020202020204" pitchFamily="34" charset="0"/>
              <a:buChar char="•"/>
            </a:pPr>
            <a:r>
              <a:rPr lang="en-US" sz="2200" b="0" i="0" dirty="0">
                <a:solidFill>
                  <a:srgbClr val="444444"/>
                </a:solidFill>
                <a:effectLst/>
              </a:rPr>
              <a:t>- Ayuda a la</a:t>
            </a:r>
            <a:r>
              <a:rPr lang="en-US" sz="2200" b="0" i="0" dirty="0" err="1">
                <a:solidFill>
                  <a:srgbClr val="444444"/>
                </a:solidFill>
                <a:effectLst/>
              </a:rPr>
              <a:t>organización</a:t>
            </a:r>
            <a:r>
              <a:rPr lang="en-US" sz="2200" b="0" i="0" dirty="0">
                <a:solidFill>
                  <a:srgbClr val="444444"/>
                </a:solidFill>
                <a:effectLst/>
              </a:rPr>
              <a:t>salir de momentos difíciles y también prepararlo para el futuro.</a:t>
            </a:r>
          </a:p>
          <a:p>
            <a:pPr algn="l" rtl="0">
              <a:lnSpc>
                <a:spcPts val="2240"/>
              </a:lnSpc>
            </a:pPr>
            <a:endParaRPr lang="en-US" sz="2200" dirty="0">
              <a:solidFill>
                <a:srgbClr val="444444"/>
              </a:solidFill>
            </a:endParaRPr>
          </a:p>
          <a:p>
            <a:pPr algn="l" rtl="0">
              <a:lnSpc>
                <a:spcPts val="2240"/>
              </a:lnSpc>
            </a:pPr>
            <a:endParaRPr lang="en-US" sz="2200" b="0" i="0" dirty="0">
              <a:solidFill>
                <a:srgbClr val="444444"/>
              </a:solidFill>
              <a:effectLst/>
            </a:endParaRPr>
          </a:p>
        </p:txBody>
      </p:sp>
      <p:sp>
        <p:nvSpPr>
          <p:cNvPr id="8" name="Rectangle 7">
            <a:extLst>
              <a:ext uri="{FF2B5EF4-FFF2-40B4-BE49-F238E27FC236}">
                <a16:creationId xmlns:a16="http://schemas.microsoft.com/office/drawing/2014/main" id="{38EB2C2C-EC2B-99DA-B1FC-25CF62B7450F}"/>
              </a:ext>
            </a:extLst>
          </p:cNvPr>
          <p:cNvSpPr/>
          <p:nvPr/>
        </p:nvSpPr>
        <p:spPr>
          <a:xfrm>
            <a:off x="676972" y="118209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9" name="TextBox 8">
            <a:extLst>
              <a:ext uri="{FF2B5EF4-FFF2-40B4-BE49-F238E27FC236}">
                <a16:creationId xmlns:a16="http://schemas.microsoft.com/office/drawing/2014/main" id="{7697028E-9B70-EFAE-BB10-4AFAB210D6ED}"/>
              </a:ext>
            </a:extLst>
          </p:cNvPr>
          <p:cNvSpPr txBox="1"/>
          <p:nvPr/>
        </p:nvSpPr>
        <p:spPr>
          <a:xfrm>
            <a:off x="6096000" y="5432920"/>
            <a:ext cx="6383867" cy="461665"/>
          </a:xfrm>
          <a:prstGeom prst="rect">
            <a:avLst/>
          </a:prstGeom>
          <a:noFill/>
        </p:spPr>
        <p:txBody>
          <a:bodyPr wrap="square" rtlCol="0">
            <a:spAutoFit/>
          </a:bodyPr>
          <a:lstStyle/>
          <a:p>
            <a:pPr algn="l" rtl="0"/>
            <a:r>
              <a:rPr lang="en-US" sz="1200" b="1" dirty="0">
                <a:solidFill>
                  <a:srgbClr val="B41F7A"/>
                </a:solidFill>
              </a:rPr>
              <a:t>Fuente: F24, 2021:</a:t>
            </a:r>
          </a:p>
          <a:p>
            <a:pPr algn="l" rtl="0"/>
            <a:r>
              <a:rPr lang="en-US" sz="1200" dirty="0">
                <a:solidFill>
                  <a:srgbClr val="B41F7A"/>
                </a:solidFill>
                <a:hlinkClick r:id="rId2">
                  <a:extLst>
                    <a:ext uri="{A12FA001-AC4F-418D-AE19-62706E023703}">
                      <ahyp:hlinkClr xmlns:ahyp="http://schemas.microsoft.com/office/drawing/2018/hyperlinkcolor" val="tx"/>
                    </a:ext>
                  </a:extLst>
                </a:hlinkClick>
              </a:rPr>
              <a:t>https://f24.com/es/la-importancia-del-trabajo-en-equipo-durante-una-emergencia-o-crisis/</a:t>
            </a:r>
            <a:r>
              <a:rPr lang="en-US" sz="1200" dirty="0">
                <a:solidFill>
                  <a:srgbClr val="B41F7A"/>
                </a:solidFill>
              </a:rPr>
              <a:t> </a:t>
            </a:r>
          </a:p>
        </p:txBody>
      </p:sp>
    </p:spTree>
    <p:extLst>
      <p:ext uri="{BB962C8B-B14F-4D97-AF65-F5344CB8AC3E}">
        <p14:creationId xmlns:p14="http://schemas.microsoft.com/office/powerpoint/2010/main" val="2162947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1" y="0"/>
            <a:ext cx="4572956"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8194" y="430173"/>
            <a:ext cx="3407358"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7 cosas que hacen los mejores líderes en tiempos de crisis</a:t>
            </a:r>
          </a:p>
        </p:txBody>
      </p:sp>
      <p:sp>
        <p:nvSpPr>
          <p:cNvPr id="2" name="Rectangle 1">
            <a:extLst>
              <a:ext uri="{FF2B5EF4-FFF2-40B4-BE49-F238E27FC236}">
                <a16:creationId xmlns:a16="http://schemas.microsoft.com/office/drawing/2014/main" id="{67D77CEC-A6B5-80B9-806C-9686FBF34ED7}"/>
              </a:ext>
            </a:extLst>
          </p:cNvPr>
          <p:cNvSpPr/>
          <p:nvPr/>
        </p:nvSpPr>
        <p:spPr>
          <a:xfrm>
            <a:off x="533968" y="22861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229" name="Text Placeholder 2">
            <a:extLst>
              <a:ext uri="{FF2B5EF4-FFF2-40B4-BE49-F238E27FC236}">
                <a16:creationId xmlns:a16="http://schemas.microsoft.com/office/drawing/2014/main" id="{A7336234-5238-F893-40DD-6C8930BBAAA8}"/>
              </a:ext>
            </a:extLst>
          </p:cNvPr>
          <p:cNvSpPr txBox="1">
            <a:spLocks/>
          </p:cNvSpPr>
          <p:nvPr/>
        </p:nvSpPr>
        <p:spPr>
          <a:xfrm>
            <a:off x="448817" y="2658889"/>
            <a:ext cx="3918331" cy="1210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8" indent="-14288" algn="l" rtl="0"/>
            <a:r>
              <a:rPr lang="en-US" sz="1400" dirty="0"/>
              <a:t>Fuente: Industria de la formación:</a:t>
            </a:r>
            <a:r>
              <a:rPr lang="en-US" sz="1400" dirty="0">
                <a:hlinkClick r:id="rId3">
                  <a:extLst>
                    <a:ext uri="{A12FA001-AC4F-418D-AE19-62706E023703}">
                      <ahyp:hlinkClr xmlns:ahyp="http://schemas.microsoft.com/office/drawing/2018/hyperlinkcolor" val="tx"/>
                    </a:ext>
                  </a:extLst>
                </a:hlinkClick>
              </a:rPr>
              <a:t>https://trainingindustry.com/blog/leadership/7-cosas-que-hacen-los-mejores-lideres-en-tiempos-de-crisis/</a:t>
            </a:r>
            <a:endParaRPr lang="en-US" sz="1400" dirty="0"/>
          </a:p>
          <a:p>
            <a:pPr marL="14288" indent="-14288" algn="l" rtl="0"/>
            <a:endParaRPr lang="en-US" sz="1400" dirty="0"/>
          </a:p>
        </p:txBody>
      </p:sp>
      <p:grpSp>
        <p:nvGrpSpPr>
          <p:cNvPr id="20" name="Group 19">
            <a:extLst>
              <a:ext uri="{FF2B5EF4-FFF2-40B4-BE49-F238E27FC236}">
                <a16:creationId xmlns:a16="http://schemas.microsoft.com/office/drawing/2014/main" id="{97FB74A6-9C06-D10B-0832-74CEF3AE7848}"/>
              </a:ext>
            </a:extLst>
          </p:cNvPr>
          <p:cNvGrpSpPr/>
          <p:nvPr/>
        </p:nvGrpSpPr>
        <p:grpSpPr>
          <a:xfrm>
            <a:off x="4572957" y="525963"/>
            <a:ext cx="7983595" cy="5806071"/>
            <a:chOff x="3864504" y="430173"/>
            <a:chExt cx="7983595" cy="5806071"/>
          </a:xfrm>
        </p:grpSpPr>
        <p:cxnSp>
          <p:nvCxnSpPr>
            <p:cNvPr id="242" name="Straight Connector 241">
              <a:extLst>
                <a:ext uri="{FF2B5EF4-FFF2-40B4-BE49-F238E27FC236}">
                  <a16:creationId xmlns:a16="http://schemas.microsoft.com/office/drawing/2014/main" id="{5D42419B-38C9-FF97-1BB3-EAE256AEF850}"/>
                </a:ext>
              </a:extLst>
            </p:cNvPr>
            <p:cNvCxnSpPr>
              <a:cxnSpLocks/>
            </p:cNvCxnSpPr>
            <p:nvPr/>
          </p:nvCxnSpPr>
          <p:spPr>
            <a:xfrm flipV="1">
              <a:off x="5793368" y="2448392"/>
              <a:ext cx="716766" cy="25444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6850B946-6A3D-FDF6-641F-0232E35FB245}"/>
                </a:ext>
              </a:extLst>
            </p:cNvPr>
            <p:cNvCxnSpPr>
              <a:cxnSpLocks/>
            </p:cNvCxnSpPr>
            <p:nvPr/>
          </p:nvCxnSpPr>
          <p:spPr>
            <a:xfrm>
              <a:off x="5788477" y="3869528"/>
              <a:ext cx="821610" cy="343394"/>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4BAB812-B522-3461-4A4C-494B2217B69E}"/>
                </a:ext>
              </a:extLst>
            </p:cNvPr>
            <p:cNvCxnSpPr>
              <a:cxnSpLocks/>
            </p:cNvCxnSpPr>
            <p:nvPr/>
          </p:nvCxnSpPr>
          <p:spPr>
            <a:xfrm flipV="1">
              <a:off x="5078873" y="921439"/>
              <a:ext cx="297626" cy="659098"/>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FDD9F6B-4DF6-C77E-69F4-7B68C1A1E743}"/>
                </a:ext>
              </a:extLst>
            </p:cNvPr>
            <p:cNvCxnSpPr>
              <a:cxnSpLocks/>
            </p:cNvCxnSpPr>
            <p:nvPr/>
          </p:nvCxnSpPr>
          <p:spPr>
            <a:xfrm flipV="1">
              <a:off x="5596675" y="1657354"/>
              <a:ext cx="624913" cy="464003"/>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16B614-2FEC-A3CA-F325-3D8D4AE8CC95}"/>
                </a:ext>
              </a:extLst>
            </p:cNvPr>
            <p:cNvCxnSpPr>
              <a:cxnSpLocks/>
              <a:endCxn id="62" idx="1"/>
            </p:cNvCxnSpPr>
            <p:nvPr/>
          </p:nvCxnSpPr>
          <p:spPr>
            <a:xfrm>
              <a:off x="5909131" y="3325600"/>
              <a:ext cx="874265"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0BF5D-B69C-D4B3-3F7C-5D8CBF0406AD}"/>
                </a:ext>
              </a:extLst>
            </p:cNvPr>
            <p:cNvCxnSpPr>
              <a:cxnSpLocks/>
            </p:cNvCxnSpPr>
            <p:nvPr/>
          </p:nvCxnSpPr>
          <p:spPr>
            <a:xfrm>
              <a:off x="5510488" y="4390168"/>
              <a:ext cx="705824" cy="60017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A90408-5CDC-A67E-BBCF-2685382AD867}"/>
                </a:ext>
              </a:extLst>
            </p:cNvPr>
            <p:cNvCxnSpPr>
              <a:cxnSpLocks/>
            </p:cNvCxnSpPr>
            <p:nvPr/>
          </p:nvCxnSpPr>
          <p:spPr>
            <a:xfrm>
              <a:off x="5120781" y="4949522"/>
              <a:ext cx="309088" cy="62635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sp>
          <p:nvSpPr>
            <p:cNvPr id="9" name="Freeform 8">
              <a:extLst>
                <a:ext uri="{FF2B5EF4-FFF2-40B4-BE49-F238E27FC236}">
                  <a16:creationId xmlns:a16="http://schemas.microsoft.com/office/drawing/2014/main" id="{0C34D404-B7C4-5835-BBA0-BDF4A42340D6}"/>
                </a:ext>
              </a:extLst>
            </p:cNvPr>
            <p:cNvSpPr/>
            <p:nvPr/>
          </p:nvSpPr>
          <p:spPr>
            <a:xfrm>
              <a:off x="3864504" y="1285772"/>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11" name="Group 10">
              <a:extLst>
                <a:ext uri="{FF2B5EF4-FFF2-40B4-BE49-F238E27FC236}">
                  <a16:creationId xmlns:a16="http://schemas.microsoft.com/office/drawing/2014/main" id="{237DC7B7-87AD-5BDD-3B58-DDB8F07A8454}"/>
                </a:ext>
              </a:extLst>
            </p:cNvPr>
            <p:cNvGrpSpPr/>
            <p:nvPr/>
          </p:nvGrpSpPr>
          <p:grpSpPr>
            <a:xfrm>
              <a:off x="4896863" y="1524744"/>
              <a:ext cx="230346" cy="230551"/>
              <a:chOff x="1073516" y="1527833"/>
              <a:chExt cx="230346" cy="230551"/>
            </a:xfrm>
          </p:grpSpPr>
          <p:sp>
            <p:nvSpPr>
              <p:cNvPr id="52" name="Freeform 51">
                <a:extLst>
                  <a:ext uri="{FF2B5EF4-FFF2-40B4-BE49-F238E27FC236}">
                    <a16:creationId xmlns:a16="http://schemas.microsoft.com/office/drawing/2014/main" id="{33636165-DFB5-F569-08BF-8B016273D56C}"/>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DA04CE63-B5CF-54B5-07AC-DAB4F35C7E9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sp>
          <p:nvSpPr>
            <p:cNvPr id="50" name="Freeform 49">
              <a:extLst>
                <a:ext uri="{FF2B5EF4-FFF2-40B4-BE49-F238E27FC236}">
                  <a16:creationId xmlns:a16="http://schemas.microsoft.com/office/drawing/2014/main" id="{6192E524-49F3-17DC-B214-680AA7E493E4}"/>
                </a:ext>
              </a:extLst>
            </p:cNvPr>
            <p:cNvSpPr/>
            <p:nvPr/>
          </p:nvSpPr>
          <p:spPr>
            <a:xfrm>
              <a:off x="5383497" y="2032692"/>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0EBB4964-8117-B6DD-5D11-9BF3A7FAA686}"/>
                </a:ext>
              </a:extLst>
            </p:cNvPr>
            <p:cNvSpPr/>
            <p:nvPr/>
          </p:nvSpPr>
          <p:spPr>
            <a:xfrm>
              <a:off x="5431591" y="2080829"/>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nvGrpSpPr>
            <p:cNvPr id="13" name="Group 12">
              <a:extLst>
                <a:ext uri="{FF2B5EF4-FFF2-40B4-BE49-F238E27FC236}">
                  <a16:creationId xmlns:a16="http://schemas.microsoft.com/office/drawing/2014/main" id="{0EE81F01-E06D-29E5-BA17-E772968EAC1B}"/>
                </a:ext>
              </a:extLst>
            </p:cNvPr>
            <p:cNvGrpSpPr/>
            <p:nvPr/>
          </p:nvGrpSpPr>
          <p:grpSpPr>
            <a:xfrm>
              <a:off x="5757393" y="3200965"/>
              <a:ext cx="230346" cy="230551"/>
              <a:chOff x="1073516" y="1527833"/>
              <a:chExt cx="230346" cy="230551"/>
            </a:xfrm>
          </p:grpSpPr>
          <p:sp>
            <p:nvSpPr>
              <p:cNvPr id="48" name="Freeform 47">
                <a:extLst>
                  <a:ext uri="{FF2B5EF4-FFF2-40B4-BE49-F238E27FC236}">
                    <a16:creationId xmlns:a16="http://schemas.microsoft.com/office/drawing/2014/main" id="{2FA6533C-7A98-231A-511D-8A276C0B6001}"/>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9" name="Freeform 48">
                <a:extLst>
                  <a:ext uri="{FF2B5EF4-FFF2-40B4-BE49-F238E27FC236}">
                    <a16:creationId xmlns:a16="http://schemas.microsoft.com/office/drawing/2014/main" id="{B4FEA326-E6D8-C3A5-7657-C6FE750C01F4}"/>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4" name="Group 13">
              <a:extLst>
                <a:ext uri="{FF2B5EF4-FFF2-40B4-BE49-F238E27FC236}">
                  <a16:creationId xmlns:a16="http://schemas.microsoft.com/office/drawing/2014/main" id="{E4902CA2-0772-9224-24FC-90B076827099}"/>
                </a:ext>
              </a:extLst>
            </p:cNvPr>
            <p:cNvGrpSpPr/>
            <p:nvPr/>
          </p:nvGrpSpPr>
          <p:grpSpPr>
            <a:xfrm>
              <a:off x="4949215" y="4747228"/>
              <a:ext cx="230346" cy="230551"/>
              <a:chOff x="1073516" y="1527833"/>
              <a:chExt cx="230346" cy="230551"/>
            </a:xfrm>
          </p:grpSpPr>
          <p:sp>
            <p:nvSpPr>
              <p:cNvPr id="46" name="Freeform 45">
                <a:extLst>
                  <a:ext uri="{FF2B5EF4-FFF2-40B4-BE49-F238E27FC236}">
                    <a16:creationId xmlns:a16="http://schemas.microsoft.com/office/drawing/2014/main" id="{EFAEDAFE-6687-894C-37C4-77C5BED1A108}"/>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50FC10D2-4DBB-88C2-EF10-EB977063F63F}"/>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5" name="Group 14">
              <a:extLst>
                <a:ext uri="{FF2B5EF4-FFF2-40B4-BE49-F238E27FC236}">
                  <a16:creationId xmlns:a16="http://schemas.microsoft.com/office/drawing/2014/main" id="{EF964300-DAF6-80BE-D63B-1DC35DF220EF}"/>
                </a:ext>
              </a:extLst>
            </p:cNvPr>
            <p:cNvGrpSpPr/>
            <p:nvPr/>
          </p:nvGrpSpPr>
          <p:grpSpPr>
            <a:xfrm>
              <a:off x="5405221" y="4297178"/>
              <a:ext cx="230346" cy="230551"/>
              <a:chOff x="1073516" y="1527833"/>
              <a:chExt cx="230346" cy="230551"/>
            </a:xfrm>
          </p:grpSpPr>
          <p:sp>
            <p:nvSpPr>
              <p:cNvPr id="44" name="Freeform 43">
                <a:extLst>
                  <a:ext uri="{FF2B5EF4-FFF2-40B4-BE49-F238E27FC236}">
                    <a16:creationId xmlns:a16="http://schemas.microsoft.com/office/drawing/2014/main" id="{D4D412EB-A9A6-77D8-AC7D-DF625C895AA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8A59F832-D100-FB62-7275-4A26936737A9}"/>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95" name="Group 194">
              <a:extLst>
                <a:ext uri="{FF2B5EF4-FFF2-40B4-BE49-F238E27FC236}">
                  <a16:creationId xmlns:a16="http://schemas.microsoft.com/office/drawing/2014/main" id="{321BF6F3-8A9C-898A-8A52-50B1306BB7FA}"/>
                </a:ext>
              </a:extLst>
            </p:cNvPr>
            <p:cNvGrpSpPr/>
            <p:nvPr/>
          </p:nvGrpSpPr>
          <p:grpSpPr>
            <a:xfrm>
              <a:off x="5078873" y="430173"/>
              <a:ext cx="4934696" cy="712320"/>
              <a:chOff x="1416598" y="919839"/>
              <a:chExt cx="4934696" cy="712320"/>
            </a:xfrm>
          </p:grpSpPr>
          <p:sp>
            <p:nvSpPr>
              <p:cNvPr id="196" name="Rounded Rectangle 195">
                <a:extLst>
                  <a:ext uri="{FF2B5EF4-FFF2-40B4-BE49-F238E27FC236}">
                    <a16:creationId xmlns:a16="http://schemas.microsoft.com/office/drawing/2014/main" id="{36CA3738-B7DD-A7C5-A01B-24040B52F966}"/>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7" name="TextBox 49">
                <a:extLst>
                  <a:ext uri="{FF2B5EF4-FFF2-40B4-BE49-F238E27FC236}">
                    <a16:creationId xmlns:a16="http://schemas.microsoft.com/office/drawing/2014/main" id="{5D99419C-0210-C879-2517-1BC6E9ED54D6}"/>
                  </a:ext>
                </a:extLst>
              </p:cNvPr>
              <p:cNvSpPr txBox="1"/>
              <p:nvPr/>
            </p:nvSpPr>
            <p:spPr>
              <a:xfrm>
                <a:off x="2178413" y="1131063"/>
                <a:ext cx="4172881" cy="333168"/>
              </a:xfrm>
              <a:prstGeom prst="rect">
                <a:avLst/>
              </a:prstGeom>
              <a:noFill/>
            </p:spPr>
            <p:txBody>
              <a:bodyPr wrap="square" numCol="1" rtlCol="0" anchor="ctr">
                <a:spAutoFit/>
              </a:bodyPr>
              <a:lstStyle/>
              <a:p>
                <a:pPr algn="l" rtl="0">
                  <a:lnSpc>
                    <a:spcPts val="1800"/>
                  </a:lnSpc>
                  <a:defRPr/>
                </a:pPr>
                <a:r>
                  <a:rPr lang="en-GB" sz="2000" dirty="0">
                    <a:solidFill>
                      <a:schemeClr val="bg1"/>
                    </a:solidFill>
                    <a:ea typeface="Lato Light" panose="020F0502020204030203" pitchFamily="34" charset="0"/>
                    <a:cs typeface="Poppins" pitchFamily="2" charset="77"/>
                  </a:rPr>
                  <a:t>Dar una dirección clara</a:t>
                </a:r>
              </a:p>
            </p:txBody>
          </p:sp>
          <p:grpSp>
            <p:nvGrpSpPr>
              <p:cNvPr id="198" name="Graphic 8">
                <a:extLst>
                  <a:ext uri="{FF2B5EF4-FFF2-40B4-BE49-F238E27FC236}">
                    <a16:creationId xmlns:a16="http://schemas.microsoft.com/office/drawing/2014/main" id="{A99B5BF8-1926-C55E-B2D4-CFDF628005D9}"/>
                  </a:ext>
                </a:extLst>
              </p:cNvPr>
              <p:cNvGrpSpPr/>
              <p:nvPr/>
            </p:nvGrpSpPr>
            <p:grpSpPr>
              <a:xfrm>
                <a:off x="1416598" y="919839"/>
                <a:ext cx="701992" cy="701724"/>
                <a:chOff x="4817897" y="694433"/>
                <a:chExt cx="1446392" cy="1445841"/>
              </a:xfrm>
            </p:grpSpPr>
            <p:sp>
              <p:nvSpPr>
                <p:cNvPr id="200" name="Freeform 199">
                  <a:extLst>
                    <a:ext uri="{FF2B5EF4-FFF2-40B4-BE49-F238E27FC236}">
                      <a16:creationId xmlns:a16="http://schemas.microsoft.com/office/drawing/2014/main" id="{AA6FF4E1-984F-DF58-BB68-61EAE84344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01" name="Freeform 200">
                  <a:extLst>
                    <a:ext uri="{FF2B5EF4-FFF2-40B4-BE49-F238E27FC236}">
                      <a16:creationId xmlns:a16="http://schemas.microsoft.com/office/drawing/2014/main" id="{318BCA59-E276-F06F-5B78-E79564E7F5C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99" name="TextBox 198">
                <a:extLst>
                  <a:ext uri="{FF2B5EF4-FFF2-40B4-BE49-F238E27FC236}">
                    <a16:creationId xmlns:a16="http://schemas.microsoft.com/office/drawing/2014/main" id="{7A3B81BF-BC0E-1D84-F82A-747DBD71BCA3}"/>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8" name="Group 7">
              <a:extLst>
                <a:ext uri="{FF2B5EF4-FFF2-40B4-BE49-F238E27FC236}">
                  <a16:creationId xmlns:a16="http://schemas.microsoft.com/office/drawing/2014/main" id="{12F5E59B-85E2-6F54-A0B5-A94A7551CED1}"/>
                </a:ext>
              </a:extLst>
            </p:cNvPr>
            <p:cNvGrpSpPr/>
            <p:nvPr/>
          </p:nvGrpSpPr>
          <p:grpSpPr>
            <a:xfrm>
              <a:off x="5860555" y="1279131"/>
              <a:ext cx="4934696" cy="712320"/>
              <a:chOff x="1416598" y="919839"/>
              <a:chExt cx="4934696" cy="712320"/>
            </a:xfrm>
          </p:grpSpPr>
          <p:sp>
            <p:nvSpPr>
              <p:cNvPr id="10" name="Rounded Rectangle 9">
                <a:extLst>
                  <a:ext uri="{FF2B5EF4-FFF2-40B4-BE49-F238E27FC236}">
                    <a16:creationId xmlns:a16="http://schemas.microsoft.com/office/drawing/2014/main" id="{C9868929-A9C8-6CC2-5FB8-EC98C8EE91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TextBox 49">
                <a:extLst>
                  <a:ext uri="{FF2B5EF4-FFF2-40B4-BE49-F238E27FC236}">
                    <a16:creationId xmlns:a16="http://schemas.microsoft.com/office/drawing/2014/main" id="{9546C228-6899-94C9-1820-443B0DB162A7}"/>
                  </a:ext>
                </a:extLst>
              </p:cNvPr>
              <p:cNvSpPr txBox="1"/>
              <p:nvPr/>
            </p:nvSpPr>
            <p:spPr>
              <a:xfrm>
                <a:off x="2178413" y="1131063"/>
                <a:ext cx="4172881" cy="333168"/>
              </a:xfrm>
              <a:prstGeom prst="rect">
                <a:avLst/>
              </a:prstGeom>
              <a:noFill/>
            </p:spPr>
            <p:txBody>
              <a:bodyPr wrap="square" numCol="1" rtlCol="0" anchor="ctr">
                <a:spAutoFit/>
              </a:bodyPr>
              <a:lstStyle/>
              <a:p>
                <a:pPr algn="l" rtl="0">
                  <a:lnSpc>
                    <a:spcPts val="1800"/>
                  </a:lnSpc>
                  <a:defRPr/>
                </a:pPr>
                <a:r>
                  <a:rPr lang="en-GB" sz="2000" dirty="0">
                    <a:solidFill>
                      <a:schemeClr val="bg1"/>
                    </a:solidFill>
                    <a:ea typeface="Lato Light" panose="020F0502020204030203" pitchFamily="34" charset="0"/>
                    <a:cs typeface="Poppins" pitchFamily="2" charset="77"/>
                  </a:rPr>
                  <a:t>Centrarse en las personas</a:t>
                </a:r>
              </a:p>
            </p:txBody>
          </p:sp>
          <p:grpSp>
            <p:nvGrpSpPr>
              <p:cNvPr id="17" name="Graphic 8">
                <a:extLst>
                  <a:ext uri="{FF2B5EF4-FFF2-40B4-BE49-F238E27FC236}">
                    <a16:creationId xmlns:a16="http://schemas.microsoft.com/office/drawing/2014/main" id="{1140E144-5EBE-60D2-547F-43DF4A3F5D2E}"/>
                  </a:ext>
                </a:extLst>
              </p:cNvPr>
              <p:cNvGrpSpPr/>
              <p:nvPr/>
            </p:nvGrpSpPr>
            <p:grpSpPr>
              <a:xfrm>
                <a:off x="1416598" y="919839"/>
                <a:ext cx="701992" cy="701724"/>
                <a:chOff x="4817897" y="694433"/>
                <a:chExt cx="1446392" cy="1445841"/>
              </a:xfrm>
            </p:grpSpPr>
            <p:sp>
              <p:nvSpPr>
                <p:cNvPr id="33" name="Freeform 32">
                  <a:extLst>
                    <a:ext uri="{FF2B5EF4-FFF2-40B4-BE49-F238E27FC236}">
                      <a16:creationId xmlns:a16="http://schemas.microsoft.com/office/drawing/2014/main" id="{3854300A-1A5E-FC0C-C62C-75B5B0E473F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4" name="Freeform 33">
                  <a:extLst>
                    <a:ext uri="{FF2B5EF4-FFF2-40B4-BE49-F238E27FC236}">
                      <a16:creationId xmlns:a16="http://schemas.microsoft.com/office/drawing/2014/main" id="{6440DD07-9EEE-BAA9-FDD0-110923277C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32" name="TextBox 31">
                <a:extLst>
                  <a:ext uri="{FF2B5EF4-FFF2-40B4-BE49-F238E27FC236}">
                    <a16:creationId xmlns:a16="http://schemas.microsoft.com/office/drawing/2014/main" id="{1E3BDCF5-939C-269D-227F-B7427CC84C0E}"/>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35" name="Group 34">
              <a:extLst>
                <a:ext uri="{FF2B5EF4-FFF2-40B4-BE49-F238E27FC236}">
                  <a16:creationId xmlns:a16="http://schemas.microsoft.com/office/drawing/2014/main" id="{1D2A611C-76F8-C6E7-DE5A-899E906D1EA5}"/>
                </a:ext>
              </a:extLst>
            </p:cNvPr>
            <p:cNvGrpSpPr/>
            <p:nvPr/>
          </p:nvGrpSpPr>
          <p:grpSpPr>
            <a:xfrm>
              <a:off x="6284353" y="2128089"/>
              <a:ext cx="4934696" cy="712320"/>
              <a:chOff x="1416598" y="919839"/>
              <a:chExt cx="4934696" cy="712320"/>
            </a:xfrm>
          </p:grpSpPr>
          <p:sp>
            <p:nvSpPr>
              <p:cNvPr id="36" name="Rounded Rectangle 35">
                <a:extLst>
                  <a:ext uri="{FF2B5EF4-FFF2-40B4-BE49-F238E27FC236}">
                    <a16:creationId xmlns:a16="http://schemas.microsoft.com/office/drawing/2014/main" id="{64B89EDC-F931-71B6-97B6-133F54A0A539}"/>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7" name="TextBox 49">
                <a:extLst>
                  <a:ext uri="{FF2B5EF4-FFF2-40B4-BE49-F238E27FC236}">
                    <a16:creationId xmlns:a16="http://schemas.microsoft.com/office/drawing/2014/main" id="{6501B9AD-73B3-BF21-8CC1-4C362200D033}"/>
                  </a:ext>
                </a:extLst>
              </p:cNvPr>
              <p:cNvSpPr txBox="1"/>
              <p:nvPr/>
            </p:nvSpPr>
            <p:spPr>
              <a:xfrm>
                <a:off x="2178413" y="1131063"/>
                <a:ext cx="4172881" cy="333168"/>
              </a:xfrm>
              <a:prstGeom prst="rect">
                <a:avLst/>
              </a:prstGeom>
              <a:noFill/>
            </p:spPr>
            <p:txBody>
              <a:bodyPr wrap="square" numCol="1" rtlCol="0" anchor="ctr">
                <a:spAutoFit/>
              </a:bodyPr>
              <a:lstStyle/>
              <a:p>
                <a:pPr algn="l" rtl="0">
                  <a:lnSpc>
                    <a:spcPts val="1800"/>
                  </a:lnSpc>
                  <a:defRPr/>
                </a:pPr>
                <a:r>
                  <a:rPr lang="en-GB" sz="2000" dirty="0">
                    <a:solidFill>
                      <a:schemeClr val="bg1"/>
                    </a:solidFill>
                    <a:ea typeface="Lato Light" panose="020F0502020204030203" pitchFamily="34" charset="0"/>
                    <a:cs typeface="Poppins" pitchFamily="2" charset="77"/>
                  </a:rPr>
                  <a:t>Encuentra un entrenador</a:t>
                </a:r>
              </a:p>
            </p:txBody>
          </p:sp>
          <p:grpSp>
            <p:nvGrpSpPr>
              <p:cNvPr id="54" name="Graphic 8">
                <a:extLst>
                  <a:ext uri="{FF2B5EF4-FFF2-40B4-BE49-F238E27FC236}">
                    <a16:creationId xmlns:a16="http://schemas.microsoft.com/office/drawing/2014/main" id="{D0A2EFCA-A71C-DB07-3479-0A5605FD1DDE}"/>
                  </a:ext>
                </a:extLst>
              </p:cNvPr>
              <p:cNvGrpSpPr/>
              <p:nvPr/>
            </p:nvGrpSpPr>
            <p:grpSpPr>
              <a:xfrm>
                <a:off x="1416598" y="919839"/>
                <a:ext cx="701992" cy="701724"/>
                <a:chOff x="4817897" y="694433"/>
                <a:chExt cx="1446392" cy="1445841"/>
              </a:xfrm>
            </p:grpSpPr>
            <p:sp>
              <p:nvSpPr>
                <p:cNvPr id="56" name="Freeform 55">
                  <a:extLst>
                    <a:ext uri="{FF2B5EF4-FFF2-40B4-BE49-F238E27FC236}">
                      <a16:creationId xmlns:a16="http://schemas.microsoft.com/office/drawing/2014/main" id="{AE4FD722-B95C-938E-7AA0-43D6B1D84D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7" name="Freeform 56">
                  <a:extLst>
                    <a:ext uri="{FF2B5EF4-FFF2-40B4-BE49-F238E27FC236}">
                      <a16:creationId xmlns:a16="http://schemas.microsoft.com/office/drawing/2014/main" id="{FEE88A97-9313-87B9-AE50-49D81D391D6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5" name="TextBox 54">
                <a:extLst>
                  <a:ext uri="{FF2B5EF4-FFF2-40B4-BE49-F238E27FC236}">
                    <a16:creationId xmlns:a16="http://schemas.microsoft.com/office/drawing/2014/main" id="{EE4BAFB6-4450-CE4E-906A-8CD622AADE8F}"/>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58" name="Group 57">
              <a:extLst>
                <a:ext uri="{FF2B5EF4-FFF2-40B4-BE49-F238E27FC236}">
                  <a16:creationId xmlns:a16="http://schemas.microsoft.com/office/drawing/2014/main" id="{3647FB4B-11B2-FA8B-98F8-31A7FD2ED232}"/>
                </a:ext>
              </a:extLst>
            </p:cNvPr>
            <p:cNvGrpSpPr/>
            <p:nvPr/>
          </p:nvGrpSpPr>
          <p:grpSpPr>
            <a:xfrm>
              <a:off x="6694757" y="2977047"/>
              <a:ext cx="5153342" cy="712320"/>
              <a:chOff x="1416598" y="919839"/>
              <a:chExt cx="5153342" cy="712320"/>
            </a:xfrm>
          </p:grpSpPr>
          <p:sp>
            <p:nvSpPr>
              <p:cNvPr id="59" name="Rounded Rectangle 58">
                <a:extLst>
                  <a:ext uri="{FF2B5EF4-FFF2-40B4-BE49-F238E27FC236}">
                    <a16:creationId xmlns:a16="http://schemas.microsoft.com/office/drawing/2014/main" id="{4B1E85AD-D707-D4EE-348C-A9FD4C441D0F}"/>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0" name="TextBox 49">
                <a:extLst>
                  <a:ext uri="{FF2B5EF4-FFF2-40B4-BE49-F238E27FC236}">
                    <a16:creationId xmlns:a16="http://schemas.microsoft.com/office/drawing/2014/main" id="{AB542332-AF2B-CFF4-861B-588F894A92AC}"/>
                  </a:ext>
                </a:extLst>
              </p:cNvPr>
              <p:cNvSpPr txBox="1"/>
              <p:nvPr/>
            </p:nvSpPr>
            <p:spPr>
              <a:xfrm>
                <a:off x="2178413" y="1131061"/>
                <a:ext cx="4391527" cy="333168"/>
              </a:xfrm>
              <a:prstGeom prst="rect">
                <a:avLst/>
              </a:prstGeom>
              <a:noFill/>
            </p:spPr>
            <p:txBody>
              <a:bodyPr wrap="square" numCol="1" rtlCol="0" anchor="ctr">
                <a:spAutoFit/>
              </a:bodyPr>
              <a:lstStyle/>
              <a:p>
                <a:pPr algn="l" rtl="0">
                  <a:lnSpc>
                    <a:spcPts val="1800"/>
                  </a:lnSpc>
                  <a:defRPr/>
                </a:pPr>
                <a:r>
                  <a:rPr lang="en-GB" sz="2000" dirty="0">
                    <a:solidFill>
                      <a:schemeClr val="bg1"/>
                    </a:solidFill>
                    <a:ea typeface="Lato Light" panose="020F0502020204030203" pitchFamily="34" charset="0"/>
                    <a:cs typeface="Poppins" pitchFamily="2" charset="77"/>
                  </a:rPr>
                  <a:t>Sea transparente</a:t>
                </a:r>
              </a:p>
            </p:txBody>
          </p:sp>
          <p:grpSp>
            <p:nvGrpSpPr>
              <p:cNvPr id="61" name="Graphic 8">
                <a:extLst>
                  <a:ext uri="{FF2B5EF4-FFF2-40B4-BE49-F238E27FC236}">
                    <a16:creationId xmlns:a16="http://schemas.microsoft.com/office/drawing/2014/main" id="{28339DF6-5642-6B3D-47B1-9EDFD2A25545}"/>
                  </a:ext>
                </a:extLst>
              </p:cNvPr>
              <p:cNvGrpSpPr/>
              <p:nvPr/>
            </p:nvGrpSpPr>
            <p:grpSpPr>
              <a:xfrm>
                <a:off x="1416598" y="919839"/>
                <a:ext cx="701992" cy="701724"/>
                <a:chOff x="4817897" y="694433"/>
                <a:chExt cx="1446392" cy="1445841"/>
              </a:xfrm>
            </p:grpSpPr>
            <p:sp>
              <p:nvSpPr>
                <p:cNvPr id="63" name="Freeform 62">
                  <a:extLst>
                    <a:ext uri="{FF2B5EF4-FFF2-40B4-BE49-F238E27FC236}">
                      <a16:creationId xmlns:a16="http://schemas.microsoft.com/office/drawing/2014/main" id="{B5303BD2-3C19-E7F6-EA76-AB08F9D2CD3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92" name="Freeform 191">
                  <a:extLst>
                    <a:ext uri="{FF2B5EF4-FFF2-40B4-BE49-F238E27FC236}">
                      <a16:creationId xmlns:a16="http://schemas.microsoft.com/office/drawing/2014/main" id="{6AA04615-373D-5DEF-DFDF-FD18A974245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2" name="TextBox 61">
                <a:extLst>
                  <a:ext uri="{FF2B5EF4-FFF2-40B4-BE49-F238E27FC236}">
                    <a16:creationId xmlns:a16="http://schemas.microsoft.com/office/drawing/2014/main" id="{403C415A-45A2-104E-D28D-16C04FF448C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193" name="Group 192">
              <a:extLst>
                <a:ext uri="{FF2B5EF4-FFF2-40B4-BE49-F238E27FC236}">
                  <a16:creationId xmlns:a16="http://schemas.microsoft.com/office/drawing/2014/main" id="{FF021776-7E31-BC16-3ADF-48B57EC72A7C}"/>
                </a:ext>
              </a:extLst>
            </p:cNvPr>
            <p:cNvGrpSpPr/>
            <p:nvPr/>
          </p:nvGrpSpPr>
          <p:grpSpPr>
            <a:xfrm>
              <a:off x="5860555" y="4674963"/>
              <a:ext cx="4934696" cy="712320"/>
              <a:chOff x="1416598" y="919839"/>
              <a:chExt cx="4934696" cy="712320"/>
            </a:xfrm>
          </p:grpSpPr>
          <p:sp>
            <p:nvSpPr>
              <p:cNvPr id="194" name="Rounded Rectangle 193">
                <a:extLst>
                  <a:ext uri="{FF2B5EF4-FFF2-40B4-BE49-F238E27FC236}">
                    <a16:creationId xmlns:a16="http://schemas.microsoft.com/office/drawing/2014/main" id="{0E053648-ED64-FE77-6656-2F3D658AAC4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2" name="TextBox 49">
                <a:extLst>
                  <a:ext uri="{FF2B5EF4-FFF2-40B4-BE49-F238E27FC236}">
                    <a16:creationId xmlns:a16="http://schemas.microsoft.com/office/drawing/2014/main" id="{4AE670C9-AF1F-2473-A91B-3996AB6723AF}"/>
                  </a:ext>
                </a:extLst>
              </p:cNvPr>
              <p:cNvSpPr txBox="1"/>
              <p:nvPr/>
            </p:nvSpPr>
            <p:spPr>
              <a:xfrm>
                <a:off x="2178413" y="1131062"/>
                <a:ext cx="4172881" cy="333168"/>
              </a:xfrm>
              <a:prstGeom prst="rect">
                <a:avLst/>
              </a:prstGeom>
              <a:noFill/>
            </p:spPr>
            <p:txBody>
              <a:bodyPr wrap="square" numCol="1" rtlCol="0" anchor="ctr">
                <a:spAutoFit/>
              </a:bodyPr>
              <a:lstStyle/>
              <a:p>
                <a:pPr algn="l" rtl="0">
                  <a:lnSpc>
                    <a:spcPts val="1800"/>
                  </a:lnSpc>
                  <a:defRPr/>
                </a:pPr>
                <a:r>
                  <a:rPr lang="en-GB" sz="2000" dirty="0">
                    <a:solidFill>
                      <a:schemeClr val="bg1"/>
                    </a:solidFill>
                    <a:ea typeface="Lato Light" panose="020F0502020204030203" pitchFamily="34" charset="0"/>
                    <a:cs typeface="Poppins" pitchFamily="2" charset="77"/>
                  </a:rPr>
                  <a:t>Cuidar de su equipo</a:t>
                </a:r>
              </a:p>
            </p:txBody>
          </p:sp>
          <p:grpSp>
            <p:nvGrpSpPr>
              <p:cNvPr id="203" name="Graphic 8">
                <a:extLst>
                  <a:ext uri="{FF2B5EF4-FFF2-40B4-BE49-F238E27FC236}">
                    <a16:creationId xmlns:a16="http://schemas.microsoft.com/office/drawing/2014/main" id="{03DEDB80-C4A2-4705-225C-4393293337E4}"/>
                  </a:ext>
                </a:extLst>
              </p:cNvPr>
              <p:cNvGrpSpPr/>
              <p:nvPr/>
            </p:nvGrpSpPr>
            <p:grpSpPr>
              <a:xfrm>
                <a:off x="1416598" y="919839"/>
                <a:ext cx="701992" cy="701724"/>
                <a:chOff x="4817897" y="694433"/>
                <a:chExt cx="1446392" cy="1445841"/>
              </a:xfrm>
            </p:grpSpPr>
            <p:sp>
              <p:nvSpPr>
                <p:cNvPr id="205" name="Freeform 204">
                  <a:extLst>
                    <a:ext uri="{FF2B5EF4-FFF2-40B4-BE49-F238E27FC236}">
                      <a16:creationId xmlns:a16="http://schemas.microsoft.com/office/drawing/2014/main" id="{B75F68FF-5410-E05B-409C-DA7532A391D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06" name="Freeform 205">
                  <a:extLst>
                    <a:ext uri="{FF2B5EF4-FFF2-40B4-BE49-F238E27FC236}">
                      <a16:creationId xmlns:a16="http://schemas.microsoft.com/office/drawing/2014/main" id="{05B2650E-98B2-247E-7B23-50D936DEF2D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04" name="TextBox 203">
                <a:extLst>
                  <a:ext uri="{FF2B5EF4-FFF2-40B4-BE49-F238E27FC236}">
                    <a16:creationId xmlns:a16="http://schemas.microsoft.com/office/drawing/2014/main" id="{A37E2B73-9F3F-DFE7-FFF3-9D88089298D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06</a:t>
                </a:r>
              </a:p>
            </p:txBody>
          </p:sp>
        </p:grpSp>
        <p:grpSp>
          <p:nvGrpSpPr>
            <p:cNvPr id="207" name="Group 206">
              <a:extLst>
                <a:ext uri="{FF2B5EF4-FFF2-40B4-BE49-F238E27FC236}">
                  <a16:creationId xmlns:a16="http://schemas.microsoft.com/office/drawing/2014/main" id="{925322E9-2E6D-CB38-0D40-99B1F490E6BE}"/>
                </a:ext>
              </a:extLst>
            </p:cNvPr>
            <p:cNvGrpSpPr/>
            <p:nvPr/>
          </p:nvGrpSpPr>
          <p:grpSpPr>
            <a:xfrm>
              <a:off x="6284353" y="3826005"/>
              <a:ext cx="4510898" cy="712320"/>
              <a:chOff x="1416598" y="919839"/>
              <a:chExt cx="4510898" cy="712320"/>
            </a:xfrm>
          </p:grpSpPr>
          <p:sp>
            <p:nvSpPr>
              <p:cNvPr id="208" name="Rounded Rectangle 207">
                <a:extLst>
                  <a:ext uri="{FF2B5EF4-FFF2-40B4-BE49-F238E27FC236}">
                    <a16:creationId xmlns:a16="http://schemas.microsoft.com/office/drawing/2014/main" id="{AF8ECEE2-DD69-100C-9EAA-AC41986C5567}"/>
                  </a:ext>
                </a:extLst>
              </p:cNvPr>
              <p:cNvSpPr/>
              <p:nvPr/>
            </p:nvSpPr>
            <p:spPr>
              <a:xfrm>
                <a:off x="1517286"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4" name="TextBox 49">
                <a:extLst>
                  <a:ext uri="{FF2B5EF4-FFF2-40B4-BE49-F238E27FC236}">
                    <a16:creationId xmlns:a16="http://schemas.microsoft.com/office/drawing/2014/main" id="{88EF7C0C-2860-FDDC-7C45-6C444FCFC494}"/>
                  </a:ext>
                </a:extLst>
              </p:cNvPr>
              <p:cNvSpPr txBox="1"/>
              <p:nvPr/>
            </p:nvSpPr>
            <p:spPr>
              <a:xfrm>
                <a:off x="2178413" y="1131062"/>
                <a:ext cx="3749083" cy="333168"/>
              </a:xfrm>
              <a:prstGeom prst="rect">
                <a:avLst/>
              </a:prstGeom>
              <a:noFill/>
            </p:spPr>
            <p:txBody>
              <a:bodyPr wrap="square" numCol="1" rtlCol="0" anchor="ctr">
                <a:spAutoFit/>
              </a:bodyPr>
              <a:lstStyle/>
              <a:p>
                <a:pPr algn="l" rtl="0">
                  <a:lnSpc>
                    <a:spcPts val="1800"/>
                  </a:lnSpc>
                  <a:defRPr/>
                </a:pPr>
                <a:r>
                  <a:rPr lang="en-GB" sz="2000" dirty="0">
                    <a:solidFill>
                      <a:schemeClr val="bg1"/>
                    </a:solidFill>
                    <a:ea typeface="Lato Light" panose="020F0502020204030203" pitchFamily="34" charset="0"/>
                    <a:cs typeface="Poppins" pitchFamily="2" charset="77"/>
                  </a:rPr>
                  <a:t>Desarrollar el autoliderazgo</a:t>
                </a:r>
              </a:p>
            </p:txBody>
          </p:sp>
          <p:grpSp>
            <p:nvGrpSpPr>
              <p:cNvPr id="216" name="Graphic 8">
                <a:extLst>
                  <a:ext uri="{FF2B5EF4-FFF2-40B4-BE49-F238E27FC236}">
                    <a16:creationId xmlns:a16="http://schemas.microsoft.com/office/drawing/2014/main" id="{CE05CE42-718E-D233-4C48-871AB1954A6F}"/>
                  </a:ext>
                </a:extLst>
              </p:cNvPr>
              <p:cNvGrpSpPr/>
              <p:nvPr/>
            </p:nvGrpSpPr>
            <p:grpSpPr>
              <a:xfrm>
                <a:off x="1416598" y="919839"/>
                <a:ext cx="701992" cy="701724"/>
                <a:chOff x="4817897" y="694433"/>
                <a:chExt cx="1446392" cy="1445841"/>
              </a:xfrm>
            </p:grpSpPr>
            <p:sp>
              <p:nvSpPr>
                <p:cNvPr id="220" name="Freeform 219">
                  <a:extLst>
                    <a:ext uri="{FF2B5EF4-FFF2-40B4-BE49-F238E27FC236}">
                      <a16:creationId xmlns:a16="http://schemas.microsoft.com/office/drawing/2014/main" id="{51A0662C-30DC-6C70-360F-FC1A1C7AA8C3}"/>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21" name="Freeform 220">
                  <a:extLst>
                    <a:ext uri="{FF2B5EF4-FFF2-40B4-BE49-F238E27FC236}">
                      <a16:creationId xmlns:a16="http://schemas.microsoft.com/office/drawing/2014/main" id="{DB2E2E09-9029-86B5-EADA-F92A344E9D2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17" name="TextBox 216">
                <a:extLst>
                  <a:ext uri="{FF2B5EF4-FFF2-40B4-BE49-F238E27FC236}">
                    <a16:creationId xmlns:a16="http://schemas.microsoft.com/office/drawing/2014/main" id="{5469DD9B-90CC-5DDD-9422-D0474812F660}"/>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nvGrpSpPr>
            <p:cNvPr id="222" name="Group 221">
              <a:extLst>
                <a:ext uri="{FF2B5EF4-FFF2-40B4-BE49-F238E27FC236}">
                  <a16:creationId xmlns:a16="http://schemas.microsoft.com/office/drawing/2014/main" id="{6BB9BA09-6221-D34C-DC21-C56A7472B5C6}"/>
                </a:ext>
              </a:extLst>
            </p:cNvPr>
            <p:cNvGrpSpPr/>
            <p:nvPr/>
          </p:nvGrpSpPr>
          <p:grpSpPr>
            <a:xfrm>
              <a:off x="5078873" y="5523924"/>
              <a:ext cx="4674956" cy="712320"/>
              <a:chOff x="1416598" y="919839"/>
              <a:chExt cx="4674956" cy="712320"/>
            </a:xfrm>
          </p:grpSpPr>
          <p:sp>
            <p:nvSpPr>
              <p:cNvPr id="223" name="Rounded Rectangle 222">
                <a:extLst>
                  <a:ext uri="{FF2B5EF4-FFF2-40B4-BE49-F238E27FC236}">
                    <a16:creationId xmlns:a16="http://schemas.microsoft.com/office/drawing/2014/main" id="{EA90B2F7-3B03-E272-D2A0-69AA27D3779F}"/>
                  </a:ext>
                </a:extLst>
              </p:cNvPr>
              <p:cNvSpPr/>
              <p:nvPr/>
            </p:nvSpPr>
            <p:spPr>
              <a:xfrm>
                <a:off x="1517285" y="930435"/>
                <a:ext cx="3600000" cy="701724"/>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4" name="TextBox 49">
                <a:extLst>
                  <a:ext uri="{FF2B5EF4-FFF2-40B4-BE49-F238E27FC236}">
                    <a16:creationId xmlns:a16="http://schemas.microsoft.com/office/drawing/2014/main" id="{C3AE97F6-390D-8FA2-5906-D8789F614B61}"/>
                  </a:ext>
                </a:extLst>
              </p:cNvPr>
              <p:cNvSpPr txBox="1"/>
              <p:nvPr/>
            </p:nvSpPr>
            <p:spPr>
              <a:xfrm>
                <a:off x="2178414" y="1131062"/>
                <a:ext cx="3913140" cy="333168"/>
              </a:xfrm>
              <a:prstGeom prst="rect">
                <a:avLst/>
              </a:prstGeom>
              <a:noFill/>
            </p:spPr>
            <p:txBody>
              <a:bodyPr wrap="square" numCol="1" rtlCol="0" anchor="ctr">
                <a:spAutoFit/>
              </a:bodyPr>
              <a:lstStyle/>
              <a:p>
                <a:pPr algn="l" rtl="0">
                  <a:lnSpc>
                    <a:spcPts val="1800"/>
                  </a:lnSpc>
                  <a:defRPr/>
                </a:pPr>
                <a:r>
                  <a:rPr lang="en-GB" sz="2000" dirty="0">
                    <a:solidFill>
                      <a:schemeClr val="bg1"/>
                    </a:solidFill>
                    <a:ea typeface="Lato Light" panose="020F0502020204030203" pitchFamily="34" charset="0"/>
                    <a:cs typeface="Poppins" pitchFamily="2" charset="77"/>
                  </a:rPr>
                  <a:t>Aprende a ser un verdadero líder</a:t>
                </a:r>
              </a:p>
            </p:txBody>
          </p:sp>
          <p:grpSp>
            <p:nvGrpSpPr>
              <p:cNvPr id="225" name="Graphic 8">
                <a:extLst>
                  <a:ext uri="{FF2B5EF4-FFF2-40B4-BE49-F238E27FC236}">
                    <a16:creationId xmlns:a16="http://schemas.microsoft.com/office/drawing/2014/main" id="{6AF7DF20-2605-8D13-266B-0CA3FA0B9D35}"/>
                  </a:ext>
                </a:extLst>
              </p:cNvPr>
              <p:cNvGrpSpPr/>
              <p:nvPr/>
            </p:nvGrpSpPr>
            <p:grpSpPr>
              <a:xfrm>
                <a:off x="1416598" y="919839"/>
                <a:ext cx="701992" cy="701724"/>
                <a:chOff x="4817897" y="694433"/>
                <a:chExt cx="1446392" cy="1445841"/>
              </a:xfrm>
            </p:grpSpPr>
            <p:sp>
              <p:nvSpPr>
                <p:cNvPr id="227" name="Freeform 226">
                  <a:extLst>
                    <a:ext uri="{FF2B5EF4-FFF2-40B4-BE49-F238E27FC236}">
                      <a16:creationId xmlns:a16="http://schemas.microsoft.com/office/drawing/2014/main" id="{99A32D5E-1B94-1357-C967-E118488C0CCA}"/>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228" name="Freeform 227">
                  <a:extLst>
                    <a:ext uri="{FF2B5EF4-FFF2-40B4-BE49-F238E27FC236}">
                      <a16:creationId xmlns:a16="http://schemas.microsoft.com/office/drawing/2014/main" id="{C225AC36-9940-4824-843E-FCA018E3EC1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26" name="TextBox 225">
                <a:extLst>
                  <a:ext uri="{FF2B5EF4-FFF2-40B4-BE49-F238E27FC236}">
                    <a16:creationId xmlns:a16="http://schemas.microsoft.com/office/drawing/2014/main" id="{21C55162-F78C-1714-D0D9-A1D3617252A9}"/>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07</a:t>
                </a:r>
              </a:p>
            </p:txBody>
          </p:sp>
        </p:grpSp>
        <p:grpSp>
          <p:nvGrpSpPr>
            <p:cNvPr id="232" name="Group 231">
              <a:extLst>
                <a:ext uri="{FF2B5EF4-FFF2-40B4-BE49-F238E27FC236}">
                  <a16:creationId xmlns:a16="http://schemas.microsoft.com/office/drawing/2014/main" id="{71F51CB9-58ED-46B8-5031-77628761E5C2}"/>
                </a:ext>
              </a:extLst>
            </p:cNvPr>
            <p:cNvGrpSpPr/>
            <p:nvPr/>
          </p:nvGrpSpPr>
          <p:grpSpPr>
            <a:xfrm>
              <a:off x="5678785" y="3760370"/>
              <a:ext cx="230346" cy="230551"/>
              <a:chOff x="1073516" y="1527833"/>
              <a:chExt cx="230346" cy="230551"/>
            </a:xfrm>
          </p:grpSpPr>
          <p:sp>
            <p:nvSpPr>
              <p:cNvPr id="233" name="Freeform 232">
                <a:extLst>
                  <a:ext uri="{FF2B5EF4-FFF2-40B4-BE49-F238E27FC236}">
                    <a16:creationId xmlns:a16="http://schemas.microsoft.com/office/drawing/2014/main" id="{21D5F348-C3B0-8E87-57FB-800DCD03C58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34" name="Freeform 233">
                <a:extLst>
                  <a:ext uri="{FF2B5EF4-FFF2-40B4-BE49-F238E27FC236}">
                    <a16:creationId xmlns:a16="http://schemas.microsoft.com/office/drawing/2014/main" id="{271F246C-3ADD-2C8A-A294-FBD4094F763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236" name="Group 235">
              <a:extLst>
                <a:ext uri="{FF2B5EF4-FFF2-40B4-BE49-F238E27FC236}">
                  <a16:creationId xmlns:a16="http://schemas.microsoft.com/office/drawing/2014/main" id="{83F513E8-F87F-19B9-44F2-5A75E594604C}"/>
                </a:ext>
              </a:extLst>
            </p:cNvPr>
            <p:cNvGrpSpPr/>
            <p:nvPr/>
          </p:nvGrpSpPr>
          <p:grpSpPr>
            <a:xfrm>
              <a:off x="5663046" y="2589645"/>
              <a:ext cx="230346" cy="230551"/>
              <a:chOff x="1073516" y="1527833"/>
              <a:chExt cx="230346" cy="230551"/>
            </a:xfrm>
          </p:grpSpPr>
          <p:sp>
            <p:nvSpPr>
              <p:cNvPr id="237" name="Freeform 236">
                <a:extLst>
                  <a:ext uri="{FF2B5EF4-FFF2-40B4-BE49-F238E27FC236}">
                    <a16:creationId xmlns:a16="http://schemas.microsoft.com/office/drawing/2014/main" id="{FC3CF6FB-C4BB-C6DE-649F-47F7F073969D}"/>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38" name="Freeform 237">
                <a:extLst>
                  <a:ext uri="{FF2B5EF4-FFF2-40B4-BE49-F238E27FC236}">
                    <a16:creationId xmlns:a16="http://schemas.microsoft.com/office/drawing/2014/main" id="{D9FC32B7-FA5A-1328-7AB6-A0894F7E5CCC}"/>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pic>
        <p:nvPicPr>
          <p:cNvPr id="19" name="Picture 18" descr="Icon  Description automatically generated">
            <a:extLst>
              <a:ext uri="{FF2B5EF4-FFF2-40B4-BE49-F238E27FC236}">
                <a16:creationId xmlns:a16="http://schemas.microsoft.com/office/drawing/2014/main" id="{421A2BCB-3233-A9FD-4DFD-0176213A6125}"/>
              </a:ext>
            </a:extLst>
          </p:cNvPr>
          <p:cNvPicPr/>
          <p:nvPr/>
        </p:nvPicPr>
        <p:blipFill rotWithShape="1">
          <a:blip r:embed="rId4" cstate="screen">
            <a:extLst>
              <a:ext uri="{28A0092B-C50C-407E-A947-70E740481C1C}">
                <a14:useLocalDpi xmlns:a14="http://schemas.microsoft.com/office/drawing/2010/main"/>
              </a:ext>
            </a:extLst>
          </a:blip>
          <a:srcRect l="4723" t="-17878" r="23712" b="40521"/>
          <a:stretch/>
        </p:blipFill>
        <p:spPr>
          <a:xfrm>
            <a:off x="287307" y="2651797"/>
            <a:ext cx="4250484" cy="4220217"/>
          </a:xfrm>
          <a:prstGeom prst="rect">
            <a:avLst/>
          </a:prstGeom>
        </p:spPr>
      </p:pic>
    </p:spTree>
    <p:extLst>
      <p:ext uri="{BB962C8B-B14F-4D97-AF65-F5344CB8AC3E}">
        <p14:creationId xmlns:p14="http://schemas.microsoft.com/office/powerpoint/2010/main" val="2360783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FA80132-881C-356D-36E8-1F59F8BAD904}"/>
              </a:ext>
            </a:extLst>
          </p:cNvPr>
          <p:cNvSpPr txBox="1">
            <a:spLocks/>
          </p:cNvSpPr>
          <p:nvPr/>
        </p:nvSpPr>
        <p:spPr>
          <a:xfrm>
            <a:off x="2149153" y="2890684"/>
            <a:ext cx="4605607" cy="3833009"/>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675" indent="-320675" algn="l" rtl="0">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¿Qué stakeholders son importantes en mi empresa?</a:t>
            </a:r>
          </a:p>
          <a:p>
            <a:pPr marL="320675" indent="-320675" algn="l" rtl="0">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¿Cuáles son los primeros indicadores de advertencia de una crisis de partes interesadas?</a:t>
            </a:r>
          </a:p>
          <a:p>
            <a:pPr marL="320675" indent="-320675" algn="l" rtl="0">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¿Cómo determino el alcance de la crisis de las partes interesadas?</a:t>
            </a:r>
          </a:p>
          <a:p>
            <a:pPr marL="320675" indent="-320675" algn="l" rtl="0">
              <a:lnSpc>
                <a:spcPts val="2260"/>
              </a:lnSpc>
              <a:buClr>
                <a:srgbClr val="EDA13E"/>
              </a:buClr>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¿Cómo puedo como pyme superar una crisis de stakeholders?</a:t>
            </a:r>
          </a:p>
        </p:txBody>
      </p:sp>
      <p:sp>
        <p:nvSpPr>
          <p:cNvPr id="6" name="Text Placeholder 5">
            <a:extLst>
              <a:ext uri="{FF2B5EF4-FFF2-40B4-BE49-F238E27FC236}">
                <a16:creationId xmlns:a16="http://schemas.microsoft.com/office/drawing/2014/main" id="{61028DA7-B03A-BF78-FC09-7EF96BC242E3}"/>
              </a:ext>
            </a:extLst>
          </p:cNvPr>
          <p:cNvSpPr>
            <a:spLocks noGrp="1"/>
          </p:cNvSpPr>
          <p:nvPr>
            <p:ph type="body" sz="quarter" idx="17"/>
          </p:nvPr>
        </p:nvSpPr>
        <p:spPr/>
        <p:txBody>
          <a:bodyPr/>
          <a:lstStyle/>
          <a:p>
            <a:pPr algn="l" rtl="0"/>
            <a:r>
              <a:rPr lang="en-US" dirty="0"/>
              <a:t>02</a:t>
            </a:r>
          </a:p>
        </p:txBody>
      </p:sp>
      <p:sp>
        <p:nvSpPr>
          <p:cNvPr id="8" name="Text Placeholder 7">
            <a:extLst>
              <a:ext uri="{FF2B5EF4-FFF2-40B4-BE49-F238E27FC236}">
                <a16:creationId xmlns:a16="http://schemas.microsoft.com/office/drawing/2014/main" id="{BA7F7843-4251-1B20-625B-BF033A489F68}"/>
              </a:ext>
            </a:extLst>
          </p:cNvPr>
          <p:cNvSpPr>
            <a:spLocks noGrp="1"/>
          </p:cNvSpPr>
          <p:nvPr>
            <p:ph type="body" sz="quarter" idx="16"/>
          </p:nvPr>
        </p:nvSpPr>
        <p:spPr>
          <a:xfrm>
            <a:off x="2149154" y="1379071"/>
            <a:ext cx="4235894" cy="1511613"/>
          </a:xfrm>
        </p:spPr>
        <p:txBody>
          <a:bodyPr/>
          <a:lstStyle/>
          <a:p>
            <a:pPr algn="l" rtl="0"/>
            <a:r>
              <a:rPr lang="en-US" dirty="0">
                <a:latin typeface="Calibri" panose="020F0502020204030204" pitchFamily="34" charset="0"/>
                <a:ea typeface="Calibri" panose="020F0502020204030204" pitchFamily="34" charset="0"/>
                <a:cs typeface="Calibri" panose="020F0502020204030204" pitchFamily="34" charset="0"/>
              </a:rPr>
              <a:t>Gestión de los interesados:</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850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04F4AC-36E8-A936-ABD0-A3A99F02420A}"/>
              </a:ext>
            </a:extLst>
          </p:cNvPr>
          <p:cNvSpPr/>
          <p:nvPr/>
        </p:nvSpPr>
        <p:spPr>
          <a:xfrm>
            <a:off x="1" y="291787"/>
            <a:ext cx="12191999" cy="11998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Text Placeholder 6">
            <a:extLst>
              <a:ext uri="{FF2B5EF4-FFF2-40B4-BE49-F238E27FC236}">
                <a16:creationId xmlns:a16="http://schemas.microsoft.com/office/drawing/2014/main" id="{1DB3F67A-6427-8027-D6F4-7B30646855D1}"/>
              </a:ext>
            </a:extLst>
          </p:cNvPr>
          <p:cNvSpPr txBox="1">
            <a:spLocks/>
          </p:cNvSpPr>
          <p:nvPr/>
        </p:nvSpPr>
        <p:spPr>
          <a:xfrm>
            <a:off x="529758" y="344234"/>
            <a:ext cx="11662242" cy="114736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tabLst>
                <a:tab pos="1239838" algn="l"/>
              </a:tabLst>
            </a:pPr>
            <a:r>
              <a:rPr lang="en-US" sz="3400" dirty="0">
                <a:solidFill>
                  <a:schemeClr val="bg1"/>
                </a:solidFill>
              </a:rPr>
              <a:t>Identificación de partes interesadas clave y gestión de relaciones</a:t>
            </a:r>
          </a:p>
        </p:txBody>
      </p:sp>
      <p:cxnSp>
        <p:nvCxnSpPr>
          <p:cNvPr id="99" name="Straight Connector 21">
            <a:extLst>
              <a:ext uri="{FF2B5EF4-FFF2-40B4-BE49-F238E27FC236}">
                <a16:creationId xmlns:a16="http://schemas.microsoft.com/office/drawing/2014/main" id="{E097A8D9-BA93-945B-BF6C-7F3FE7032FE8}"/>
              </a:ext>
            </a:extLst>
          </p:cNvPr>
          <p:cNvCxnSpPr>
            <a:cxnSpLocks/>
          </p:cNvCxnSpPr>
          <p:nvPr/>
        </p:nvCxnSpPr>
        <p:spPr>
          <a:xfrm>
            <a:off x="6693995" y="3822443"/>
            <a:ext cx="1346117" cy="4370"/>
          </a:xfrm>
          <a:prstGeom prst="line">
            <a:avLst/>
          </a:prstGeom>
          <a:ln w="38100">
            <a:solidFill>
              <a:srgbClr val="245473"/>
            </a:solidFill>
            <a:headEnd type="oval"/>
          </a:ln>
        </p:spPr>
        <p:style>
          <a:lnRef idx="1">
            <a:schemeClr val="accent1"/>
          </a:lnRef>
          <a:fillRef idx="0">
            <a:schemeClr val="accent1"/>
          </a:fillRef>
          <a:effectRef idx="0">
            <a:schemeClr val="accent1"/>
          </a:effectRef>
          <a:fontRef idx="minor">
            <a:schemeClr val="tx1"/>
          </a:fontRef>
        </p:style>
      </p:cxnSp>
      <p:cxnSp>
        <p:nvCxnSpPr>
          <p:cNvPr id="100" name="Straight Connector 25">
            <a:extLst>
              <a:ext uri="{FF2B5EF4-FFF2-40B4-BE49-F238E27FC236}">
                <a16:creationId xmlns:a16="http://schemas.microsoft.com/office/drawing/2014/main" id="{E5393A7E-5C77-DF17-14BE-D20D4520A849}"/>
              </a:ext>
            </a:extLst>
          </p:cNvPr>
          <p:cNvCxnSpPr>
            <a:cxnSpLocks/>
          </p:cNvCxnSpPr>
          <p:nvPr/>
        </p:nvCxnSpPr>
        <p:spPr>
          <a:xfrm flipH="1">
            <a:off x="9040674" y="3646969"/>
            <a:ext cx="1343509" cy="5866"/>
          </a:xfrm>
          <a:prstGeom prst="line">
            <a:avLst/>
          </a:prstGeom>
          <a:ln w="38100">
            <a:solidFill>
              <a:srgbClr val="7F1C58"/>
            </a:solidFill>
            <a:headEnd type="oval"/>
          </a:ln>
        </p:spPr>
        <p:style>
          <a:lnRef idx="1">
            <a:schemeClr val="accent1"/>
          </a:lnRef>
          <a:fillRef idx="0">
            <a:schemeClr val="accent1"/>
          </a:fillRef>
          <a:effectRef idx="0">
            <a:schemeClr val="accent1"/>
          </a:effectRef>
          <a:fontRef idx="minor">
            <a:schemeClr val="tx1"/>
          </a:fontRef>
        </p:style>
      </p:cxnSp>
      <p:sp>
        <p:nvSpPr>
          <p:cNvPr id="101" name="Shape 23">
            <a:extLst>
              <a:ext uri="{FF2B5EF4-FFF2-40B4-BE49-F238E27FC236}">
                <a16:creationId xmlns:a16="http://schemas.microsoft.com/office/drawing/2014/main" id="{D9493DFD-09F6-9E4C-6CFE-700A3BF66824}"/>
              </a:ext>
            </a:extLst>
          </p:cNvPr>
          <p:cNvSpPr/>
          <p:nvPr/>
        </p:nvSpPr>
        <p:spPr>
          <a:xfrm>
            <a:off x="9005664" y="2409200"/>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245473"/>
            </a:solidFill>
            <a:prstDash val="solid"/>
            <a:miter lim="400000"/>
            <a:tailEnd type="oval"/>
          </a:ln>
          <a:effectLst/>
        </p:spPr>
        <p:txBody>
          <a:bodyPr wrap="square" lIns="38100" tIns="38100" rIns="38100" bIns="38100" numCol="1" anchor="ctr">
            <a:noAutofit/>
          </a:bodyPr>
          <a:lstStyle/>
          <a:p>
            <a:pPr lvl="0" algn="l" rtl="0"/>
            <a:endParaRPr lang="en-GB" sz="1600" dirty="0">
              <a:latin typeface="+mj-lt"/>
            </a:endParaRPr>
          </a:p>
        </p:txBody>
      </p:sp>
      <p:sp>
        <p:nvSpPr>
          <p:cNvPr id="102" name="Shape 24">
            <a:extLst>
              <a:ext uri="{FF2B5EF4-FFF2-40B4-BE49-F238E27FC236}">
                <a16:creationId xmlns:a16="http://schemas.microsoft.com/office/drawing/2014/main" id="{FC0DC615-4508-19F3-4913-D654DB94F799}"/>
              </a:ext>
            </a:extLst>
          </p:cNvPr>
          <p:cNvSpPr/>
          <p:nvPr/>
        </p:nvSpPr>
        <p:spPr>
          <a:xfrm rot="10800000" flipH="1">
            <a:off x="9005664" y="4751534"/>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lgn="l" rtl="0"/>
            <a:endParaRPr lang="en-GB" sz="1600" dirty="0">
              <a:latin typeface="+mj-lt"/>
            </a:endParaRPr>
          </a:p>
        </p:txBody>
      </p:sp>
      <p:sp>
        <p:nvSpPr>
          <p:cNvPr id="103" name="Shape 26">
            <a:extLst>
              <a:ext uri="{FF2B5EF4-FFF2-40B4-BE49-F238E27FC236}">
                <a16:creationId xmlns:a16="http://schemas.microsoft.com/office/drawing/2014/main" id="{260B500D-5474-C867-D255-21A39E6B8225}"/>
              </a:ext>
            </a:extLst>
          </p:cNvPr>
          <p:cNvSpPr/>
          <p:nvPr/>
        </p:nvSpPr>
        <p:spPr>
          <a:xfrm>
            <a:off x="6749147" y="2409200"/>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rgbClr val="B41F7A"/>
            </a:solidFill>
            <a:prstDash val="solid"/>
            <a:miter lim="400000"/>
            <a:tailEnd type="oval"/>
          </a:ln>
          <a:effectLst/>
        </p:spPr>
        <p:txBody>
          <a:bodyPr wrap="square" lIns="38100" tIns="38100" rIns="38100" bIns="38100" numCol="1" anchor="ctr">
            <a:noAutofit/>
          </a:bodyPr>
          <a:lstStyle/>
          <a:p>
            <a:pPr lvl="0" algn="l" rtl="0"/>
            <a:endParaRPr lang="en-GB" sz="1600" dirty="0">
              <a:latin typeface="+mj-lt"/>
            </a:endParaRPr>
          </a:p>
        </p:txBody>
      </p:sp>
      <p:sp>
        <p:nvSpPr>
          <p:cNvPr id="104" name="Shape 27">
            <a:extLst>
              <a:ext uri="{FF2B5EF4-FFF2-40B4-BE49-F238E27FC236}">
                <a16:creationId xmlns:a16="http://schemas.microsoft.com/office/drawing/2014/main" id="{C6126BC1-B3EE-55BC-BCEC-F938BC431F56}"/>
              </a:ext>
            </a:extLst>
          </p:cNvPr>
          <p:cNvSpPr/>
          <p:nvPr/>
        </p:nvSpPr>
        <p:spPr>
          <a:xfrm>
            <a:off x="6749147" y="4751534"/>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DA13E"/>
            </a:solidFill>
            <a:prstDash val="solid"/>
            <a:miter lim="400000"/>
            <a:tailEnd type="oval"/>
          </a:ln>
          <a:effectLst/>
        </p:spPr>
        <p:txBody>
          <a:bodyPr wrap="square" lIns="38100" tIns="38100" rIns="38100" bIns="38100" numCol="1" anchor="ctr">
            <a:noAutofit/>
          </a:bodyPr>
          <a:lstStyle/>
          <a:p>
            <a:pPr lvl="0" algn="l" rtl="0"/>
            <a:endParaRPr lang="en-GB" sz="1600" dirty="0">
              <a:latin typeface="+mj-lt"/>
            </a:endParaRPr>
          </a:p>
        </p:txBody>
      </p:sp>
      <p:sp>
        <p:nvSpPr>
          <p:cNvPr id="105" name="Shape 6">
            <a:extLst>
              <a:ext uri="{FF2B5EF4-FFF2-40B4-BE49-F238E27FC236}">
                <a16:creationId xmlns:a16="http://schemas.microsoft.com/office/drawing/2014/main" id="{A2338C70-815F-C544-BDD1-9997E25BA547}"/>
              </a:ext>
            </a:extLst>
          </p:cNvPr>
          <p:cNvSpPr/>
          <p:nvPr/>
        </p:nvSpPr>
        <p:spPr>
          <a:xfrm>
            <a:off x="7132126" y="2015657"/>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rgbClr val="B41F7A"/>
          </a:solidFill>
          <a:ln w="12700" cap="flat">
            <a:noFill/>
            <a:miter lim="400000"/>
          </a:ln>
          <a:effectLst/>
        </p:spPr>
        <p:txBody>
          <a:bodyPr wrap="square" lIns="0" tIns="0" rIns="0" bIns="0" numCol="1" anchor="t">
            <a:noAutofit/>
          </a:bodyPr>
          <a:lstStyle/>
          <a:p>
            <a:pPr lvl="0" algn="l" rtl="0"/>
            <a:endParaRPr lang="en-GB" sz="1600" dirty="0">
              <a:latin typeface="+mj-lt"/>
            </a:endParaRPr>
          </a:p>
        </p:txBody>
      </p:sp>
      <p:sp>
        <p:nvSpPr>
          <p:cNvPr id="106" name="Shape 7">
            <a:extLst>
              <a:ext uri="{FF2B5EF4-FFF2-40B4-BE49-F238E27FC236}">
                <a16:creationId xmlns:a16="http://schemas.microsoft.com/office/drawing/2014/main" id="{DC11393E-D3F3-233F-147D-B11D8CF5C85A}"/>
              </a:ext>
            </a:extLst>
          </p:cNvPr>
          <p:cNvSpPr/>
          <p:nvPr/>
        </p:nvSpPr>
        <p:spPr>
          <a:xfrm>
            <a:off x="7135626"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rgbClr val="245473"/>
          </a:solidFill>
          <a:ln w="12700" cap="flat">
            <a:noFill/>
            <a:miter lim="400000"/>
          </a:ln>
          <a:effectLst/>
        </p:spPr>
        <p:txBody>
          <a:bodyPr wrap="square" lIns="0" tIns="0" rIns="0" bIns="0" numCol="1" anchor="t">
            <a:noAutofit/>
          </a:bodyPr>
          <a:lstStyle/>
          <a:p>
            <a:pPr lvl="0" algn="l" rtl="0"/>
            <a:endParaRPr lang="en-GB" sz="1600" dirty="0">
              <a:latin typeface="+mj-lt"/>
            </a:endParaRPr>
          </a:p>
        </p:txBody>
      </p:sp>
      <p:sp>
        <p:nvSpPr>
          <p:cNvPr id="107" name="Shape 8">
            <a:extLst>
              <a:ext uri="{FF2B5EF4-FFF2-40B4-BE49-F238E27FC236}">
                <a16:creationId xmlns:a16="http://schemas.microsoft.com/office/drawing/2014/main" id="{0262A2E2-E32D-48B1-2230-4093EBF8C5F1}"/>
              </a:ext>
            </a:extLst>
          </p:cNvPr>
          <p:cNvSpPr/>
          <p:nvPr/>
        </p:nvSpPr>
        <p:spPr>
          <a:xfrm>
            <a:off x="7132126" y="3650044"/>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rgbClr val="EDA13E"/>
          </a:solidFill>
          <a:ln w="12700" cap="flat">
            <a:noFill/>
            <a:miter lim="400000"/>
          </a:ln>
          <a:effectLst/>
        </p:spPr>
        <p:txBody>
          <a:bodyPr wrap="square" lIns="0" tIns="0" rIns="0" bIns="0" numCol="1" anchor="t">
            <a:noAutofit/>
          </a:bodyPr>
          <a:lstStyle/>
          <a:p>
            <a:pPr lvl="0" algn="l" rtl="0"/>
            <a:endParaRPr lang="en-GB" sz="1600" dirty="0">
              <a:latin typeface="+mj-lt"/>
            </a:endParaRPr>
          </a:p>
        </p:txBody>
      </p:sp>
      <p:sp>
        <p:nvSpPr>
          <p:cNvPr id="108" name="Shape 9">
            <a:extLst>
              <a:ext uri="{FF2B5EF4-FFF2-40B4-BE49-F238E27FC236}">
                <a16:creationId xmlns:a16="http://schemas.microsoft.com/office/drawing/2014/main" id="{20B2D86F-8CC9-1943-0964-B23BDAB8C58E}"/>
              </a:ext>
            </a:extLst>
          </p:cNvPr>
          <p:cNvSpPr/>
          <p:nvPr/>
        </p:nvSpPr>
        <p:spPr>
          <a:xfrm>
            <a:off x="8558869" y="2015657"/>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rgbClr val="245473"/>
          </a:solidFill>
          <a:ln w="12700" cap="flat">
            <a:noFill/>
            <a:miter lim="400000"/>
          </a:ln>
          <a:effectLst/>
        </p:spPr>
        <p:txBody>
          <a:bodyPr wrap="square" lIns="0" tIns="0" rIns="0" bIns="0" numCol="1" anchor="t">
            <a:noAutofit/>
          </a:bodyPr>
          <a:lstStyle/>
          <a:p>
            <a:pPr lvl="0" algn="l" rtl="0"/>
            <a:endParaRPr lang="en-GB" sz="1600" dirty="0">
              <a:latin typeface="+mj-lt"/>
            </a:endParaRPr>
          </a:p>
        </p:txBody>
      </p:sp>
      <p:sp>
        <p:nvSpPr>
          <p:cNvPr id="109" name="Shape 10">
            <a:extLst>
              <a:ext uri="{FF2B5EF4-FFF2-40B4-BE49-F238E27FC236}">
                <a16:creationId xmlns:a16="http://schemas.microsoft.com/office/drawing/2014/main" id="{38CED5F9-4260-12D4-3C1A-546EBEC51810}"/>
              </a:ext>
            </a:extLst>
          </p:cNvPr>
          <p:cNvSpPr/>
          <p:nvPr/>
        </p:nvSpPr>
        <p:spPr>
          <a:xfrm>
            <a:off x="8555122" y="2831197"/>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rgbClr val="7F1C58"/>
          </a:solidFill>
          <a:ln w="12700" cap="flat">
            <a:noFill/>
            <a:miter lim="400000"/>
          </a:ln>
          <a:effectLst/>
        </p:spPr>
        <p:txBody>
          <a:bodyPr wrap="square" lIns="0" tIns="0" rIns="0" bIns="0" numCol="1" anchor="t">
            <a:noAutofit/>
          </a:bodyPr>
          <a:lstStyle/>
          <a:p>
            <a:pPr lvl="0" algn="l" rtl="0"/>
            <a:endParaRPr lang="en-GB" sz="1600" dirty="0">
              <a:latin typeface="+mj-lt"/>
            </a:endParaRPr>
          </a:p>
        </p:txBody>
      </p:sp>
      <p:sp>
        <p:nvSpPr>
          <p:cNvPr id="110" name="Shape 11">
            <a:extLst>
              <a:ext uri="{FF2B5EF4-FFF2-40B4-BE49-F238E27FC236}">
                <a16:creationId xmlns:a16="http://schemas.microsoft.com/office/drawing/2014/main" id="{B551EE73-5EC5-4B0E-0337-B11D13662282}"/>
              </a:ext>
            </a:extLst>
          </p:cNvPr>
          <p:cNvSpPr/>
          <p:nvPr/>
        </p:nvSpPr>
        <p:spPr>
          <a:xfrm>
            <a:off x="8558869" y="3650044"/>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rgbClr val="B41F7A"/>
          </a:solidFill>
          <a:ln w="12700" cap="flat">
            <a:noFill/>
            <a:miter lim="400000"/>
          </a:ln>
          <a:effectLst/>
        </p:spPr>
        <p:txBody>
          <a:bodyPr wrap="square" lIns="0" tIns="0" rIns="0" bIns="0" numCol="1" anchor="t">
            <a:noAutofit/>
          </a:bodyPr>
          <a:lstStyle/>
          <a:p>
            <a:pPr lvl="0" algn="l" rtl="0"/>
            <a:endParaRPr lang="en-GB" sz="1600" dirty="0">
              <a:latin typeface="+mj-lt"/>
            </a:endParaRPr>
          </a:p>
        </p:txBody>
      </p:sp>
      <p:sp>
        <p:nvSpPr>
          <p:cNvPr id="111" name="Shape 13">
            <a:extLst>
              <a:ext uri="{FF2B5EF4-FFF2-40B4-BE49-F238E27FC236}">
                <a16:creationId xmlns:a16="http://schemas.microsoft.com/office/drawing/2014/main" id="{64587873-53E7-D65B-FB60-67B4D1312078}"/>
              </a:ext>
            </a:extLst>
          </p:cNvPr>
          <p:cNvSpPr/>
          <p:nvPr/>
        </p:nvSpPr>
        <p:spPr>
          <a:xfrm>
            <a:off x="7843500" y="2837366"/>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lgn="l" rtl="0"/>
            <a:endParaRPr lang="en-GB" sz="1600" dirty="0">
              <a:latin typeface="+mj-lt"/>
            </a:endParaRPr>
          </a:p>
        </p:txBody>
      </p:sp>
      <p:sp>
        <p:nvSpPr>
          <p:cNvPr id="112" name="Subtitle 2">
            <a:extLst>
              <a:ext uri="{FF2B5EF4-FFF2-40B4-BE49-F238E27FC236}">
                <a16:creationId xmlns:a16="http://schemas.microsoft.com/office/drawing/2014/main" id="{CEC57D95-A2AD-2D92-4208-E7E7C1CC89D8}"/>
              </a:ext>
            </a:extLst>
          </p:cNvPr>
          <p:cNvSpPr txBox="1">
            <a:spLocks/>
          </p:cNvSpPr>
          <p:nvPr/>
        </p:nvSpPr>
        <p:spPr>
          <a:xfrm>
            <a:off x="10508529" y="2582469"/>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Organizaciones de medios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Redes sociales</a:t>
            </a:r>
          </a:p>
        </p:txBody>
      </p:sp>
      <p:sp>
        <p:nvSpPr>
          <p:cNvPr id="113" name="TextBox 29">
            <a:extLst>
              <a:ext uri="{FF2B5EF4-FFF2-40B4-BE49-F238E27FC236}">
                <a16:creationId xmlns:a16="http://schemas.microsoft.com/office/drawing/2014/main" id="{9E76CAD8-24A2-4663-3A4B-E084154786EA}"/>
              </a:ext>
            </a:extLst>
          </p:cNvPr>
          <p:cNvSpPr txBox="1"/>
          <p:nvPr/>
        </p:nvSpPr>
        <p:spPr>
          <a:xfrm>
            <a:off x="10513041" y="2246316"/>
            <a:ext cx="728084" cy="338554"/>
          </a:xfrm>
          <a:prstGeom prst="rect">
            <a:avLst/>
          </a:prstGeom>
          <a:noFill/>
        </p:spPr>
        <p:txBody>
          <a:bodyPr wrap="none" rtlCol="0" anchor="t" anchorCtr="0">
            <a:spAutoFit/>
          </a:bodyPr>
          <a:lstStyle/>
          <a:p>
            <a:pPr algn="l" rtl="0"/>
            <a:r>
              <a:rPr lang="en-GB" sz="1600" b="1" dirty="0">
                <a:solidFill>
                  <a:srgbClr val="245473"/>
                </a:solidFill>
                <a:ea typeface="League Spartan" charset="0"/>
                <a:cs typeface="Poppins" pitchFamily="2" charset="77"/>
              </a:rPr>
              <a:t>Medios de comunicación</a:t>
            </a:r>
          </a:p>
        </p:txBody>
      </p:sp>
      <p:sp>
        <p:nvSpPr>
          <p:cNvPr id="114" name="Subtitle 2">
            <a:extLst>
              <a:ext uri="{FF2B5EF4-FFF2-40B4-BE49-F238E27FC236}">
                <a16:creationId xmlns:a16="http://schemas.microsoft.com/office/drawing/2014/main" id="{59C8F845-5784-C2F1-C8B1-7FB561CFED15}"/>
              </a:ext>
            </a:extLst>
          </p:cNvPr>
          <p:cNvSpPr txBox="1">
            <a:spLocks/>
          </p:cNvSpPr>
          <p:nvPr/>
        </p:nvSpPr>
        <p:spPr>
          <a:xfrm>
            <a:off x="10492365" y="3769700"/>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universidades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Institutos de investigación</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Opiniones de expertos</a:t>
            </a:r>
          </a:p>
        </p:txBody>
      </p:sp>
      <p:sp>
        <p:nvSpPr>
          <p:cNvPr id="115" name="TextBox 31">
            <a:extLst>
              <a:ext uri="{FF2B5EF4-FFF2-40B4-BE49-F238E27FC236}">
                <a16:creationId xmlns:a16="http://schemas.microsoft.com/office/drawing/2014/main" id="{605B58D5-7415-7AF9-23ED-070DFD4E6161}"/>
              </a:ext>
            </a:extLst>
          </p:cNvPr>
          <p:cNvSpPr txBox="1"/>
          <p:nvPr/>
        </p:nvSpPr>
        <p:spPr>
          <a:xfrm>
            <a:off x="10513041" y="3455088"/>
            <a:ext cx="821059" cy="338554"/>
          </a:xfrm>
          <a:prstGeom prst="rect">
            <a:avLst/>
          </a:prstGeom>
          <a:noFill/>
        </p:spPr>
        <p:txBody>
          <a:bodyPr wrap="none" rtlCol="0" anchor="t" anchorCtr="0">
            <a:spAutoFit/>
          </a:bodyPr>
          <a:lstStyle/>
          <a:p>
            <a:pPr algn="l" rtl="0"/>
            <a:r>
              <a:rPr lang="en-GB" sz="1600" b="1" dirty="0">
                <a:solidFill>
                  <a:srgbClr val="7F1C58"/>
                </a:solidFill>
                <a:ea typeface="League Spartan" charset="0"/>
                <a:cs typeface="Poppins" pitchFamily="2" charset="77"/>
              </a:rPr>
              <a:t>Ciencias</a:t>
            </a:r>
          </a:p>
        </p:txBody>
      </p:sp>
      <p:sp>
        <p:nvSpPr>
          <p:cNvPr id="116" name="Subtitle 2">
            <a:extLst>
              <a:ext uri="{FF2B5EF4-FFF2-40B4-BE49-F238E27FC236}">
                <a16:creationId xmlns:a16="http://schemas.microsoft.com/office/drawing/2014/main" id="{85390968-577F-90B9-059D-6ECE91507E0F}"/>
              </a:ext>
            </a:extLst>
          </p:cNvPr>
          <p:cNvSpPr txBox="1">
            <a:spLocks/>
          </p:cNvSpPr>
          <p:nvPr/>
        </p:nvSpPr>
        <p:spPr>
          <a:xfrm>
            <a:off x="10492365" y="5079675"/>
            <a:ext cx="1683471" cy="85825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Gobierno y Municipios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Otras autoridades</a:t>
            </a:r>
          </a:p>
        </p:txBody>
      </p:sp>
      <p:sp>
        <p:nvSpPr>
          <p:cNvPr id="117" name="TextBox 33">
            <a:extLst>
              <a:ext uri="{FF2B5EF4-FFF2-40B4-BE49-F238E27FC236}">
                <a16:creationId xmlns:a16="http://schemas.microsoft.com/office/drawing/2014/main" id="{5117FA5C-C3A2-05EF-BE6A-803B1E866F43}"/>
              </a:ext>
            </a:extLst>
          </p:cNvPr>
          <p:cNvSpPr txBox="1"/>
          <p:nvPr/>
        </p:nvSpPr>
        <p:spPr>
          <a:xfrm>
            <a:off x="10496877" y="4791016"/>
            <a:ext cx="788870" cy="338554"/>
          </a:xfrm>
          <a:prstGeom prst="rect">
            <a:avLst/>
          </a:prstGeom>
          <a:noFill/>
        </p:spPr>
        <p:txBody>
          <a:bodyPr wrap="none" rtlCol="0" anchor="t" anchorCtr="0">
            <a:spAutoFit/>
          </a:bodyPr>
          <a:lstStyle/>
          <a:p>
            <a:pPr algn="l" rtl="0"/>
            <a:r>
              <a:rPr lang="en-GB" sz="1600" b="1" dirty="0">
                <a:solidFill>
                  <a:srgbClr val="B41F7A"/>
                </a:solidFill>
                <a:ea typeface="League Spartan" charset="0"/>
                <a:cs typeface="Poppins" pitchFamily="2" charset="77"/>
              </a:rPr>
              <a:t>Política</a:t>
            </a:r>
          </a:p>
        </p:txBody>
      </p:sp>
      <p:sp>
        <p:nvSpPr>
          <p:cNvPr id="118" name="Subtitle 2">
            <a:extLst>
              <a:ext uri="{FF2B5EF4-FFF2-40B4-BE49-F238E27FC236}">
                <a16:creationId xmlns:a16="http://schemas.microsoft.com/office/drawing/2014/main" id="{5E2F4A70-A096-FA04-9588-370E7682D230}"/>
              </a:ext>
            </a:extLst>
          </p:cNvPr>
          <p:cNvSpPr txBox="1">
            <a:spLocks/>
          </p:cNvSpPr>
          <p:nvPr/>
        </p:nvSpPr>
        <p:spPr>
          <a:xfrm>
            <a:off x="5545005" y="2521012"/>
            <a:ext cx="1733404" cy="10634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Residentes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Instituciones culturales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Asociaciones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grupos de presión</a:t>
            </a:r>
          </a:p>
        </p:txBody>
      </p:sp>
      <p:sp>
        <p:nvSpPr>
          <p:cNvPr id="119" name="TextBox 118">
            <a:extLst>
              <a:ext uri="{FF2B5EF4-FFF2-40B4-BE49-F238E27FC236}">
                <a16:creationId xmlns:a16="http://schemas.microsoft.com/office/drawing/2014/main" id="{FCD597D7-0E0C-9E5C-74B8-E3A3AC1C9E6D}"/>
              </a:ext>
            </a:extLst>
          </p:cNvPr>
          <p:cNvSpPr txBox="1"/>
          <p:nvPr/>
        </p:nvSpPr>
        <p:spPr>
          <a:xfrm>
            <a:off x="5489739" y="2181052"/>
            <a:ext cx="798808" cy="338554"/>
          </a:xfrm>
          <a:prstGeom prst="rect">
            <a:avLst/>
          </a:prstGeom>
          <a:noFill/>
        </p:spPr>
        <p:txBody>
          <a:bodyPr wrap="none" rtlCol="0" anchor="t" anchorCtr="0">
            <a:spAutoFit/>
          </a:bodyPr>
          <a:lstStyle/>
          <a:p>
            <a:pPr algn="l" rtl="0"/>
            <a:r>
              <a:rPr lang="en-GB" sz="1600" b="1" dirty="0">
                <a:solidFill>
                  <a:srgbClr val="B41F7A"/>
                </a:solidFill>
                <a:ea typeface="League Spartan" charset="0"/>
                <a:cs typeface="Poppins" pitchFamily="2" charset="77"/>
              </a:rPr>
              <a:t>Sociedad</a:t>
            </a:r>
          </a:p>
        </p:txBody>
      </p:sp>
      <p:sp>
        <p:nvSpPr>
          <p:cNvPr id="120" name="Subtitle 2">
            <a:extLst>
              <a:ext uri="{FF2B5EF4-FFF2-40B4-BE49-F238E27FC236}">
                <a16:creationId xmlns:a16="http://schemas.microsoft.com/office/drawing/2014/main" id="{953E8046-F532-48CF-8C27-7785D6471DAC}"/>
              </a:ext>
            </a:extLst>
          </p:cNvPr>
          <p:cNvSpPr txBox="1">
            <a:spLocks/>
          </p:cNvSpPr>
          <p:nvPr/>
        </p:nvSpPr>
        <p:spPr>
          <a:xfrm>
            <a:off x="5494197" y="3938171"/>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Competidores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Proveedores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Proveedores de servicio</a:t>
            </a:r>
          </a:p>
        </p:txBody>
      </p:sp>
      <p:sp>
        <p:nvSpPr>
          <p:cNvPr id="121" name="TextBox 120">
            <a:extLst>
              <a:ext uri="{FF2B5EF4-FFF2-40B4-BE49-F238E27FC236}">
                <a16:creationId xmlns:a16="http://schemas.microsoft.com/office/drawing/2014/main" id="{68499D3F-92D1-ACD1-351E-94FF23C805D1}"/>
              </a:ext>
            </a:extLst>
          </p:cNvPr>
          <p:cNvSpPr txBox="1"/>
          <p:nvPr/>
        </p:nvSpPr>
        <p:spPr>
          <a:xfrm>
            <a:off x="5483105" y="3651860"/>
            <a:ext cx="893386" cy="338554"/>
          </a:xfrm>
          <a:prstGeom prst="rect">
            <a:avLst/>
          </a:prstGeom>
          <a:noFill/>
        </p:spPr>
        <p:txBody>
          <a:bodyPr wrap="none" rtlCol="0" anchor="t" anchorCtr="0">
            <a:spAutoFit/>
          </a:bodyPr>
          <a:lstStyle/>
          <a:p>
            <a:pPr algn="l" rtl="0"/>
            <a:r>
              <a:rPr lang="en-GB" sz="1600" b="1" dirty="0">
                <a:solidFill>
                  <a:srgbClr val="245473"/>
                </a:solidFill>
                <a:ea typeface="League Spartan" charset="0"/>
                <a:cs typeface="Poppins" pitchFamily="2" charset="77"/>
              </a:rPr>
              <a:t>Industria</a:t>
            </a:r>
          </a:p>
        </p:txBody>
      </p:sp>
      <p:sp>
        <p:nvSpPr>
          <p:cNvPr id="122" name="Subtitle 2">
            <a:extLst>
              <a:ext uri="{FF2B5EF4-FFF2-40B4-BE49-F238E27FC236}">
                <a16:creationId xmlns:a16="http://schemas.microsoft.com/office/drawing/2014/main" id="{F7AF8FD1-A002-1C03-EF97-D02A0247BAA7}"/>
              </a:ext>
            </a:extLst>
          </p:cNvPr>
          <p:cNvSpPr txBox="1">
            <a:spLocks/>
          </p:cNvSpPr>
          <p:nvPr/>
        </p:nvSpPr>
        <p:spPr>
          <a:xfrm>
            <a:off x="5526351" y="5068157"/>
            <a:ext cx="1683471" cy="6530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Compañía</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Bancos</a:t>
            </a:r>
          </a:p>
          <a:p>
            <a:pPr marL="171450" indent="-171450" algn="l" rtl="0">
              <a:lnSpc>
                <a:spcPts val="16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Otros financistas</a:t>
            </a:r>
          </a:p>
        </p:txBody>
      </p:sp>
      <p:sp>
        <p:nvSpPr>
          <p:cNvPr id="123" name="TextBox 122">
            <a:extLst>
              <a:ext uri="{FF2B5EF4-FFF2-40B4-BE49-F238E27FC236}">
                <a16:creationId xmlns:a16="http://schemas.microsoft.com/office/drawing/2014/main" id="{97B799D6-AA59-5876-5374-F3D64129E4B7}"/>
              </a:ext>
            </a:extLst>
          </p:cNvPr>
          <p:cNvSpPr txBox="1"/>
          <p:nvPr/>
        </p:nvSpPr>
        <p:spPr>
          <a:xfrm>
            <a:off x="5447500" y="4767685"/>
            <a:ext cx="1042978" cy="338554"/>
          </a:xfrm>
          <a:prstGeom prst="rect">
            <a:avLst/>
          </a:prstGeom>
          <a:noFill/>
        </p:spPr>
        <p:txBody>
          <a:bodyPr wrap="none" rtlCol="0" anchor="t" anchorCtr="0">
            <a:spAutoFit/>
          </a:bodyPr>
          <a:lstStyle/>
          <a:p>
            <a:pPr algn="l" rtl="0"/>
            <a:r>
              <a:rPr lang="en-GB" sz="1600" b="1" dirty="0">
                <a:solidFill>
                  <a:srgbClr val="EDA13E"/>
                </a:solidFill>
                <a:ea typeface="League Spartan" charset="0"/>
                <a:cs typeface="Poppins" pitchFamily="2" charset="77"/>
              </a:rPr>
              <a:t>financieros</a:t>
            </a:r>
          </a:p>
        </p:txBody>
      </p:sp>
      <p:sp>
        <p:nvSpPr>
          <p:cNvPr id="124" name="Fünfeck 2">
            <a:extLst>
              <a:ext uri="{FF2B5EF4-FFF2-40B4-BE49-F238E27FC236}">
                <a16:creationId xmlns:a16="http://schemas.microsoft.com/office/drawing/2014/main" id="{10266DC1-FECD-0DB1-E7CA-04CC894ED1A7}"/>
              </a:ext>
            </a:extLst>
          </p:cNvPr>
          <p:cNvSpPr/>
          <p:nvPr/>
        </p:nvSpPr>
        <p:spPr>
          <a:xfrm>
            <a:off x="8027303" y="3211700"/>
            <a:ext cx="1042444" cy="882269"/>
          </a:xfrm>
          <a:prstGeom prst="pentagon">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p>
        </p:txBody>
      </p:sp>
      <p:sp>
        <p:nvSpPr>
          <p:cNvPr id="125" name="TextBox 29">
            <a:extLst>
              <a:ext uri="{FF2B5EF4-FFF2-40B4-BE49-F238E27FC236}">
                <a16:creationId xmlns:a16="http://schemas.microsoft.com/office/drawing/2014/main" id="{283FCEDC-A23D-9622-5C19-22A964129890}"/>
              </a:ext>
            </a:extLst>
          </p:cNvPr>
          <p:cNvSpPr txBox="1"/>
          <p:nvPr/>
        </p:nvSpPr>
        <p:spPr>
          <a:xfrm>
            <a:off x="8030651" y="3491617"/>
            <a:ext cx="1077218" cy="338554"/>
          </a:xfrm>
          <a:prstGeom prst="rect">
            <a:avLst/>
          </a:prstGeom>
          <a:noFill/>
        </p:spPr>
        <p:txBody>
          <a:bodyPr wrap="none" rtlCol="0" anchor="t" anchorCtr="0">
            <a:spAutoFit/>
          </a:bodyPr>
          <a:lstStyle/>
          <a:p>
            <a:pPr algn="l" rtl="0"/>
            <a:r>
              <a:rPr lang="en-GB" sz="1600" b="1" dirty="0">
                <a:solidFill>
                  <a:schemeClr val="bg1"/>
                </a:solidFill>
                <a:latin typeface="+mj-lt"/>
                <a:ea typeface="League Spartan" charset="0"/>
                <a:cs typeface="Poppins" pitchFamily="2" charset="77"/>
              </a:rPr>
              <a:t>Empleados</a:t>
            </a:r>
          </a:p>
        </p:txBody>
      </p:sp>
      <p:sp>
        <p:nvSpPr>
          <p:cNvPr id="126" name="Shape 27">
            <a:extLst>
              <a:ext uri="{FF2B5EF4-FFF2-40B4-BE49-F238E27FC236}">
                <a16:creationId xmlns:a16="http://schemas.microsoft.com/office/drawing/2014/main" id="{6DD2D7E0-E4C1-F352-B42A-C1005B25F0D9}"/>
              </a:ext>
            </a:extLst>
          </p:cNvPr>
          <p:cNvSpPr/>
          <p:nvPr/>
        </p:nvSpPr>
        <p:spPr>
          <a:xfrm>
            <a:off x="8407468" y="3884489"/>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F16924"/>
            </a:solidFill>
            <a:prstDash val="solid"/>
            <a:miter lim="400000"/>
            <a:tailEnd type="oval"/>
          </a:ln>
          <a:effectLst/>
        </p:spPr>
        <p:txBody>
          <a:bodyPr wrap="square" lIns="38100" tIns="38100" rIns="38100" bIns="38100" numCol="1" anchor="ctr">
            <a:noAutofit/>
          </a:bodyPr>
          <a:lstStyle/>
          <a:p>
            <a:pPr lvl="0" algn="l" rtl="0"/>
            <a:endParaRPr lang="en-GB" sz="1600" dirty="0">
              <a:latin typeface="+mj-lt"/>
            </a:endParaRPr>
          </a:p>
        </p:txBody>
      </p:sp>
      <p:sp>
        <p:nvSpPr>
          <p:cNvPr id="127" name="Subtitle 2">
            <a:extLst>
              <a:ext uri="{FF2B5EF4-FFF2-40B4-BE49-F238E27FC236}">
                <a16:creationId xmlns:a16="http://schemas.microsoft.com/office/drawing/2014/main" id="{5B47FB10-6FD5-2EE8-7213-2789C9118EBF}"/>
              </a:ext>
            </a:extLst>
          </p:cNvPr>
          <p:cNvSpPr txBox="1">
            <a:spLocks/>
          </p:cNvSpPr>
          <p:nvPr/>
        </p:nvSpPr>
        <p:spPr>
          <a:xfrm>
            <a:off x="7144651" y="5794116"/>
            <a:ext cx="1683471" cy="6178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rtl="0">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Directo indirecto</a:t>
            </a:r>
          </a:p>
          <a:p>
            <a:pPr marL="171450" indent="-171450" algn="l" rtl="0">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Comité de empresa</a:t>
            </a:r>
          </a:p>
          <a:p>
            <a:pPr marL="171450" indent="-171450" algn="l" rtl="0">
              <a:lnSpc>
                <a:spcPts val="1520"/>
              </a:lnSpc>
              <a:spcBef>
                <a:spcPts val="0"/>
              </a:spcBef>
              <a:buFont typeface="Arial" panose="020B0604020202020204" pitchFamily="34" charset="0"/>
              <a:buChar char="•"/>
            </a:pPr>
            <a:r>
              <a:rPr lang="en-GB" sz="1600" dirty="0">
                <a:solidFill>
                  <a:srgbClr val="595959"/>
                </a:solidFill>
                <a:latin typeface="+mn-lt"/>
                <a:ea typeface="Lato Light" panose="020F0502020204030203" pitchFamily="34" charset="0"/>
                <a:cs typeface="Mukta ExtraLight" panose="020B0000000000000000" pitchFamily="34" charset="77"/>
              </a:rPr>
              <a:t>Unidades de mano de obra</a:t>
            </a:r>
          </a:p>
        </p:txBody>
      </p:sp>
      <p:sp>
        <p:nvSpPr>
          <p:cNvPr id="128" name="TextBox 40">
            <a:extLst>
              <a:ext uri="{FF2B5EF4-FFF2-40B4-BE49-F238E27FC236}">
                <a16:creationId xmlns:a16="http://schemas.microsoft.com/office/drawing/2014/main" id="{CB170EFA-DEA5-57C7-35F9-5FB782EC5EC8}"/>
              </a:ext>
            </a:extLst>
          </p:cNvPr>
          <p:cNvSpPr txBox="1"/>
          <p:nvPr/>
        </p:nvSpPr>
        <p:spPr>
          <a:xfrm>
            <a:off x="7191324" y="5503819"/>
            <a:ext cx="1102867" cy="338554"/>
          </a:xfrm>
          <a:prstGeom prst="rect">
            <a:avLst/>
          </a:prstGeom>
          <a:noFill/>
        </p:spPr>
        <p:txBody>
          <a:bodyPr wrap="none" rtlCol="0" anchor="t" anchorCtr="0">
            <a:spAutoFit/>
          </a:bodyPr>
          <a:lstStyle/>
          <a:p>
            <a:pPr algn="l" rtl="0"/>
            <a:r>
              <a:rPr lang="en-GB" sz="1600" b="1" dirty="0">
                <a:solidFill>
                  <a:srgbClr val="F16924"/>
                </a:solidFill>
                <a:ea typeface="League Spartan" charset="0"/>
                <a:cs typeface="Poppins" pitchFamily="2" charset="77"/>
              </a:rPr>
              <a:t>Empleados</a:t>
            </a:r>
          </a:p>
        </p:txBody>
      </p:sp>
      <p:pic>
        <p:nvPicPr>
          <p:cNvPr id="129" name="Slika 6">
            <a:extLst>
              <a:ext uri="{FF2B5EF4-FFF2-40B4-BE49-F238E27FC236}">
                <a16:creationId xmlns:a16="http://schemas.microsoft.com/office/drawing/2014/main" id="{A0C74014-945E-B137-B152-F67C6951E734}"/>
              </a:ext>
            </a:extLst>
          </p:cNvPr>
          <p:cNvPicPr>
            <a:picLocks noChangeAspect="1"/>
          </p:cNvPicPr>
          <p:nvPr/>
        </p:nvPicPr>
        <p:blipFill>
          <a:blip r:embed="rId2"/>
          <a:stretch>
            <a:fillRect/>
          </a:stretch>
        </p:blipFill>
        <p:spPr>
          <a:xfrm>
            <a:off x="9047254" y="6046794"/>
            <a:ext cx="3040012" cy="586791"/>
          </a:xfrm>
          <a:prstGeom prst="rect">
            <a:avLst/>
          </a:prstGeom>
        </p:spPr>
      </p:pic>
      <p:sp>
        <p:nvSpPr>
          <p:cNvPr id="3" name="Text Placeholder 2">
            <a:extLst>
              <a:ext uri="{FF2B5EF4-FFF2-40B4-BE49-F238E27FC236}">
                <a16:creationId xmlns:a16="http://schemas.microsoft.com/office/drawing/2014/main" id="{431F0E8B-7CD5-BD65-7FBD-1E634D2C0319}"/>
              </a:ext>
            </a:extLst>
          </p:cNvPr>
          <p:cNvSpPr>
            <a:spLocks noGrp="1"/>
          </p:cNvSpPr>
          <p:nvPr>
            <p:ph type="body" sz="quarter" idx="18"/>
          </p:nvPr>
        </p:nvSpPr>
        <p:spPr>
          <a:xfrm>
            <a:off x="529759" y="1727200"/>
            <a:ext cx="4716788" cy="5130800"/>
          </a:xfrm>
        </p:spPr>
        <p:txBody>
          <a:bodyPr>
            <a:normAutofit fontScale="92500"/>
          </a:bodyPr>
          <a:lstStyle/>
          <a:p>
            <a:pPr marL="15875" indent="-15875" algn="l" rtl="0">
              <a:lnSpc>
                <a:spcPts val="2240"/>
              </a:lnSpc>
              <a:spcBef>
                <a:spcPts val="0"/>
              </a:spcBef>
            </a:pPr>
            <a:r>
              <a:rPr lang="en-US" sz="2200" dirty="0">
                <a:ea typeface="Open Sans Light" panose="020B0306030504020204" pitchFamily="34" charset="0"/>
                <a:cs typeface="Open Sans Light" panose="020B0306030504020204" pitchFamily="34" charset="0"/>
              </a:rPr>
              <a:t>Partes interesadas = todos los grupos dentro y fuera de la organización, que influyen en el desempeño y el logro de las metas de la organización con lo que hacen.</a:t>
            </a:r>
          </a:p>
          <a:p>
            <a:pPr marL="15875" indent="-15875" algn="l" rtl="0">
              <a:lnSpc>
                <a:spcPts val="2240"/>
              </a:lnSpc>
              <a:spcBef>
                <a:spcPts val="0"/>
              </a:spcBef>
            </a:pPr>
            <a:r>
              <a:rPr lang="en-GB" sz="2200" dirty="0">
                <a:ea typeface="Open Sans Light" panose="020B0306030504020204" pitchFamily="34" charset="0"/>
                <a:cs typeface="Open Sans Light" panose="020B0306030504020204" pitchFamily="34" charset="0"/>
              </a:rPr>
              <a:t>La gestión de stakeholders sirve para identificar las necesidades e intereses de sus grupos de interés más importantes para evitar peligros y minimizar riesgos.</a:t>
            </a:r>
          </a:p>
          <a:p>
            <a:pPr marL="15875" indent="-15875" algn="l" rtl="0">
              <a:lnSpc>
                <a:spcPts val="2240"/>
              </a:lnSpc>
              <a:spcBef>
                <a:spcPts val="0"/>
              </a:spcBef>
            </a:pPr>
            <a:r>
              <a:rPr lang="en-GB" sz="2200" dirty="0">
                <a:ea typeface="Open Sans Light" panose="020B0306030504020204" pitchFamily="34" charset="0"/>
                <a:cs typeface="Open Sans Light" panose="020B0306030504020204" pitchFamily="34" charset="0"/>
              </a:rPr>
              <a:t>A través de la gestión de las partes interesadas, se deben fortalecer las influencias positivas y minimizar las negativas.</a:t>
            </a:r>
          </a:p>
          <a:p>
            <a:pPr marL="15875" indent="-15875" algn="l" rtl="0">
              <a:lnSpc>
                <a:spcPts val="2240"/>
              </a:lnSpc>
              <a:spcBef>
                <a:spcPts val="0"/>
              </a:spcBef>
            </a:pPr>
            <a:endParaRPr lang="en-GB" sz="2200" b="1" dirty="0">
              <a:ea typeface="Open Sans Light" panose="020B0306030504020204" pitchFamily="34" charset="0"/>
              <a:cs typeface="Open Sans Light" panose="020B0306030504020204" pitchFamily="34" charset="0"/>
              <a:sym typeface="Wingdings" panose="05000000000000000000" pitchFamily="2" charset="2"/>
            </a:endParaRPr>
          </a:p>
          <a:p>
            <a:pPr marL="15875" indent="-15875" algn="l" rtl="0">
              <a:lnSpc>
                <a:spcPts val="2240"/>
              </a:lnSpc>
              <a:spcBef>
                <a:spcPts val="0"/>
              </a:spcBef>
            </a:pPr>
            <a:r>
              <a:rPr lang="en-GB" sz="2200" b="1" dirty="0">
                <a:ea typeface="Open Sans Light" panose="020B0306030504020204" pitchFamily="34" charset="0"/>
                <a:cs typeface="Open Sans Light" panose="020B0306030504020204" pitchFamily="34" charset="0"/>
                <a:sym typeface="Wingdings" panose="05000000000000000000" pitchFamily="2" charset="2"/>
              </a:rPr>
              <a:t>La gestión de las partes interesadas no es un análisis de una sola vez, sino que debe llevarse a cabo de forma sistemática y continua.</a:t>
            </a:r>
          </a:p>
          <a:p>
            <a:pPr marL="15875" indent="-15875" algn="l" rtl="0">
              <a:lnSpc>
                <a:spcPts val="2240"/>
              </a:lnSpc>
              <a:spcBef>
                <a:spcPts val="0"/>
              </a:spcBef>
              <a:buFont typeface="Wingdings" panose="05000000000000000000" pitchFamily="2" charset="2"/>
              <a:buChar char="à"/>
            </a:pPr>
            <a:endParaRPr lang="en-GB" sz="2200" dirty="0">
              <a:solidFill>
                <a:schemeClr val="tx1"/>
              </a:solidFill>
              <a:ea typeface="Open Sans Light" panose="020B0306030504020204" pitchFamily="34" charset="0"/>
              <a:cs typeface="Open Sans Light" panose="020B0306030504020204" pitchFamily="34" charset="0"/>
            </a:endParaRPr>
          </a:p>
          <a:p>
            <a:pPr marL="15875" indent="-15875" algn="l" rtl="0">
              <a:lnSpc>
                <a:spcPts val="2240"/>
              </a:lnSpc>
              <a:spcBef>
                <a:spcPts val="0"/>
              </a:spcBef>
            </a:pPr>
            <a:endParaRPr lang="en-US" sz="2200" dirty="0"/>
          </a:p>
        </p:txBody>
      </p:sp>
    </p:spTree>
    <p:extLst>
      <p:ext uri="{BB962C8B-B14F-4D97-AF65-F5344CB8AC3E}">
        <p14:creationId xmlns:p14="http://schemas.microsoft.com/office/powerpoint/2010/main" val="2465390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p:txBody>
          <a:bodyPr>
            <a:normAutofit lnSpcReduction="10000"/>
          </a:bodyPr>
          <a:lstStyle/>
          <a:p>
            <a:pPr algn="l" rtl="0"/>
            <a:r>
              <a:rPr lang="en-GB" dirty="0"/>
              <a:t>Crisis de partes interesadas</a:t>
            </a:r>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3780189"/>
          </a:xfrm>
        </p:spPr>
        <p:txBody>
          <a:bodyPr numCol="2" spcCol="252000">
            <a:normAutofit fontScale="92500"/>
          </a:bodyPr>
          <a:lstStyle/>
          <a:p>
            <a:pPr marL="0" indent="0" algn="l" rtl="0">
              <a:buClr>
                <a:srgbClr val="EDA13E"/>
              </a:buClr>
            </a:pPr>
            <a:r>
              <a:rPr lang="en-US" dirty="0"/>
              <a:t>Si la crisis de las partes interesadas tiene un impacto negativo en el desarrollo de la empresa, solo se puede superar si los órganos de administración o supervisión logran encontrar una base común para una cooperación confiable con todos los principales grupos de interés.</a:t>
            </a:r>
          </a:p>
          <a:p>
            <a:pPr marL="0" indent="0" algn="l" rtl="0">
              <a:buClr>
                <a:srgbClr val="EDA13E"/>
              </a:buClr>
            </a:pPr>
            <a:endParaRPr lang="en-US" dirty="0"/>
          </a:p>
          <a:p>
            <a:pPr marL="0" indent="0" algn="l" rtl="0">
              <a:buClr>
                <a:srgbClr val="EDA13E"/>
              </a:buClr>
            </a:pPr>
            <a:r>
              <a:rPr lang="en-US" dirty="0"/>
              <a:t>El éxito en la gestión de crisis depende en gran medida de la rapidez y precisión con la que la empresa se comunica con sus partes interesadas. Las partes interesadas tienen algo en riesgo y, por lo tanto, algo que ganar o perder como resultado de esta actividad. Mediante el uso de su influencia, las partes interesadas tienen la clave del entorno en el que opera la empresa.</a:t>
            </a:r>
          </a:p>
          <a:p>
            <a:pPr marL="0" indent="0" algn="l" rtl="0">
              <a:buClr>
                <a:srgbClr val="EDA13E"/>
              </a:buClr>
            </a:pPr>
            <a:endParaRPr lang="en-US" dirty="0"/>
          </a:p>
          <a:p>
            <a:pPr marL="0" indent="0" algn="l" rtl="0">
              <a:buClr>
                <a:srgbClr val="EDA13E"/>
              </a:buClr>
            </a:pPr>
            <a:r>
              <a:rPr lang="en-US" dirty="0"/>
              <a:t>Durante una crisis, la empresa tiene que mirarse a sí misma desde la perspectiva de las partes interesadas porque las partes interesadas estarán más preocupadas por cómo les afectará el incidente de la crisis. Esperan que la empresa se comunique con ellos, por lo que es vital ser proactivo si es posible.</a:t>
            </a:r>
          </a:p>
          <a:p>
            <a:pPr marL="0" indent="0" algn="l" rtl="0">
              <a:buClr>
                <a:srgbClr val="EDA13E"/>
              </a:buClr>
            </a:pPr>
            <a:endParaRPr lang="en-US" dirty="0"/>
          </a:p>
        </p:txBody>
      </p:sp>
    </p:spTree>
    <p:extLst>
      <p:ext uri="{BB962C8B-B14F-4D97-AF65-F5344CB8AC3E}">
        <p14:creationId xmlns:p14="http://schemas.microsoft.com/office/powerpoint/2010/main" val="162696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EAFB54F-D543-321C-8B95-117765F97825}"/>
              </a:ext>
            </a:extLst>
          </p:cNvPr>
          <p:cNvSpPr>
            <a:spLocks noGrp="1"/>
          </p:cNvSpPr>
          <p:nvPr>
            <p:ph type="body" sz="quarter" idx="16"/>
          </p:nvPr>
        </p:nvSpPr>
        <p:spPr/>
        <p:txBody>
          <a:bodyPr>
            <a:normAutofit lnSpcReduction="10000"/>
          </a:bodyPr>
          <a:lstStyle/>
          <a:p>
            <a:pPr algn="l" rtl="0"/>
            <a:r>
              <a:rPr lang="en-GB" dirty="0"/>
              <a:t>Crisis de partes interesadas</a:t>
            </a:r>
          </a:p>
        </p:txBody>
      </p:sp>
      <p:sp>
        <p:nvSpPr>
          <p:cNvPr id="7" name="Text Placeholder 6">
            <a:extLst>
              <a:ext uri="{FF2B5EF4-FFF2-40B4-BE49-F238E27FC236}">
                <a16:creationId xmlns:a16="http://schemas.microsoft.com/office/drawing/2014/main" id="{70B34618-970C-56CF-0E84-2B95570E5227}"/>
              </a:ext>
            </a:extLst>
          </p:cNvPr>
          <p:cNvSpPr>
            <a:spLocks noGrp="1"/>
          </p:cNvSpPr>
          <p:nvPr>
            <p:ph type="body" sz="quarter" idx="18"/>
          </p:nvPr>
        </p:nvSpPr>
        <p:spPr>
          <a:xfrm>
            <a:off x="529759" y="1757011"/>
            <a:ext cx="11073662" cy="4288189"/>
          </a:xfrm>
        </p:spPr>
        <p:txBody>
          <a:bodyPr numCol="2" spcCol="252000">
            <a:normAutofit/>
          </a:bodyPr>
          <a:lstStyle/>
          <a:p>
            <a:pPr marL="342900" indent="-342900" algn="l" rtl="0">
              <a:spcBef>
                <a:spcPts val="600"/>
              </a:spcBef>
              <a:buClr>
                <a:srgbClr val="EDA13E"/>
              </a:buClr>
              <a:buFont typeface="Arial" panose="020B0604020202020204" pitchFamily="34" charset="0"/>
              <a:buChar char="•"/>
            </a:pPr>
            <a:r>
              <a:rPr lang="en-US" b="1" dirty="0">
                <a:solidFill>
                  <a:srgbClr val="F16924"/>
                </a:solidFill>
              </a:rPr>
              <a:t>Empleados</a:t>
            </a:r>
            <a:r>
              <a:rPr lang="en-US" dirty="0"/>
              <a:t>quieren que sus familias sepan que están a salvo.</a:t>
            </a:r>
          </a:p>
          <a:p>
            <a:pPr marL="342900" indent="-342900" algn="l" rtl="0">
              <a:spcBef>
                <a:spcPts val="600"/>
              </a:spcBef>
              <a:buClr>
                <a:srgbClr val="EDA13E"/>
              </a:buClr>
              <a:buFont typeface="Arial" panose="020B0604020202020204" pitchFamily="34" charset="0"/>
              <a:buChar char="•"/>
            </a:pPr>
            <a:r>
              <a:rPr lang="en-US" b="1" dirty="0">
                <a:solidFill>
                  <a:srgbClr val="F16924"/>
                </a:solidFill>
              </a:rPr>
              <a:t>Directores y alta gerencia</a:t>
            </a:r>
            <a:r>
              <a:rPr lang="en-US" dirty="0"/>
              <a:t>desea conocer la información general sobre el incidente y el impacto en la viabilidad del negocio.</a:t>
            </a:r>
          </a:p>
          <a:p>
            <a:pPr marL="342900" indent="-342900" algn="l" rtl="0">
              <a:spcBef>
                <a:spcPts val="600"/>
              </a:spcBef>
              <a:buClr>
                <a:srgbClr val="EDA13E"/>
              </a:buClr>
              <a:buFont typeface="Arial" panose="020B0604020202020204" pitchFamily="34" charset="0"/>
              <a:buChar char="•"/>
            </a:pPr>
            <a:r>
              <a:rPr lang="en-US" b="1" dirty="0">
                <a:solidFill>
                  <a:srgbClr val="F16924"/>
                </a:solidFill>
              </a:rPr>
              <a:t>Líderes comunitarios</a:t>
            </a:r>
            <a:r>
              <a:rPr lang="en-US" dirty="0"/>
              <a:t>Quiero saber si se están dedicando suficientes recursos a la respuesta a la crisis. Los políticos quieren informar a sus electores, revisar los reglamentos y las leyes para determinar si son adecuados a la luz de la crisis y quieren tener la oportunidad de expresar su preocupación.</a:t>
            </a:r>
          </a:p>
          <a:p>
            <a:pPr marL="342900" indent="-342900" algn="l" rtl="0">
              <a:spcBef>
                <a:spcPts val="600"/>
              </a:spcBef>
              <a:buClr>
                <a:srgbClr val="EDA13E"/>
              </a:buClr>
              <a:buFont typeface="Arial" panose="020B0604020202020204" pitchFamily="34" charset="0"/>
              <a:buChar char="•"/>
            </a:pPr>
            <a:r>
              <a:rPr lang="en-US" b="1" dirty="0">
                <a:solidFill>
                  <a:srgbClr val="F16924"/>
                </a:solidFill>
              </a:rPr>
              <a:t>Partes interesadas del sector financiero</a:t>
            </a:r>
            <a:r>
              <a:rPr lang="en-US" dirty="0"/>
              <a:t>desea saber el impacto en los ingresos y la rentabilidad y cualquier posible implicación financiera futura.</a:t>
            </a:r>
          </a:p>
          <a:p>
            <a:pPr marL="342900" indent="-342900" algn="l" rtl="0">
              <a:spcBef>
                <a:spcPts val="600"/>
              </a:spcBef>
              <a:buClr>
                <a:srgbClr val="EDA13E"/>
              </a:buClr>
              <a:buFont typeface="Arial" panose="020B0604020202020204" pitchFamily="34" charset="0"/>
              <a:buChar char="•"/>
            </a:pPr>
            <a:r>
              <a:rPr lang="en-US" b="1" dirty="0">
                <a:solidFill>
                  <a:srgbClr val="F16924"/>
                </a:solidFill>
              </a:rPr>
              <a:t>Medios informativos</a:t>
            </a:r>
            <a:r>
              <a:rPr lang="en-US" dirty="0"/>
              <a:t>quieren acceso a la información y a los voceros para que puedan informar dentro de sus plazos.</a:t>
            </a:r>
          </a:p>
          <a:p>
            <a:pPr marL="342900" indent="-342900" algn="l" rtl="0">
              <a:spcBef>
                <a:spcPts val="600"/>
              </a:spcBef>
              <a:buClr>
                <a:srgbClr val="EDA13E"/>
              </a:buClr>
              <a:buFont typeface="Arial" panose="020B0604020202020204" pitchFamily="34" charset="0"/>
              <a:buChar char="•"/>
            </a:pPr>
            <a:r>
              <a:rPr lang="en-US" b="1" dirty="0">
                <a:solidFill>
                  <a:srgbClr val="F16924"/>
                </a:solidFill>
              </a:rPr>
              <a:t>Otras partes interesadas</a:t>
            </a:r>
            <a:r>
              <a:rPr lang="en-US" dirty="0"/>
              <a:t>quieren ser incluidos en la toma de decisiones relevantes para ellos y quieren tener acceso a la información sobre la crisis.</a:t>
            </a:r>
          </a:p>
        </p:txBody>
      </p:sp>
      <p:sp>
        <p:nvSpPr>
          <p:cNvPr id="3" name="TextBox 2">
            <a:extLst>
              <a:ext uri="{FF2B5EF4-FFF2-40B4-BE49-F238E27FC236}">
                <a16:creationId xmlns:a16="http://schemas.microsoft.com/office/drawing/2014/main" id="{A85F0BED-E9DE-AB49-6D1A-E8CE57ECEDA8}"/>
              </a:ext>
            </a:extLst>
          </p:cNvPr>
          <p:cNvSpPr txBox="1"/>
          <p:nvPr/>
        </p:nvSpPr>
        <p:spPr>
          <a:xfrm>
            <a:off x="4775199" y="565769"/>
            <a:ext cx="6887041" cy="430887"/>
          </a:xfrm>
          <a:prstGeom prst="rect">
            <a:avLst/>
          </a:prstGeom>
          <a:noFill/>
        </p:spPr>
        <p:txBody>
          <a:bodyPr wrap="square">
            <a:spAutoFit/>
          </a:bodyPr>
          <a:lstStyle/>
          <a:p>
            <a:pPr marL="0" indent="0" algn="l" rtl="0">
              <a:buClr>
                <a:srgbClr val="EDA13E"/>
              </a:buClr>
            </a:pPr>
            <a:r>
              <a:rPr lang="en-US" sz="2200" dirty="0">
                <a:solidFill>
                  <a:schemeClr val="bg1"/>
                </a:solidFill>
              </a:rPr>
              <a:t>Las preocupaciones de cada grupo de partes interesadas son diferentes:</a:t>
            </a:r>
          </a:p>
        </p:txBody>
      </p:sp>
      <p:sp>
        <p:nvSpPr>
          <p:cNvPr id="4" name="Rectangle 3">
            <a:extLst>
              <a:ext uri="{FF2B5EF4-FFF2-40B4-BE49-F238E27FC236}">
                <a16:creationId xmlns:a16="http://schemas.microsoft.com/office/drawing/2014/main" id="{289F2962-1EF9-C9D1-39C1-32FF16EAC680}"/>
              </a:ext>
            </a:extLst>
          </p:cNvPr>
          <p:cNvSpPr/>
          <p:nvPr/>
        </p:nvSpPr>
        <p:spPr>
          <a:xfrm rot="5400000" flipV="1">
            <a:off x="4008354" y="711257"/>
            <a:ext cx="72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148230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1B4380C-1C73-A333-D970-800D2A58D433}"/>
              </a:ext>
            </a:extLst>
          </p:cNvPr>
          <p:cNvSpPr>
            <a:spLocks noGrp="1"/>
          </p:cNvSpPr>
          <p:nvPr>
            <p:ph type="body" sz="quarter" idx="18"/>
          </p:nvPr>
        </p:nvSpPr>
        <p:spPr>
          <a:xfrm>
            <a:off x="734715" y="2331716"/>
            <a:ext cx="5920086" cy="4754155"/>
          </a:xfrm>
        </p:spPr>
        <p:txBody>
          <a:bodyPr>
            <a:normAutofit/>
          </a:bodyPr>
          <a:lstStyle/>
          <a:p>
            <a:pPr marL="342900" indent="-342900" algn="l" rtl="0">
              <a:lnSpc>
                <a:spcPts val="2280"/>
              </a:lnSpc>
              <a:spcBef>
                <a:spcPts val="0"/>
              </a:spcBef>
              <a:buClr>
                <a:srgbClr val="F16924"/>
              </a:buClr>
              <a:buFont typeface="Arial" panose="020B0604020202020204" pitchFamily="34" charset="0"/>
              <a:buChar char="•"/>
            </a:pPr>
            <a:r>
              <a:rPr lang="en-GB" sz="2200" dirty="0">
                <a:ea typeface="Open Sans Light" panose="020B0306030504020204" pitchFamily="34" charset="0"/>
                <a:cs typeface="Open Sans Light" panose="020B0306030504020204" pitchFamily="34" charset="0"/>
              </a:rPr>
              <a:t>La gestión de las partes interesadas es un proceso global. Tiene una importancia inestimable en la gestión de crisis para alinear los objetivos de los proyectos de reestructuración con los intereses de las personas afectadas e involucradas.</a:t>
            </a:r>
          </a:p>
          <a:p>
            <a:pPr marL="342900" indent="-342900" algn="l" rtl="0">
              <a:lnSpc>
                <a:spcPts val="2280"/>
              </a:lnSpc>
              <a:spcBef>
                <a:spcPts val="0"/>
              </a:spcBef>
              <a:buClr>
                <a:srgbClr val="F16924"/>
              </a:buClr>
              <a:buFont typeface="Arial" panose="020B0604020202020204" pitchFamily="34" charset="0"/>
              <a:buChar char="•"/>
            </a:pPr>
            <a:r>
              <a:rPr lang="en-GB" sz="2200" dirty="0">
                <a:ea typeface="Open Sans Light" panose="020B0306030504020204" pitchFamily="34" charset="0"/>
                <a:cs typeface="Open Sans Light" panose="020B0306030504020204" pitchFamily="34" charset="0"/>
              </a:rPr>
              <a:t>La resistencia de las partes interesadas puede tener un impacto directo en el éxito de la reestructuración. La gestión de las partes interesadas debe llevarse a cabo a un nivel más profundo, ya que más partes interesadas se ven afectadas y pueden influir en el éxito.</a:t>
            </a:r>
          </a:p>
        </p:txBody>
      </p:sp>
      <p:sp>
        <p:nvSpPr>
          <p:cNvPr id="7" name="Text Placeholder 6">
            <a:extLst>
              <a:ext uri="{FF2B5EF4-FFF2-40B4-BE49-F238E27FC236}">
                <a16:creationId xmlns:a16="http://schemas.microsoft.com/office/drawing/2014/main" id="{EED3B07A-32D0-929B-7C57-DD4398ACFFF4}"/>
              </a:ext>
            </a:extLst>
          </p:cNvPr>
          <p:cNvSpPr>
            <a:spLocks noGrp="1"/>
          </p:cNvSpPr>
          <p:nvPr>
            <p:ph type="body" sz="quarter" idx="16"/>
          </p:nvPr>
        </p:nvSpPr>
        <p:spPr>
          <a:xfrm>
            <a:off x="734715" y="642972"/>
            <a:ext cx="6123286" cy="1896905"/>
          </a:xfrm>
        </p:spPr>
        <p:txBody>
          <a:bodyPr>
            <a:normAutofit/>
          </a:bodyPr>
          <a:lstStyle/>
          <a:p>
            <a:pPr algn="l" rtl="0"/>
            <a:r>
              <a:rPr lang="en-US" dirty="0"/>
              <a:t>Identificación de partes interesadas clave y gestión de relaciones</a:t>
            </a:r>
          </a:p>
        </p:txBody>
      </p:sp>
      <p:pic>
        <p:nvPicPr>
          <p:cNvPr id="12" name="Picture Placeholder 11">
            <a:extLst>
              <a:ext uri="{FF2B5EF4-FFF2-40B4-BE49-F238E27FC236}">
                <a16:creationId xmlns:a16="http://schemas.microsoft.com/office/drawing/2014/main" id="{6694CCDA-46B6-8AE5-EE04-98F7748A11B7}"/>
              </a:ext>
            </a:extLst>
          </p:cNvPr>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45177" r="16347"/>
          <a:stretch/>
        </p:blipFill>
        <p:spPr>
          <a:xfrm>
            <a:off x="7479777" y="-33744"/>
            <a:ext cx="3977508" cy="6891744"/>
          </a:xfrm>
        </p:spPr>
      </p:pic>
      <p:sp>
        <p:nvSpPr>
          <p:cNvPr id="4" name="Rectangle 3">
            <a:extLst>
              <a:ext uri="{FF2B5EF4-FFF2-40B4-BE49-F238E27FC236}">
                <a16:creationId xmlns:a16="http://schemas.microsoft.com/office/drawing/2014/main" id="{DA70C79E-5E83-BFC9-41DF-94E1FAAE3A8A}"/>
              </a:ext>
            </a:extLst>
          </p:cNvPr>
          <p:cNvSpPr/>
          <p:nvPr/>
        </p:nvSpPr>
        <p:spPr>
          <a:xfrm>
            <a:off x="734714" y="1998255"/>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1238587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404436" cy="4909136"/>
            <a:chOff x="5872113" y="815406"/>
            <a:chExt cx="6404436"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4436" cy="4909136"/>
              <a:chOff x="5501052" y="880082"/>
              <a:chExt cx="6404436"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12658"/>
                  <a:ext cx="3085940"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Identificación de partes interesadas</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12658"/>
                  <a:ext cx="3085940"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Analisis de los interesados</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84418"/>
                  <a:ext cx="3085031" cy="608885"/>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Implementación y seguimiento de comunicaciones</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12658"/>
                  <a:ext cx="3085940" cy="352404"/>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Medidas y Plan de Acción</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984419"/>
                  <a:ext cx="3085031" cy="608885"/>
                </a:xfrm>
                <a:prstGeom prst="rect">
                  <a:avLst/>
                </a:prstGeom>
                <a:noFill/>
              </p:spPr>
              <p:txBody>
                <a:bodyPr wrap="square" numCol="1" rtlCol="0" anchor="ctr">
                  <a:spAutoFit/>
                </a:bodyPr>
                <a:lstStyle/>
                <a:p>
                  <a:pPr algn="l" rtl="0">
                    <a:lnSpc>
                      <a:spcPts val="2040"/>
                    </a:lnSpc>
                    <a:defRPr/>
                  </a:pPr>
                  <a:r>
                    <a:rPr lang="en-GB" sz="2000" dirty="0">
                      <a:solidFill>
                        <a:schemeClr val="bg1"/>
                      </a:solidFill>
                      <a:ea typeface="Lato Light" panose="020F0502020204030203" pitchFamily="34" charset="0"/>
                      <a:cs typeface="Poppins" pitchFamily="2" charset="77"/>
                    </a:rPr>
                    <a:t>Supervisión y revisión de las partes interesadas</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767160"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07358" cy="58124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Los 5 pasos de la Gestión de Stakeholders</a:t>
            </a:r>
          </a:p>
        </p:txBody>
      </p:sp>
      <p:sp>
        <p:nvSpPr>
          <p:cNvPr id="30" name="Rectangle 29">
            <a:extLst>
              <a:ext uri="{FF2B5EF4-FFF2-40B4-BE49-F238E27FC236}">
                <a16:creationId xmlns:a16="http://schemas.microsoft.com/office/drawing/2014/main" id="{69B703A5-2327-0D30-455B-43ECE620F1B0}"/>
              </a:ext>
            </a:extLst>
          </p:cNvPr>
          <p:cNvSpPr/>
          <p:nvPr/>
        </p:nvSpPr>
        <p:spPr>
          <a:xfrm>
            <a:off x="533968" y="228612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1" name="Picture 30" descr="Icon  Description automatically generated">
            <a:extLst>
              <a:ext uri="{FF2B5EF4-FFF2-40B4-BE49-F238E27FC236}">
                <a16:creationId xmlns:a16="http://schemas.microsoft.com/office/drawing/2014/main" id="{21F1D58D-EBD1-856D-6125-28A5A1A0D85C}"/>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spTree>
    <p:extLst>
      <p:ext uri="{BB962C8B-B14F-4D97-AF65-F5344CB8AC3E}">
        <p14:creationId xmlns:p14="http://schemas.microsoft.com/office/powerpoint/2010/main" val="2229569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lgn="l" rtl="0"/>
            <a:r>
              <a:rPr lang="en-US" dirty="0"/>
              <a:t>En el primer paso, identifique a las partes interesadas que deben ser consideradas. Este paso puede ser apoyado por un método de creatividad como la lluvia de ideas.</a:t>
            </a:r>
          </a:p>
          <a:p>
            <a:pPr marL="12700" indent="-12700" algn="l" rtl="0"/>
            <a:endParaRPr lang="en-US" dirty="0"/>
          </a:p>
          <a:p>
            <a:pPr marL="12700" indent="-12700" algn="l" rtl="0"/>
            <a:r>
              <a:rPr lang="en-US" b="1" dirty="0"/>
              <a:t> </a:t>
            </a:r>
            <a:r>
              <a:rPr lang="en-US" b="1" dirty="0">
                <a:solidFill>
                  <a:srgbClr val="F16924"/>
                </a:solidFill>
              </a:rPr>
              <a:t>Use las siguientes preguntas guía:</a:t>
            </a:r>
          </a:p>
          <a:p>
            <a:pPr marL="12700" indent="-12700" algn="l" rtl="0"/>
            <a:endParaRPr lang="en-US" dirty="0"/>
          </a:p>
          <a:p>
            <a:pPr marL="342900" indent="-342900" algn="l" rtl="0">
              <a:buClr>
                <a:srgbClr val="F16924"/>
              </a:buClr>
              <a:buFont typeface="Arial" panose="020B0604020202020204" pitchFamily="34" charset="0"/>
              <a:buChar char="•"/>
            </a:pPr>
            <a:r>
              <a:rPr lang="en-US" dirty="0"/>
              <a:t>¿Quién puede influir en mi empresa?</a:t>
            </a:r>
          </a:p>
          <a:p>
            <a:pPr marL="342900" indent="-342900" algn="l" rtl="0">
              <a:buClr>
                <a:srgbClr val="F16924"/>
              </a:buClr>
              <a:buFont typeface="Arial" panose="020B0604020202020204" pitchFamily="34" charset="0"/>
              <a:buChar char="•"/>
            </a:pPr>
            <a:r>
              <a:rPr lang="en-US" dirty="0"/>
              <a:t>¿Quién está involucrado en mi empresa?</a:t>
            </a:r>
          </a:p>
          <a:p>
            <a:pPr marL="342900" indent="-342900" algn="l" rtl="0">
              <a:buClr>
                <a:srgbClr val="F16924"/>
              </a:buClr>
              <a:buFont typeface="Arial" panose="020B0604020202020204" pitchFamily="34" charset="0"/>
              <a:buChar char="•"/>
            </a:pPr>
            <a:r>
              <a:rPr lang="en-US" dirty="0"/>
              <a:t>¿Quién se ve afectado por el impacto del negocio de mi empresa?</a:t>
            </a:r>
          </a:p>
          <a:p>
            <a:pPr marL="342900" indent="-342900" algn="l" rtl="0">
              <a:buClr>
                <a:srgbClr val="F16924"/>
              </a:buClr>
              <a:buFont typeface="Arial" panose="020B0604020202020204" pitchFamily="34" charset="0"/>
              <a:buChar char="•"/>
            </a:pPr>
            <a:r>
              <a:rPr lang="en-US" dirty="0"/>
              <a:t>¿Quién tiene interés en el resultado de los negocios de mi empresa?</a:t>
            </a:r>
          </a:p>
          <a:p>
            <a:pPr marL="342900" indent="-342900" algn="l" rtl="0">
              <a:buClr>
                <a:srgbClr val="F16924"/>
              </a:buClr>
              <a:buFont typeface="Arial" panose="020B0604020202020204" pitchFamily="34" charset="0"/>
              <a:buChar char="•"/>
            </a:pPr>
            <a:endParaRPr lang="en-US" dirty="0"/>
          </a:p>
          <a:p>
            <a:pPr marL="12700" indent="-12700" algn="l" rtl="0"/>
            <a:r>
              <a:rPr lang="en-US" dirty="0"/>
              <a:t>Las partes interesadas identificadas deben estar claramente ilustradas, ya sea en forma tabular o como un mapa mental o tarjetas de partes interesadas.</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fontScale="92500" lnSpcReduction="20000"/>
          </a:bodyPr>
          <a:lstStyle/>
          <a:p>
            <a:pPr algn="l" rtl="0"/>
            <a:r>
              <a:rPr lang="en-US" dirty="0"/>
              <a:t>Identificación de partes interesadas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116901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30951" y="685318"/>
            <a:ext cx="4754535" cy="822373"/>
          </a:xfrm>
        </p:spPr>
        <p:txBody>
          <a:body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Cultura de Liderazgo</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30951" y="1484044"/>
            <a:ext cx="4754535" cy="630000"/>
          </a:xfrm>
        </p:spPr>
        <p:txBody>
          <a:body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Gestión de los interesados</a:t>
            </a:r>
            <a:endParaRPr lang="en-US" sz="2400" dirty="0"/>
          </a:p>
        </p:txBody>
      </p:sp>
      <p:sp>
        <p:nvSpPr>
          <p:cNvPr id="14" name="Text Placeholder 13">
            <a:extLst>
              <a:ext uri="{FF2B5EF4-FFF2-40B4-BE49-F238E27FC236}">
                <a16:creationId xmlns:a16="http://schemas.microsoft.com/office/drawing/2014/main" id="{7CDBC330-3592-B462-617E-F5DF418A2BE6}"/>
              </a:ext>
            </a:extLst>
          </p:cNvPr>
          <p:cNvSpPr>
            <a:spLocks noGrp="1"/>
          </p:cNvSpPr>
          <p:nvPr>
            <p:ph type="body" sz="quarter" idx="24"/>
          </p:nvPr>
        </p:nvSpPr>
        <p:spPr>
          <a:xfrm>
            <a:off x="6917096" y="3260444"/>
            <a:ext cx="4768390" cy="822373"/>
          </a:xfrm>
        </p:spPr>
        <p:txBody>
          <a:bodyPr/>
          <a:lstStyle/>
          <a:p>
            <a:pPr algn="l" rtl="0"/>
            <a:r>
              <a:rPr lang="en-US" sz="2400" dirty="0"/>
              <a:t>Motivación en crisis: el papel del control</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69026" y="742513"/>
            <a:ext cx="830393" cy="635000"/>
          </a:xfrm>
        </p:spPr>
        <p:txBody>
          <a:bodyPr/>
          <a:lstStyle/>
          <a:p>
            <a:pPr algn="l" rtl="0"/>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69026" y="1374219"/>
            <a:ext cx="830393" cy="630000"/>
          </a:xfrm>
        </p:spPr>
        <p:txBody>
          <a:bodyPr/>
          <a:lstStyle/>
          <a:p>
            <a:pPr algn="l" rtl="0"/>
            <a:r>
              <a:rPr lang="en-US" sz="3600" b="1" dirty="0"/>
              <a:t>02</a:t>
            </a:r>
          </a:p>
        </p:txBody>
      </p:sp>
      <p:sp>
        <p:nvSpPr>
          <p:cNvPr id="8" name="Text Placeholder 7">
            <a:extLst>
              <a:ext uri="{FF2B5EF4-FFF2-40B4-BE49-F238E27FC236}">
                <a16:creationId xmlns:a16="http://schemas.microsoft.com/office/drawing/2014/main" id="{2F9D1749-E12B-1EB4-7C5F-1FA1B1D4847F}"/>
              </a:ext>
            </a:extLst>
          </p:cNvPr>
          <p:cNvSpPr>
            <a:spLocks noGrp="1"/>
          </p:cNvSpPr>
          <p:nvPr>
            <p:ph type="body" sz="quarter" idx="23"/>
          </p:nvPr>
        </p:nvSpPr>
        <p:spPr>
          <a:xfrm>
            <a:off x="6055171" y="3246199"/>
            <a:ext cx="830393" cy="635000"/>
          </a:xfrm>
        </p:spPr>
        <p:txBody>
          <a:bodyPr/>
          <a:lstStyle/>
          <a:p>
            <a:pPr algn="l" rtl="0"/>
            <a:r>
              <a:rPr lang="en-US" sz="3600" b="1" dirty="0"/>
              <a:t>04</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503318" cy="2258867"/>
          </a:xfrm>
        </p:spPr>
        <p:txBody>
          <a:bodyPr>
            <a:normAutofit/>
          </a:bodyPr>
          <a:lstStyle/>
          <a:p>
            <a:pPr algn="l" rtl="0"/>
            <a:r>
              <a:rPr lang="en-US" b="1" dirty="0">
                <a:latin typeface="Calibri" panose="020F0502020204030204" pitchFamily="34" charset="0"/>
                <a:ea typeface="Calibri" panose="020F0502020204030204" pitchFamily="34" charset="0"/>
                <a:cs typeface="Calibri" panose="020F0502020204030204" pitchFamily="34" charset="0"/>
              </a:rPr>
              <a:t>Cultura de Liderazgo, Gestión de Grupos de Interés y Comunicaciones</a:t>
            </a:r>
            <a:endParaRPr lang="en-IE"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37CD072B-C565-E1B1-3658-B1F1A8079FF3}"/>
              </a:ext>
            </a:extLst>
          </p:cNvPr>
          <p:cNvSpPr/>
          <p:nvPr/>
        </p:nvSpPr>
        <p:spPr>
          <a:xfrm>
            <a:off x="1060350" y="3006768"/>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72797" y="3429000"/>
            <a:ext cx="4389483" cy="2478432"/>
          </a:xfrm>
        </p:spPr>
        <p:txBody>
          <a:bodyPr>
            <a:noAutofit/>
          </a:bodyPr>
          <a:lstStyle/>
          <a:p>
            <a:pPr marL="0" indent="0" algn="l" rtl="0">
              <a:lnSpc>
                <a:spcPts val="2280"/>
              </a:lnSpc>
              <a:spcBef>
                <a:spcPts val="0"/>
              </a:spcBef>
            </a:pPr>
            <a:r>
              <a:rPr lang="en-US" sz="2200" dirty="0">
                <a:ea typeface="Calibri" panose="020F0502020204030204" pitchFamily="34" charset="0"/>
                <a:cs typeface="Times New Roman" panose="02020603050405020304" pitchFamily="18" charset="0"/>
              </a:rPr>
              <a:t>Este módulo le proporcionará una comprensión profunda de las habilidades clave de los líderes modernos en un mundo que cambia rápidamente y una comprensión del liderazgo de la función clave, la gestión de las partes interesadas y las comunicaciones en el contexto de una crisis empresarial.</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MÓDULO 04</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44389" y="133624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44389" y="2225850"/>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E5E9ADA-D0D4-4679-4A85-2A6F87C3EE8D}"/>
              </a:ext>
            </a:extLst>
          </p:cNvPr>
          <p:cNvCxnSpPr/>
          <p:nvPr/>
        </p:nvCxnSpPr>
        <p:spPr>
          <a:xfrm>
            <a:off x="5758677" y="4149275"/>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ADC83B-DC97-7C1F-5925-23681AF59E3B}"/>
              </a:ext>
            </a:extLst>
          </p:cNvPr>
          <p:cNvCxnSpPr/>
          <p:nvPr/>
        </p:nvCxnSpPr>
        <p:spPr>
          <a:xfrm>
            <a:off x="5744389" y="3155514"/>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18">
            <a:extLst>
              <a:ext uri="{FF2B5EF4-FFF2-40B4-BE49-F238E27FC236}">
                <a16:creationId xmlns:a16="http://schemas.microsoft.com/office/drawing/2014/main" id="{65583306-BD43-4A82-6019-8E1696635607}"/>
              </a:ext>
            </a:extLst>
          </p:cNvPr>
          <p:cNvSpPr txBox="1">
            <a:spLocks/>
          </p:cNvSpPr>
          <p:nvPr/>
        </p:nvSpPr>
        <p:spPr>
          <a:xfrm>
            <a:off x="6934340" y="2411212"/>
            <a:ext cx="4754535" cy="6300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Comunicaciones</a:t>
            </a:r>
          </a:p>
        </p:txBody>
      </p:sp>
      <p:sp>
        <p:nvSpPr>
          <p:cNvPr id="7" name="Text Placeholder 3">
            <a:extLst>
              <a:ext uri="{FF2B5EF4-FFF2-40B4-BE49-F238E27FC236}">
                <a16:creationId xmlns:a16="http://schemas.microsoft.com/office/drawing/2014/main" id="{A03655BB-20C3-73ED-EB59-A4E325ACD1A2}"/>
              </a:ext>
            </a:extLst>
          </p:cNvPr>
          <p:cNvSpPr txBox="1">
            <a:spLocks/>
          </p:cNvSpPr>
          <p:nvPr/>
        </p:nvSpPr>
        <p:spPr>
          <a:xfrm>
            <a:off x="6072415" y="2315675"/>
            <a:ext cx="830393" cy="630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rgbClr val="F1692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3600" b="1" dirty="0"/>
              <a:t>03</a:t>
            </a:r>
          </a:p>
        </p:txBody>
      </p: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7704844" cy="828675"/>
          </a:xfrm>
        </p:spPr>
        <p:txBody>
          <a:bodyPr>
            <a:normAutofit fontScale="92500" lnSpcReduction="20000"/>
          </a:bodyPr>
          <a:lstStyle/>
          <a:p>
            <a:pPr algn="l" rtl="0"/>
            <a:r>
              <a:rPr lang="en-US" dirty="0"/>
              <a:t>Identificación de partes interesadas (algunas herramientas)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01</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4" name="Gruppieren 4">
            <a:extLst>
              <a:ext uri="{FF2B5EF4-FFF2-40B4-BE49-F238E27FC236}">
                <a16:creationId xmlns:a16="http://schemas.microsoft.com/office/drawing/2014/main" id="{BC7B6003-3084-FFAC-576A-9C986A5DC5C4}"/>
              </a:ext>
            </a:extLst>
          </p:cNvPr>
          <p:cNvGrpSpPr>
            <a:grpSpLocks noChangeAspect="1"/>
          </p:cNvGrpSpPr>
          <p:nvPr/>
        </p:nvGrpSpPr>
        <p:grpSpPr>
          <a:xfrm>
            <a:off x="1569991" y="3339788"/>
            <a:ext cx="4636988" cy="2646895"/>
            <a:chOff x="2282732" y="1678689"/>
            <a:chExt cx="7626535" cy="4047274"/>
          </a:xfrm>
        </p:grpSpPr>
        <p:cxnSp>
          <p:nvCxnSpPr>
            <p:cNvPr id="5" name="Straight Arrow Connector 2">
              <a:extLst>
                <a:ext uri="{FF2B5EF4-FFF2-40B4-BE49-F238E27FC236}">
                  <a16:creationId xmlns:a16="http://schemas.microsoft.com/office/drawing/2014/main" id="{4DB4B76D-0FED-B8BF-16DB-6D1CB75F1094}"/>
                </a:ext>
              </a:extLst>
            </p:cNvPr>
            <p:cNvCxnSpPr>
              <a:cxnSpLocks/>
            </p:cNvCxnSpPr>
            <p:nvPr/>
          </p:nvCxnSpPr>
          <p:spPr>
            <a:xfrm flipV="1">
              <a:off x="8137075" y="2794531"/>
              <a:ext cx="252736" cy="1695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3">
              <a:extLst>
                <a:ext uri="{FF2B5EF4-FFF2-40B4-BE49-F238E27FC236}">
                  <a16:creationId xmlns:a16="http://schemas.microsoft.com/office/drawing/2014/main" id="{FF520F99-22A5-161C-281B-6ED42F9267D2}"/>
                </a:ext>
              </a:extLst>
            </p:cNvPr>
            <p:cNvCxnSpPr/>
            <p:nvPr/>
          </p:nvCxnSpPr>
          <p:spPr>
            <a:xfrm flipV="1">
              <a:off x="8947023" y="2186117"/>
              <a:ext cx="321172" cy="2147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
              <a:extLst>
                <a:ext uri="{FF2B5EF4-FFF2-40B4-BE49-F238E27FC236}">
                  <a16:creationId xmlns:a16="http://schemas.microsoft.com/office/drawing/2014/main" id="{C4C448F0-29F8-877E-52A7-3EBAFF0DF04F}"/>
                </a:ext>
              </a:extLst>
            </p:cNvPr>
            <p:cNvCxnSpPr>
              <a:stCxn id="31" idx="5"/>
            </p:cNvCxnSpPr>
            <p:nvPr/>
          </p:nvCxnSpPr>
          <p:spPr>
            <a:xfrm>
              <a:off x="8915146" y="2783622"/>
              <a:ext cx="254655" cy="2822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5">
              <a:extLst>
                <a:ext uri="{FF2B5EF4-FFF2-40B4-BE49-F238E27FC236}">
                  <a16:creationId xmlns:a16="http://schemas.microsoft.com/office/drawing/2014/main" id="{E75E9903-96AB-8977-8202-12CBCD604707}"/>
                </a:ext>
              </a:extLst>
            </p:cNvPr>
            <p:cNvCxnSpPr/>
            <p:nvPr/>
          </p:nvCxnSpPr>
          <p:spPr>
            <a:xfrm flipV="1">
              <a:off x="6142323" y="3353358"/>
              <a:ext cx="131195" cy="270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6">
              <a:extLst>
                <a:ext uri="{FF2B5EF4-FFF2-40B4-BE49-F238E27FC236}">
                  <a16:creationId xmlns:a16="http://schemas.microsoft.com/office/drawing/2014/main" id="{D5FE52A3-63F4-FE91-B4EA-7A52B8657207}"/>
                </a:ext>
              </a:extLst>
            </p:cNvPr>
            <p:cNvCxnSpPr/>
            <p:nvPr/>
          </p:nvCxnSpPr>
          <p:spPr>
            <a:xfrm flipV="1">
              <a:off x="7943903" y="4110047"/>
              <a:ext cx="268116" cy="1544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7">
              <a:extLst>
                <a:ext uri="{FF2B5EF4-FFF2-40B4-BE49-F238E27FC236}">
                  <a16:creationId xmlns:a16="http://schemas.microsoft.com/office/drawing/2014/main" id="{F6700BE2-540B-B19A-5128-1849D5D60972}"/>
                </a:ext>
              </a:extLst>
            </p:cNvPr>
            <p:cNvCxnSpPr/>
            <p:nvPr/>
          </p:nvCxnSpPr>
          <p:spPr>
            <a:xfrm>
              <a:off x="8883041" y="4220942"/>
              <a:ext cx="172057" cy="772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8">
              <a:extLst>
                <a:ext uri="{FF2B5EF4-FFF2-40B4-BE49-F238E27FC236}">
                  <a16:creationId xmlns:a16="http://schemas.microsoft.com/office/drawing/2014/main" id="{9A47F8CE-BA0C-12F0-A45F-4442198FBF0E}"/>
                </a:ext>
              </a:extLst>
            </p:cNvPr>
            <p:cNvCxnSpPr/>
            <p:nvPr/>
          </p:nvCxnSpPr>
          <p:spPr>
            <a:xfrm flipH="1">
              <a:off x="8366871" y="4644137"/>
              <a:ext cx="675603" cy="32117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9">
              <a:extLst>
                <a:ext uri="{FF2B5EF4-FFF2-40B4-BE49-F238E27FC236}">
                  <a16:creationId xmlns:a16="http://schemas.microsoft.com/office/drawing/2014/main" id="{78F0AFC3-8668-E109-4D7C-BDE36247F9FE}"/>
                </a:ext>
              </a:extLst>
            </p:cNvPr>
            <p:cNvCxnSpPr>
              <a:stCxn id="33" idx="4"/>
              <a:endCxn id="37" idx="0"/>
            </p:cNvCxnSpPr>
            <p:nvPr/>
          </p:nvCxnSpPr>
          <p:spPr>
            <a:xfrm flipH="1">
              <a:off x="9314077" y="4752393"/>
              <a:ext cx="62192" cy="3193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0">
              <a:extLst>
                <a:ext uri="{FF2B5EF4-FFF2-40B4-BE49-F238E27FC236}">
                  <a16:creationId xmlns:a16="http://schemas.microsoft.com/office/drawing/2014/main" id="{3E6ACFD1-A048-92F9-213B-5626AE670762}"/>
                </a:ext>
              </a:extLst>
            </p:cNvPr>
            <p:cNvCxnSpPr/>
            <p:nvPr/>
          </p:nvCxnSpPr>
          <p:spPr>
            <a:xfrm>
              <a:off x="6233371" y="3920067"/>
              <a:ext cx="413586" cy="2236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1">
              <a:extLst>
                <a:ext uri="{FF2B5EF4-FFF2-40B4-BE49-F238E27FC236}">
                  <a16:creationId xmlns:a16="http://schemas.microsoft.com/office/drawing/2014/main" id="{B30CA0B1-A908-BBAB-B407-166B84CA30EC}"/>
                </a:ext>
              </a:extLst>
            </p:cNvPr>
            <p:cNvCxnSpPr/>
            <p:nvPr/>
          </p:nvCxnSpPr>
          <p:spPr>
            <a:xfrm flipH="1">
              <a:off x="5212054" y="3712962"/>
              <a:ext cx="430589" cy="89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2">
              <a:extLst>
                <a:ext uri="{FF2B5EF4-FFF2-40B4-BE49-F238E27FC236}">
                  <a16:creationId xmlns:a16="http://schemas.microsoft.com/office/drawing/2014/main" id="{13ABFF6B-BAE8-3E52-1EA2-B5D47BB2CFFA}"/>
                </a:ext>
              </a:extLst>
            </p:cNvPr>
            <p:cNvCxnSpPr/>
            <p:nvPr/>
          </p:nvCxnSpPr>
          <p:spPr>
            <a:xfrm>
              <a:off x="6106748" y="4884482"/>
              <a:ext cx="303477" cy="1005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3">
              <a:extLst>
                <a:ext uri="{FF2B5EF4-FFF2-40B4-BE49-F238E27FC236}">
                  <a16:creationId xmlns:a16="http://schemas.microsoft.com/office/drawing/2014/main" id="{7C56273E-F7A1-7D5B-B29E-33FCD4656D2C}"/>
                </a:ext>
              </a:extLst>
            </p:cNvPr>
            <p:cNvCxnSpPr/>
            <p:nvPr/>
          </p:nvCxnSpPr>
          <p:spPr>
            <a:xfrm>
              <a:off x="6881451" y="3353357"/>
              <a:ext cx="199837" cy="3641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4">
              <a:extLst>
                <a:ext uri="{FF2B5EF4-FFF2-40B4-BE49-F238E27FC236}">
                  <a16:creationId xmlns:a16="http://schemas.microsoft.com/office/drawing/2014/main" id="{5597440C-B6BA-ABD9-5DD0-CC330929B66A}"/>
                </a:ext>
              </a:extLst>
            </p:cNvPr>
            <p:cNvCxnSpPr/>
            <p:nvPr/>
          </p:nvCxnSpPr>
          <p:spPr>
            <a:xfrm flipH="1">
              <a:off x="4483193" y="4317548"/>
              <a:ext cx="32684" cy="26923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15">
              <a:extLst>
                <a:ext uri="{FF2B5EF4-FFF2-40B4-BE49-F238E27FC236}">
                  <a16:creationId xmlns:a16="http://schemas.microsoft.com/office/drawing/2014/main" id="{7F63CD0A-8825-5FC7-1A01-7930002170F2}"/>
                </a:ext>
              </a:extLst>
            </p:cNvPr>
            <p:cNvCxnSpPr/>
            <p:nvPr/>
          </p:nvCxnSpPr>
          <p:spPr>
            <a:xfrm>
              <a:off x="4999852" y="4236602"/>
              <a:ext cx="321172" cy="3272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6">
              <a:extLst>
                <a:ext uri="{FF2B5EF4-FFF2-40B4-BE49-F238E27FC236}">
                  <a16:creationId xmlns:a16="http://schemas.microsoft.com/office/drawing/2014/main" id="{44C8C46A-F2F8-9DDB-4F79-DD666F1C445B}"/>
                </a:ext>
              </a:extLst>
            </p:cNvPr>
            <p:cNvCxnSpPr/>
            <p:nvPr/>
          </p:nvCxnSpPr>
          <p:spPr>
            <a:xfrm flipH="1">
              <a:off x="3633079" y="4661348"/>
              <a:ext cx="36650" cy="28926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17">
              <a:extLst>
                <a:ext uri="{FF2B5EF4-FFF2-40B4-BE49-F238E27FC236}">
                  <a16:creationId xmlns:a16="http://schemas.microsoft.com/office/drawing/2014/main" id="{D1BF078C-AA3F-330A-1AC3-E01B8CE3A54D}"/>
                </a:ext>
              </a:extLst>
            </p:cNvPr>
            <p:cNvCxnSpPr/>
            <p:nvPr/>
          </p:nvCxnSpPr>
          <p:spPr>
            <a:xfrm flipH="1">
              <a:off x="3135458" y="4317547"/>
              <a:ext cx="233801" cy="570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8">
              <a:extLst>
                <a:ext uri="{FF2B5EF4-FFF2-40B4-BE49-F238E27FC236}">
                  <a16:creationId xmlns:a16="http://schemas.microsoft.com/office/drawing/2014/main" id="{94E5B871-8B78-DA48-755F-F7743921E7A3}"/>
                </a:ext>
              </a:extLst>
            </p:cNvPr>
            <p:cNvCxnSpPr/>
            <p:nvPr/>
          </p:nvCxnSpPr>
          <p:spPr>
            <a:xfrm flipH="1">
              <a:off x="3977192" y="5094714"/>
              <a:ext cx="207363" cy="9857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9">
              <a:extLst>
                <a:ext uri="{FF2B5EF4-FFF2-40B4-BE49-F238E27FC236}">
                  <a16:creationId xmlns:a16="http://schemas.microsoft.com/office/drawing/2014/main" id="{58AD2D27-0AA7-7A56-9E41-9747B3909591}"/>
                </a:ext>
              </a:extLst>
            </p:cNvPr>
            <p:cNvCxnSpPr/>
            <p:nvPr/>
          </p:nvCxnSpPr>
          <p:spPr>
            <a:xfrm flipH="1" flipV="1">
              <a:off x="2948393" y="2964081"/>
              <a:ext cx="374984" cy="1401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0">
              <a:extLst>
                <a:ext uri="{FF2B5EF4-FFF2-40B4-BE49-F238E27FC236}">
                  <a16:creationId xmlns:a16="http://schemas.microsoft.com/office/drawing/2014/main" id="{3FA49CD2-F8C2-7036-6DDB-3678ABC177C0}"/>
                </a:ext>
              </a:extLst>
            </p:cNvPr>
            <p:cNvCxnSpPr/>
            <p:nvPr/>
          </p:nvCxnSpPr>
          <p:spPr>
            <a:xfrm flipH="1" flipV="1">
              <a:off x="3669729" y="3672696"/>
              <a:ext cx="62192" cy="2846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1">
              <a:extLst>
                <a:ext uri="{FF2B5EF4-FFF2-40B4-BE49-F238E27FC236}">
                  <a16:creationId xmlns:a16="http://schemas.microsoft.com/office/drawing/2014/main" id="{D44E7A1B-DA70-D771-74E7-00E7A18D7D8D}"/>
                </a:ext>
              </a:extLst>
            </p:cNvPr>
            <p:cNvCxnSpPr/>
            <p:nvPr/>
          </p:nvCxnSpPr>
          <p:spPr>
            <a:xfrm flipV="1">
              <a:off x="5056309" y="3114090"/>
              <a:ext cx="126621" cy="2392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2">
              <a:extLst>
                <a:ext uri="{FF2B5EF4-FFF2-40B4-BE49-F238E27FC236}">
                  <a16:creationId xmlns:a16="http://schemas.microsoft.com/office/drawing/2014/main" id="{AE96B55D-4E25-D925-24A8-4AB8911FDE87}"/>
                </a:ext>
              </a:extLst>
            </p:cNvPr>
            <p:cNvCxnSpPr>
              <a:stCxn id="36" idx="6"/>
              <a:endCxn id="38" idx="2"/>
            </p:cNvCxnSpPr>
            <p:nvPr/>
          </p:nvCxnSpPr>
          <p:spPr>
            <a:xfrm>
              <a:off x="4803958" y="2783778"/>
              <a:ext cx="2523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5">
              <a:extLst>
                <a:ext uri="{FF2B5EF4-FFF2-40B4-BE49-F238E27FC236}">
                  <a16:creationId xmlns:a16="http://schemas.microsoft.com/office/drawing/2014/main" id="{EFC9C0C8-A831-4363-6C21-172A3759C112}"/>
                </a:ext>
              </a:extLst>
            </p:cNvPr>
            <p:cNvSpPr/>
            <p:nvPr/>
          </p:nvSpPr>
          <p:spPr>
            <a:xfrm>
              <a:off x="9266923" y="167868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1" name="Oval 26">
              <a:extLst>
                <a:ext uri="{FF2B5EF4-FFF2-40B4-BE49-F238E27FC236}">
                  <a16:creationId xmlns:a16="http://schemas.microsoft.com/office/drawing/2014/main" id="{60C3266B-BB7C-012B-1F97-F778AB3FD31B}"/>
                </a:ext>
              </a:extLst>
            </p:cNvPr>
            <p:cNvSpPr/>
            <p:nvPr/>
          </p:nvSpPr>
          <p:spPr>
            <a:xfrm>
              <a:off x="8355024" y="224719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2" name="Oval 27">
              <a:extLst>
                <a:ext uri="{FF2B5EF4-FFF2-40B4-BE49-F238E27FC236}">
                  <a16:creationId xmlns:a16="http://schemas.microsoft.com/office/drawing/2014/main" id="{4871D669-F72D-9E65-D58E-901D8D5A3A7D}"/>
                </a:ext>
              </a:extLst>
            </p:cNvPr>
            <p:cNvSpPr/>
            <p:nvPr/>
          </p:nvSpPr>
          <p:spPr>
            <a:xfrm>
              <a:off x="9157954" y="3044031"/>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3" name="Oval 28">
              <a:extLst>
                <a:ext uri="{FF2B5EF4-FFF2-40B4-BE49-F238E27FC236}">
                  <a16:creationId xmlns:a16="http://schemas.microsoft.com/office/drawing/2014/main" id="{88F918D2-A272-98F8-C60F-A141EDE8CBA6}"/>
                </a:ext>
              </a:extLst>
            </p:cNvPr>
            <p:cNvSpPr/>
            <p:nvPr/>
          </p:nvSpPr>
          <p:spPr>
            <a:xfrm>
              <a:off x="9043250" y="41218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4" name="Oval 29">
              <a:extLst>
                <a:ext uri="{FF2B5EF4-FFF2-40B4-BE49-F238E27FC236}">
                  <a16:creationId xmlns:a16="http://schemas.microsoft.com/office/drawing/2014/main" id="{D624904F-197F-4DA2-6B8B-C368F51FBF76}"/>
                </a:ext>
              </a:extLst>
            </p:cNvPr>
            <p:cNvSpPr/>
            <p:nvPr/>
          </p:nvSpPr>
          <p:spPr>
            <a:xfrm>
              <a:off x="8228849" y="374408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5" name="Oval 30">
              <a:extLst>
                <a:ext uri="{FF2B5EF4-FFF2-40B4-BE49-F238E27FC236}">
                  <a16:creationId xmlns:a16="http://schemas.microsoft.com/office/drawing/2014/main" id="{F6FCB1D0-8EC8-382D-0E43-D13D292A3AF0}"/>
                </a:ext>
              </a:extLst>
            </p:cNvPr>
            <p:cNvSpPr/>
            <p:nvPr/>
          </p:nvSpPr>
          <p:spPr>
            <a:xfrm>
              <a:off x="7746195" y="489991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6" name="Oval 31">
              <a:extLst>
                <a:ext uri="{FF2B5EF4-FFF2-40B4-BE49-F238E27FC236}">
                  <a16:creationId xmlns:a16="http://schemas.microsoft.com/office/drawing/2014/main" id="{2623F845-8057-7A9E-9EE5-1F4ABB08ACCD}"/>
                </a:ext>
              </a:extLst>
            </p:cNvPr>
            <p:cNvSpPr/>
            <p:nvPr/>
          </p:nvSpPr>
          <p:spPr>
            <a:xfrm>
              <a:off x="4149768"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7" name="Oval 32">
              <a:extLst>
                <a:ext uri="{FF2B5EF4-FFF2-40B4-BE49-F238E27FC236}">
                  <a16:creationId xmlns:a16="http://schemas.microsoft.com/office/drawing/2014/main" id="{25A7E3D6-A119-70CB-06A0-217461C2CA6A}"/>
                </a:ext>
              </a:extLst>
            </p:cNvPr>
            <p:cNvSpPr/>
            <p:nvPr/>
          </p:nvSpPr>
          <p:spPr>
            <a:xfrm>
              <a:off x="8981058" y="508361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8" name="Oval 33">
              <a:extLst>
                <a:ext uri="{FF2B5EF4-FFF2-40B4-BE49-F238E27FC236}">
                  <a16:creationId xmlns:a16="http://schemas.microsoft.com/office/drawing/2014/main" id="{7774094F-3551-C2FE-5787-30BED65F1C80}"/>
                </a:ext>
              </a:extLst>
            </p:cNvPr>
            <p:cNvSpPr/>
            <p:nvPr/>
          </p:nvSpPr>
          <p:spPr>
            <a:xfrm>
              <a:off x="5044461"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39" name="Oval 34">
              <a:extLst>
                <a:ext uri="{FF2B5EF4-FFF2-40B4-BE49-F238E27FC236}">
                  <a16:creationId xmlns:a16="http://schemas.microsoft.com/office/drawing/2014/main" id="{8B60E7EC-381E-753F-D558-A35BF65B39E2}"/>
                </a:ext>
              </a:extLst>
            </p:cNvPr>
            <p:cNvSpPr/>
            <p:nvPr/>
          </p:nvSpPr>
          <p:spPr>
            <a:xfrm>
              <a:off x="3300060" y="301033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40" name="Oval 35">
              <a:extLst>
                <a:ext uri="{FF2B5EF4-FFF2-40B4-BE49-F238E27FC236}">
                  <a16:creationId xmlns:a16="http://schemas.microsoft.com/office/drawing/2014/main" id="{8BFFE7E4-8580-F4D8-0A69-DD53291F785E}"/>
                </a:ext>
              </a:extLst>
            </p:cNvPr>
            <p:cNvSpPr/>
            <p:nvPr/>
          </p:nvSpPr>
          <p:spPr>
            <a:xfrm>
              <a:off x="2282732" y="24835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41" name="Oval 36">
              <a:extLst>
                <a:ext uri="{FF2B5EF4-FFF2-40B4-BE49-F238E27FC236}">
                  <a16:creationId xmlns:a16="http://schemas.microsoft.com/office/drawing/2014/main" id="{C2C2BAF2-FB12-C264-AF90-01D19FBDF292}"/>
                </a:ext>
              </a:extLst>
            </p:cNvPr>
            <p:cNvSpPr/>
            <p:nvPr/>
          </p:nvSpPr>
          <p:spPr>
            <a:xfrm>
              <a:off x="2423916" y="406525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42" name="Oval 37">
              <a:extLst>
                <a:ext uri="{FF2B5EF4-FFF2-40B4-BE49-F238E27FC236}">
                  <a16:creationId xmlns:a16="http://schemas.microsoft.com/office/drawing/2014/main" id="{4F6F75F1-8991-3624-D312-D21834AD18ED}"/>
                </a:ext>
              </a:extLst>
            </p:cNvPr>
            <p:cNvSpPr/>
            <p:nvPr/>
          </p:nvSpPr>
          <p:spPr>
            <a:xfrm>
              <a:off x="3398902" y="4003605"/>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43" name="Oval 38">
              <a:extLst>
                <a:ext uri="{FF2B5EF4-FFF2-40B4-BE49-F238E27FC236}">
                  <a16:creationId xmlns:a16="http://schemas.microsoft.com/office/drawing/2014/main" id="{D522C628-63C3-21B7-F404-F02BE5AD14D9}"/>
                </a:ext>
              </a:extLst>
            </p:cNvPr>
            <p:cNvSpPr/>
            <p:nvPr/>
          </p:nvSpPr>
          <p:spPr>
            <a:xfrm>
              <a:off x="4149768" y="4622290"/>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44" name="Oval 39">
              <a:extLst>
                <a:ext uri="{FF2B5EF4-FFF2-40B4-BE49-F238E27FC236}">
                  <a16:creationId xmlns:a16="http://schemas.microsoft.com/office/drawing/2014/main" id="{B5A3962B-7001-ADA5-E5FF-4419A55AF082}"/>
                </a:ext>
              </a:extLst>
            </p:cNvPr>
            <p:cNvSpPr/>
            <p:nvPr/>
          </p:nvSpPr>
          <p:spPr>
            <a:xfrm>
              <a:off x="3300060" y="499687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45" name="Oval 40">
              <a:extLst>
                <a:ext uri="{FF2B5EF4-FFF2-40B4-BE49-F238E27FC236}">
                  <a16:creationId xmlns:a16="http://schemas.microsoft.com/office/drawing/2014/main" id="{C6851226-A14B-AA68-123D-24C8A678D620}"/>
                </a:ext>
              </a:extLst>
            </p:cNvPr>
            <p:cNvSpPr/>
            <p:nvPr/>
          </p:nvSpPr>
          <p:spPr>
            <a:xfrm>
              <a:off x="6460612" y="473126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Lato Light" panose="020F0502020204030203" pitchFamily="34" charset="0"/>
              </a:endParaRPr>
            </a:p>
          </p:txBody>
        </p:sp>
        <p:sp>
          <p:nvSpPr>
            <p:cNvPr id="46" name="Oval 5">
              <a:extLst>
                <a:ext uri="{FF2B5EF4-FFF2-40B4-BE49-F238E27FC236}">
                  <a16:creationId xmlns:a16="http://schemas.microsoft.com/office/drawing/2014/main" id="{5283E687-BB1E-BCCC-2457-203BC37932C6}"/>
                </a:ext>
              </a:extLst>
            </p:cNvPr>
            <p:cNvSpPr>
              <a:spLocks noChangeArrowheads="1"/>
            </p:cNvSpPr>
            <p:nvPr/>
          </p:nvSpPr>
          <p:spPr bwMode="auto">
            <a:xfrm>
              <a:off x="6231742" y="2379412"/>
              <a:ext cx="871215" cy="871215"/>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47" name="Freeform 7">
              <a:extLst>
                <a:ext uri="{FF2B5EF4-FFF2-40B4-BE49-F238E27FC236}">
                  <a16:creationId xmlns:a16="http://schemas.microsoft.com/office/drawing/2014/main" id="{1FB31419-AF47-DC5B-DA59-D40996450E1F}"/>
                </a:ext>
              </a:extLst>
            </p:cNvPr>
            <p:cNvSpPr>
              <a:spLocks noEditPoints="1"/>
            </p:cNvSpPr>
            <p:nvPr/>
          </p:nvSpPr>
          <p:spPr bwMode="auto">
            <a:xfrm>
              <a:off x="5996058" y="2169522"/>
              <a:ext cx="1415709" cy="1325257"/>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48" name="Oval 11">
              <a:extLst>
                <a:ext uri="{FF2B5EF4-FFF2-40B4-BE49-F238E27FC236}">
                  <a16:creationId xmlns:a16="http://schemas.microsoft.com/office/drawing/2014/main" id="{AFF0F3A9-C8BD-CE67-DF2F-86DB959E4E6D}"/>
                </a:ext>
              </a:extLst>
            </p:cNvPr>
            <p:cNvSpPr>
              <a:spLocks noChangeArrowheads="1"/>
            </p:cNvSpPr>
            <p:nvPr/>
          </p:nvSpPr>
          <p:spPr bwMode="auto">
            <a:xfrm>
              <a:off x="4147578" y="3331202"/>
              <a:ext cx="891901" cy="891901"/>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49" name="Freeform 13">
              <a:extLst>
                <a:ext uri="{FF2B5EF4-FFF2-40B4-BE49-F238E27FC236}">
                  <a16:creationId xmlns:a16="http://schemas.microsoft.com/office/drawing/2014/main" id="{55BDF06B-E7C0-F5C7-3A3E-39D2A43D9F16}"/>
                </a:ext>
              </a:extLst>
            </p:cNvPr>
            <p:cNvSpPr>
              <a:spLocks noEditPoints="1"/>
            </p:cNvSpPr>
            <p:nvPr/>
          </p:nvSpPr>
          <p:spPr bwMode="auto">
            <a:xfrm>
              <a:off x="4017053" y="3200673"/>
              <a:ext cx="1152957"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50" name="Oval 17">
              <a:extLst>
                <a:ext uri="{FF2B5EF4-FFF2-40B4-BE49-F238E27FC236}">
                  <a16:creationId xmlns:a16="http://schemas.microsoft.com/office/drawing/2014/main" id="{3C61D353-6D9F-A60F-8668-DD8B308CB63E}"/>
                </a:ext>
              </a:extLst>
            </p:cNvPr>
            <p:cNvSpPr>
              <a:spLocks noChangeArrowheads="1"/>
            </p:cNvSpPr>
            <p:nvPr/>
          </p:nvSpPr>
          <p:spPr bwMode="auto">
            <a:xfrm>
              <a:off x="5244409" y="4475704"/>
              <a:ext cx="837298" cy="83729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51" name="Oval 22">
              <a:extLst>
                <a:ext uri="{FF2B5EF4-FFF2-40B4-BE49-F238E27FC236}">
                  <a16:creationId xmlns:a16="http://schemas.microsoft.com/office/drawing/2014/main" id="{80F61F31-31A9-2E06-254D-C35461DB4EFE}"/>
                </a:ext>
              </a:extLst>
            </p:cNvPr>
            <p:cNvSpPr>
              <a:spLocks noChangeArrowheads="1"/>
            </p:cNvSpPr>
            <p:nvPr/>
          </p:nvSpPr>
          <p:spPr bwMode="auto">
            <a:xfrm>
              <a:off x="6908851" y="3830468"/>
              <a:ext cx="892013" cy="892013"/>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52" name="Freeform 24">
              <a:extLst>
                <a:ext uri="{FF2B5EF4-FFF2-40B4-BE49-F238E27FC236}">
                  <a16:creationId xmlns:a16="http://schemas.microsoft.com/office/drawing/2014/main" id="{080186A4-20BB-BDD4-99E6-6CA44F0E08CE}"/>
                </a:ext>
              </a:extLst>
            </p:cNvPr>
            <p:cNvSpPr>
              <a:spLocks noEditPoints="1"/>
            </p:cNvSpPr>
            <p:nvPr/>
          </p:nvSpPr>
          <p:spPr bwMode="auto">
            <a:xfrm>
              <a:off x="6778377" y="3699995"/>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53" name="Oval 28">
              <a:extLst>
                <a:ext uri="{FF2B5EF4-FFF2-40B4-BE49-F238E27FC236}">
                  <a16:creationId xmlns:a16="http://schemas.microsoft.com/office/drawing/2014/main" id="{524A55E5-24B5-6236-20C6-2F7D3783E6D5}"/>
                </a:ext>
              </a:extLst>
            </p:cNvPr>
            <p:cNvSpPr>
              <a:spLocks noChangeArrowheads="1"/>
            </p:cNvSpPr>
            <p:nvPr/>
          </p:nvSpPr>
          <p:spPr bwMode="auto">
            <a:xfrm>
              <a:off x="7324461" y="2778222"/>
              <a:ext cx="887559" cy="887559"/>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pPr algn="l" rtl="0"/>
              <a:endParaRPr lang="en-GB" sz="1600" dirty="0">
                <a:latin typeface="Lato Light" panose="020F0502020204030203" pitchFamily="34" charset="0"/>
              </a:endParaRPr>
            </a:p>
          </p:txBody>
        </p:sp>
        <p:sp>
          <p:nvSpPr>
            <p:cNvPr id="54" name="Freeform 86">
              <a:extLst>
                <a:ext uri="{FF2B5EF4-FFF2-40B4-BE49-F238E27FC236}">
                  <a16:creationId xmlns:a16="http://schemas.microsoft.com/office/drawing/2014/main" id="{4490E25B-0D01-507D-9AB0-424133155A1B}"/>
                </a:ext>
              </a:extLst>
            </p:cNvPr>
            <p:cNvSpPr>
              <a:spLocks noChangeAspect="1"/>
            </p:cNvSpPr>
            <p:nvPr/>
          </p:nvSpPr>
          <p:spPr>
            <a:xfrm>
              <a:off x="5693942" y="3511887"/>
              <a:ext cx="439967" cy="439965"/>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600" dirty="0">
                <a:latin typeface="Lato Light" panose="020F0502020204030203" pitchFamily="34" charset="0"/>
              </a:endParaRPr>
            </a:p>
          </p:txBody>
        </p:sp>
        <p:sp>
          <p:nvSpPr>
            <p:cNvPr id="55" name="Freeform 88">
              <a:extLst>
                <a:ext uri="{FF2B5EF4-FFF2-40B4-BE49-F238E27FC236}">
                  <a16:creationId xmlns:a16="http://schemas.microsoft.com/office/drawing/2014/main" id="{D874BEA4-097D-E01C-7E4C-A4B1BAABAC90}"/>
                </a:ext>
              </a:extLst>
            </p:cNvPr>
            <p:cNvSpPr/>
            <p:nvPr/>
          </p:nvSpPr>
          <p:spPr>
            <a:xfrm>
              <a:off x="5492467" y="4725497"/>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1600" dirty="0">
                <a:solidFill>
                  <a:schemeClr val="bg1"/>
                </a:solidFill>
                <a:latin typeface="Lato Light" panose="020F0502020204030203" pitchFamily="34" charset="0"/>
              </a:endParaRPr>
            </a:p>
          </p:txBody>
        </p:sp>
        <p:sp>
          <p:nvSpPr>
            <p:cNvPr id="56" name="TextBox 108">
              <a:extLst>
                <a:ext uri="{FF2B5EF4-FFF2-40B4-BE49-F238E27FC236}">
                  <a16:creationId xmlns:a16="http://schemas.microsoft.com/office/drawing/2014/main" id="{49220945-1F04-9AC2-3FC0-241C20367C65}"/>
                </a:ext>
              </a:extLst>
            </p:cNvPr>
            <p:cNvSpPr txBox="1"/>
            <p:nvPr/>
          </p:nvSpPr>
          <p:spPr>
            <a:xfrm>
              <a:off x="4070921" y="3572716"/>
              <a:ext cx="1049849" cy="470611"/>
            </a:xfrm>
            <a:prstGeom prst="rect">
              <a:avLst/>
            </a:prstGeom>
            <a:noFill/>
          </p:spPr>
          <p:txBody>
            <a:bodyPr wrap="none" rtlCol="0" anchor="t" anchorCtr="0">
              <a:spAutoFit/>
            </a:bodyPr>
            <a:lstStyle/>
            <a:p>
              <a:pPr algn="ctr" rtl="0"/>
              <a:r>
                <a:rPr lang="en-GB" sz="1400" b="1" dirty="0">
                  <a:solidFill>
                    <a:srgbClr val="B41F7A"/>
                  </a:solidFill>
                  <a:latin typeface="Calibri" panose="020F0502020204030204" pitchFamily="34" charset="0"/>
                  <a:ea typeface="League Spartan" charset="0"/>
                  <a:cs typeface="Calibri" panose="020F0502020204030204" pitchFamily="34" charset="0"/>
                </a:rPr>
                <a:t>Público</a:t>
              </a:r>
            </a:p>
          </p:txBody>
        </p:sp>
        <p:sp>
          <p:nvSpPr>
            <p:cNvPr id="57" name="TextBox 109">
              <a:extLst>
                <a:ext uri="{FF2B5EF4-FFF2-40B4-BE49-F238E27FC236}">
                  <a16:creationId xmlns:a16="http://schemas.microsoft.com/office/drawing/2014/main" id="{D93145CC-47E4-36E6-2481-58CE3DA01EC5}"/>
                </a:ext>
              </a:extLst>
            </p:cNvPr>
            <p:cNvSpPr txBox="1"/>
            <p:nvPr/>
          </p:nvSpPr>
          <p:spPr>
            <a:xfrm>
              <a:off x="6098024" y="2586256"/>
              <a:ext cx="1177350" cy="423549"/>
            </a:xfrm>
            <a:prstGeom prst="rect">
              <a:avLst/>
            </a:prstGeom>
            <a:noFill/>
          </p:spPr>
          <p:txBody>
            <a:bodyPr wrap="none" rtlCol="0" anchor="t" anchorCtr="0">
              <a:spAutoFit/>
            </a:bodyPr>
            <a:lstStyle/>
            <a:p>
              <a:pPr algn="ctr" rtl="0"/>
              <a:r>
                <a:rPr lang="en-GB" sz="1200" b="1" dirty="0">
                  <a:solidFill>
                    <a:srgbClr val="CD6634"/>
                  </a:solidFill>
                  <a:latin typeface="Calibri" panose="020F0502020204030204" pitchFamily="34" charset="0"/>
                  <a:ea typeface="League Spartan" charset="0"/>
                  <a:cs typeface="Calibri" panose="020F0502020204030204" pitchFamily="34" charset="0"/>
                </a:rPr>
                <a:t>Industria</a:t>
              </a:r>
            </a:p>
          </p:txBody>
        </p:sp>
        <p:sp>
          <p:nvSpPr>
            <p:cNvPr id="58" name="TextBox 110">
              <a:extLst>
                <a:ext uri="{FF2B5EF4-FFF2-40B4-BE49-F238E27FC236}">
                  <a16:creationId xmlns:a16="http://schemas.microsoft.com/office/drawing/2014/main" id="{359BD4A9-9BC6-2CDC-60D7-FC59B5EC78AD}"/>
                </a:ext>
              </a:extLst>
            </p:cNvPr>
            <p:cNvSpPr txBox="1"/>
            <p:nvPr/>
          </p:nvSpPr>
          <p:spPr>
            <a:xfrm>
              <a:off x="7144990" y="4074445"/>
              <a:ext cx="419729" cy="423549"/>
            </a:xfrm>
            <a:prstGeom prst="rect">
              <a:avLst/>
            </a:prstGeom>
            <a:noFill/>
          </p:spPr>
          <p:txBody>
            <a:bodyPr wrap="none" rtlCol="0" anchor="t" anchorCtr="0">
              <a:spAutoFit/>
            </a:bodyPr>
            <a:lstStyle/>
            <a:p>
              <a:pPr algn="ctr" rtl="0"/>
              <a:r>
                <a:rPr lang="en-GB" sz="1200" b="1" dirty="0">
                  <a:solidFill>
                    <a:srgbClr val="595959"/>
                  </a:solidFill>
                  <a:latin typeface="Calibri" panose="020F0502020204030204" pitchFamily="34" charset="0"/>
                  <a:ea typeface="League Spartan" charset="0"/>
                  <a:cs typeface="Calibri" panose="020F0502020204030204" pitchFamily="34" charset="0"/>
                </a:rPr>
                <a:t>?</a:t>
              </a:r>
            </a:p>
          </p:txBody>
        </p:sp>
      </p:grpSp>
      <p:sp>
        <p:nvSpPr>
          <p:cNvPr id="59" name="TextBox 35">
            <a:extLst>
              <a:ext uri="{FF2B5EF4-FFF2-40B4-BE49-F238E27FC236}">
                <a16:creationId xmlns:a16="http://schemas.microsoft.com/office/drawing/2014/main" id="{91BB80F4-EC78-A7A8-77AB-91CA0CE061E7}"/>
              </a:ext>
            </a:extLst>
          </p:cNvPr>
          <p:cNvSpPr txBox="1"/>
          <p:nvPr/>
        </p:nvSpPr>
        <p:spPr>
          <a:xfrm>
            <a:off x="1905349" y="2493975"/>
            <a:ext cx="4115807" cy="430887"/>
          </a:xfrm>
          <a:prstGeom prst="rect">
            <a:avLst/>
          </a:prstGeom>
          <a:noFill/>
        </p:spPr>
        <p:txBody>
          <a:bodyPr wrap="none" rtlCol="0" anchor="b" anchorCtr="0">
            <a:spAutoFit/>
          </a:bodyPr>
          <a:lstStyle/>
          <a:p>
            <a:pPr algn="l" rtl="0"/>
            <a:r>
              <a:rPr lang="en-GB" sz="2200" b="1" dirty="0">
                <a:solidFill>
                  <a:srgbClr val="595959"/>
                </a:solidFill>
                <a:ea typeface="League Spartan" charset="0"/>
                <a:cs typeface="Poppins" pitchFamily="2" charset="77"/>
              </a:rPr>
              <a:t>1. Mapeo mental de las partes interesadas</a:t>
            </a:r>
          </a:p>
        </p:txBody>
      </p:sp>
      <p:grpSp>
        <p:nvGrpSpPr>
          <p:cNvPr id="60" name="Gruppieren 7">
            <a:extLst>
              <a:ext uri="{FF2B5EF4-FFF2-40B4-BE49-F238E27FC236}">
                <a16:creationId xmlns:a16="http://schemas.microsoft.com/office/drawing/2014/main" id="{7341769E-DAA6-5F35-2DF8-ECEEFA274B72}"/>
              </a:ext>
            </a:extLst>
          </p:cNvPr>
          <p:cNvGrpSpPr>
            <a:grpSpLocks noChangeAspect="1"/>
          </p:cNvGrpSpPr>
          <p:nvPr/>
        </p:nvGrpSpPr>
        <p:grpSpPr>
          <a:xfrm>
            <a:off x="7264713" y="3273360"/>
            <a:ext cx="4303124" cy="3120596"/>
            <a:chOff x="6372288" y="1843583"/>
            <a:chExt cx="5704454" cy="2486321"/>
          </a:xfrm>
        </p:grpSpPr>
        <p:sp>
          <p:nvSpPr>
            <p:cNvPr id="61" name="Freeform 39">
              <a:extLst>
                <a:ext uri="{FF2B5EF4-FFF2-40B4-BE49-F238E27FC236}">
                  <a16:creationId xmlns:a16="http://schemas.microsoft.com/office/drawing/2014/main" id="{D44697AB-9E24-0941-A8CD-D67ED8225250}"/>
                </a:ext>
              </a:extLst>
            </p:cNvPr>
            <p:cNvSpPr>
              <a:spLocks/>
            </p:cNvSpPr>
            <p:nvPr/>
          </p:nvSpPr>
          <p:spPr bwMode="auto">
            <a:xfrm>
              <a:off x="6372288" y="1843583"/>
              <a:ext cx="3446265" cy="77439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62" name="Freeform 13">
              <a:extLst>
                <a:ext uri="{FF2B5EF4-FFF2-40B4-BE49-F238E27FC236}">
                  <a16:creationId xmlns:a16="http://schemas.microsoft.com/office/drawing/2014/main" id="{7790F4EE-8FA9-3375-4B89-8BDD49558E24}"/>
                </a:ext>
              </a:extLst>
            </p:cNvPr>
            <p:cNvSpPr>
              <a:spLocks/>
            </p:cNvSpPr>
            <p:nvPr/>
          </p:nvSpPr>
          <p:spPr bwMode="auto">
            <a:xfrm>
              <a:off x="6729975" y="1855108"/>
              <a:ext cx="270163" cy="774392"/>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63" name="TextBox 39">
              <a:extLst>
                <a:ext uri="{FF2B5EF4-FFF2-40B4-BE49-F238E27FC236}">
                  <a16:creationId xmlns:a16="http://schemas.microsoft.com/office/drawing/2014/main" id="{4148E786-79AC-EFA4-1B70-B69AAF6B574D}"/>
                </a:ext>
              </a:extLst>
            </p:cNvPr>
            <p:cNvSpPr txBox="1"/>
            <p:nvPr/>
          </p:nvSpPr>
          <p:spPr>
            <a:xfrm>
              <a:off x="7187874" y="2042394"/>
              <a:ext cx="2604564" cy="247263"/>
            </a:xfrm>
            <a:prstGeom prst="rect">
              <a:avLst/>
            </a:prstGeom>
            <a:noFill/>
          </p:spPr>
          <p:txBody>
            <a:bodyPr wrap="square" rtlCol="0">
              <a:spAutoFit/>
            </a:bodyPr>
            <a:lstStyle/>
            <a:p>
              <a:pPr algn="l" rtl="0">
                <a:lnSpc>
                  <a:spcPts val="1665"/>
                </a:lnSpc>
              </a:pPr>
              <a:r>
                <a:rPr lang="en-GB" sz="1600" dirty="0">
                  <a:solidFill>
                    <a:schemeClr val="bg1"/>
                  </a:solidFill>
                  <a:ea typeface="Lato Light" charset="0"/>
                  <a:cs typeface="Lato Light" charset="0"/>
                </a:rPr>
                <a:t>Breve descripción</a:t>
              </a:r>
            </a:p>
          </p:txBody>
        </p:sp>
        <p:sp>
          <p:nvSpPr>
            <p:cNvPr id="64" name="TextBox 40">
              <a:extLst>
                <a:ext uri="{FF2B5EF4-FFF2-40B4-BE49-F238E27FC236}">
                  <a16:creationId xmlns:a16="http://schemas.microsoft.com/office/drawing/2014/main" id="{0011CA93-ADDF-353B-8B72-04BF30C86D9B}"/>
                </a:ext>
              </a:extLst>
            </p:cNvPr>
            <p:cNvSpPr txBox="1"/>
            <p:nvPr/>
          </p:nvSpPr>
          <p:spPr>
            <a:xfrm>
              <a:off x="7209352" y="1864639"/>
              <a:ext cx="1796583" cy="239345"/>
            </a:xfrm>
            <a:prstGeom prst="rect">
              <a:avLst/>
            </a:prstGeom>
            <a:noFill/>
          </p:spPr>
          <p:txBody>
            <a:bodyPr wrap="none" rtlCol="0">
              <a:spAutoFit/>
            </a:bodyPr>
            <a:lstStyle/>
            <a:p>
              <a:pPr algn="l" rtl="0">
                <a:lnSpc>
                  <a:spcPts val="1620"/>
                </a:lnSpc>
              </a:pPr>
              <a:r>
                <a:rPr lang="en-GB" sz="1600" b="1" dirty="0">
                  <a:solidFill>
                    <a:schemeClr val="bg1"/>
                  </a:solidFill>
                  <a:ea typeface="Roboto" charset="0"/>
                  <a:cs typeface="Roboto" charset="0"/>
                </a:rPr>
                <a:t>Parte interesada 1</a:t>
              </a:r>
            </a:p>
          </p:txBody>
        </p:sp>
        <p:sp>
          <p:nvSpPr>
            <p:cNvPr id="65" name="Freeform 37">
              <a:extLst>
                <a:ext uri="{FF2B5EF4-FFF2-40B4-BE49-F238E27FC236}">
                  <a16:creationId xmlns:a16="http://schemas.microsoft.com/office/drawing/2014/main" id="{9BC5E916-275C-7C3E-7581-B1CB0A493F66}"/>
                </a:ext>
              </a:extLst>
            </p:cNvPr>
            <p:cNvSpPr>
              <a:spLocks/>
            </p:cNvSpPr>
            <p:nvPr/>
          </p:nvSpPr>
          <p:spPr bwMode="auto">
            <a:xfrm>
              <a:off x="6972834" y="2294203"/>
              <a:ext cx="3559825"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66" name="Freeform 15">
              <a:extLst>
                <a:ext uri="{FF2B5EF4-FFF2-40B4-BE49-F238E27FC236}">
                  <a16:creationId xmlns:a16="http://schemas.microsoft.com/office/drawing/2014/main" id="{C7A2A9C1-6F69-1F8C-F96D-96618532E3EA}"/>
                </a:ext>
              </a:extLst>
            </p:cNvPr>
            <p:cNvSpPr>
              <a:spLocks/>
            </p:cNvSpPr>
            <p:nvPr/>
          </p:nvSpPr>
          <p:spPr bwMode="auto">
            <a:xfrm>
              <a:off x="7233227" y="2472698"/>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67" name="TextBox 37">
              <a:extLst>
                <a:ext uri="{FF2B5EF4-FFF2-40B4-BE49-F238E27FC236}">
                  <a16:creationId xmlns:a16="http://schemas.microsoft.com/office/drawing/2014/main" id="{505AE4DC-9488-E434-27CD-063A0722DA70}"/>
                </a:ext>
              </a:extLst>
            </p:cNvPr>
            <p:cNvSpPr txBox="1"/>
            <p:nvPr/>
          </p:nvSpPr>
          <p:spPr>
            <a:xfrm>
              <a:off x="7987363" y="2535564"/>
              <a:ext cx="2604564" cy="247263"/>
            </a:xfrm>
            <a:prstGeom prst="rect">
              <a:avLst/>
            </a:prstGeom>
            <a:noFill/>
          </p:spPr>
          <p:txBody>
            <a:bodyPr wrap="square" rtlCol="0">
              <a:spAutoFit/>
            </a:bodyPr>
            <a:lstStyle/>
            <a:p>
              <a:pPr algn="l" rtl="0">
                <a:lnSpc>
                  <a:spcPts val="1665"/>
                </a:lnSpc>
              </a:pPr>
              <a:r>
                <a:rPr lang="en-GB" sz="1600" dirty="0">
                  <a:solidFill>
                    <a:schemeClr val="bg1"/>
                  </a:solidFill>
                  <a:ea typeface="Lato Light" charset="0"/>
                  <a:cs typeface="Lato Light" charset="0"/>
                </a:rPr>
                <a:t>Breve descripción</a:t>
              </a:r>
            </a:p>
          </p:txBody>
        </p:sp>
        <p:sp>
          <p:nvSpPr>
            <p:cNvPr id="68" name="TextBox 38">
              <a:extLst>
                <a:ext uri="{FF2B5EF4-FFF2-40B4-BE49-F238E27FC236}">
                  <a16:creationId xmlns:a16="http://schemas.microsoft.com/office/drawing/2014/main" id="{97FEFD8E-5133-9528-4FE3-1842AD6FD594}"/>
                </a:ext>
              </a:extLst>
            </p:cNvPr>
            <p:cNvSpPr txBox="1"/>
            <p:nvPr/>
          </p:nvSpPr>
          <p:spPr>
            <a:xfrm>
              <a:off x="7962327" y="2351975"/>
              <a:ext cx="1796583" cy="239345"/>
            </a:xfrm>
            <a:prstGeom prst="rect">
              <a:avLst/>
            </a:prstGeom>
            <a:noFill/>
          </p:spPr>
          <p:txBody>
            <a:bodyPr wrap="none" rtlCol="0">
              <a:spAutoFit/>
            </a:bodyPr>
            <a:lstStyle/>
            <a:p>
              <a:pPr algn="l" rtl="0">
                <a:lnSpc>
                  <a:spcPts val="1620"/>
                </a:lnSpc>
              </a:pPr>
              <a:r>
                <a:rPr lang="en-GB" sz="1600" b="1" dirty="0">
                  <a:solidFill>
                    <a:schemeClr val="bg1"/>
                  </a:solidFill>
                  <a:ea typeface="Roboto" charset="0"/>
                  <a:cs typeface="Roboto" charset="0"/>
                </a:rPr>
                <a:t>Parte interesada 2</a:t>
              </a:r>
            </a:p>
          </p:txBody>
        </p:sp>
        <p:sp>
          <p:nvSpPr>
            <p:cNvPr id="69" name="Freeform 35">
              <a:extLst>
                <a:ext uri="{FF2B5EF4-FFF2-40B4-BE49-F238E27FC236}">
                  <a16:creationId xmlns:a16="http://schemas.microsoft.com/office/drawing/2014/main" id="{9C3BA1CB-F789-1F00-621B-ED89FCD42CFE}"/>
                </a:ext>
              </a:extLst>
            </p:cNvPr>
            <p:cNvSpPr>
              <a:spLocks/>
            </p:cNvSpPr>
            <p:nvPr/>
          </p:nvSpPr>
          <p:spPr bwMode="auto">
            <a:xfrm>
              <a:off x="7780219" y="2814672"/>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70" name="Freeform 16">
              <a:extLst>
                <a:ext uri="{FF2B5EF4-FFF2-40B4-BE49-F238E27FC236}">
                  <a16:creationId xmlns:a16="http://schemas.microsoft.com/office/drawing/2014/main" id="{D22EF32E-0311-EC94-7DEF-1D1E4FAC9FEF}"/>
                </a:ext>
              </a:extLst>
            </p:cNvPr>
            <p:cNvSpPr>
              <a:spLocks/>
            </p:cNvSpPr>
            <p:nvPr/>
          </p:nvSpPr>
          <p:spPr bwMode="auto">
            <a:xfrm>
              <a:off x="8098286" y="2985062"/>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71" name="TextBox 29">
              <a:extLst>
                <a:ext uri="{FF2B5EF4-FFF2-40B4-BE49-F238E27FC236}">
                  <a16:creationId xmlns:a16="http://schemas.microsoft.com/office/drawing/2014/main" id="{DD7F668E-95E4-5576-6C4E-3B5846045C54}"/>
                </a:ext>
              </a:extLst>
            </p:cNvPr>
            <p:cNvSpPr txBox="1"/>
            <p:nvPr/>
          </p:nvSpPr>
          <p:spPr>
            <a:xfrm>
              <a:off x="8715713" y="3044585"/>
              <a:ext cx="2604564" cy="247263"/>
            </a:xfrm>
            <a:prstGeom prst="rect">
              <a:avLst/>
            </a:prstGeom>
            <a:noFill/>
          </p:spPr>
          <p:txBody>
            <a:bodyPr wrap="square" rtlCol="0">
              <a:spAutoFit/>
            </a:bodyPr>
            <a:lstStyle/>
            <a:p>
              <a:pPr algn="l" rtl="0">
                <a:lnSpc>
                  <a:spcPts val="1665"/>
                </a:lnSpc>
              </a:pPr>
              <a:r>
                <a:rPr lang="en-GB" sz="1600" dirty="0">
                  <a:solidFill>
                    <a:schemeClr val="bg1"/>
                  </a:solidFill>
                  <a:ea typeface="Lato Light" charset="0"/>
                  <a:cs typeface="Lato Light" charset="0"/>
                </a:rPr>
                <a:t>Breve descripción</a:t>
              </a:r>
            </a:p>
          </p:txBody>
        </p:sp>
        <p:sp>
          <p:nvSpPr>
            <p:cNvPr id="72" name="TextBox 30">
              <a:extLst>
                <a:ext uri="{FF2B5EF4-FFF2-40B4-BE49-F238E27FC236}">
                  <a16:creationId xmlns:a16="http://schemas.microsoft.com/office/drawing/2014/main" id="{9E78AD8A-E94D-A93E-B324-2C4FBC97A2E5}"/>
                </a:ext>
              </a:extLst>
            </p:cNvPr>
            <p:cNvSpPr txBox="1"/>
            <p:nvPr/>
          </p:nvSpPr>
          <p:spPr>
            <a:xfrm>
              <a:off x="8715713" y="2862620"/>
              <a:ext cx="1796583" cy="239345"/>
            </a:xfrm>
            <a:prstGeom prst="rect">
              <a:avLst/>
            </a:prstGeom>
            <a:noFill/>
          </p:spPr>
          <p:txBody>
            <a:bodyPr wrap="none" rtlCol="0">
              <a:spAutoFit/>
            </a:bodyPr>
            <a:lstStyle/>
            <a:p>
              <a:pPr algn="l" rtl="0">
                <a:lnSpc>
                  <a:spcPts val="1620"/>
                </a:lnSpc>
              </a:pPr>
              <a:r>
                <a:rPr lang="en-GB" sz="1600" b="1" dirty="0">
                  <a:solidFill>
                    <a:schemeClr val="bg1"/>
                  </a:solidFill>
                  <a:ea typeface="Roboto" charset="0"/>
                  <a:cs typeface="Roboto" charset="0"/>
                </a:rPr>
                <a:t>Parte interesada 3</a:t>
              </a:r>
            </a:p>
          </p:txBody>
        </p:sp>
        <p:grpSp>
          <p:nvGrpSpPr>
            <p:cNvPr id="73" name="Gruppieren 6">
              <a:extLst>
                <a:ext uri="{FF2B5EF4-FFF2-40B4-BE49-F238E27FC236}">
                  <a16:creationId xmlns:a16="http://schemas.microsoft.com/office/drawing/2014/main" id="{59C13438-1921-CAB6-D231-FB5A49E2BAFB}"/>
                </a:ext>
              </a:extLst>
            </p:cNvPr>
            <p:cNvGrpSpPr/>
            <p:nvPr/>
          </p:nvGrpSpPr>
          <p:grpSpPr>
            <a:xfrm>
              <a:off x="8497800" y="3359811"/>
              <a:ext cx="3578942" cy="970093"/>
              <a:chOff x="6979340" y="5450343"/>
              <a:chExt cx="3578942" cy="970093"/>
            </a:xfrm>
          </p:grpSpPr>
          <p:sp>
            <p:nvSpPr>
              <p:cNvPr id="74" name="Freeform 16">
                <a:extLst>
                  <a:ext uri="{FF2B5EF4-FFF2-40B4-BE49-F238E27FC236}">
                    <a16:creationId xmlns:a16="http://schemas.microsoft.com/office/drawing/2014/main" id="{4DE06113-E50B-011F-B8C0-0A5636BA047A}"/>
                  </a:ext>
                </a:extLst>
              </p:cNvPr>
              <p:cNvSpPr>
                <a:spLocks noEditPoints="1"/>
              </p:cNvSpPr>
              <p:nvPr/>
            </p:nvSpPr>
            <p:spPr bwMode="auto">
              <a:xfrm>
                <a:off x="6979340" y="5466084"/>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75" name="Freeform 5">
                <a:extLst>
                  <a:ext uri="{FF2B5EF4-FFF2-40B4-BE49-F238E27FC236}">
                    <a16:creationId xmlns:a16="http://schemas.microsoft.com/office/drawing/2014/main" id="{6F7B7188-F3FC-C4DE-CF53-BF3A9AF86983}"/>
                  </a:ext>
                </a:extLst>
              </p:cNvPr>
              <p:cNvSpPr>
                <a:spLocks/>
              </p:cNvSpPr>
              <p:nvPr/>
            </p:nvSpPr>
            <p:spPr bwMode="auto">
              <a:xfrm>
                <a:off x="7571064" y="5450343"/>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algn="l" rtl="0"/>
                <a:endParaRPr lang="en-GB" sz="1600" b="1" dirty="0">
                  <a:solidFill>
                    <a:schemeClr val="accent1">
                      <a:lumMod val="60000"/>
                      <a:lumOff val="40000"/>
                    </a:schemeClr>
                  </a:solidFill>
                  <a:latin typeface="+mj-lt"/>
                </a:endParaRPr>
              </a:p>
            </p:txBody>
          </p:sp>
          <p:sp>
            <p:nvSpPr>
              <p:cNvPr id="76" name="TextBox 27">
                <a:extLst>
                  <a:ext uri="{FF2B5EF4-FFF2-40B4-BE49-F238E27FC236}">
                    <a16:creationId xmlns:a16="http://schemas.microsoft.com/office/drawing/2014/main" id="{9EEB4FA9-F4CE-2DA8-014E-9553E43DD9F4}"/>
                  </a:ext>
                </a:extLst>
              </p:cNvPr>
              <p:cNvSpPr txBox="1"/>
              <p:nvPr/>
            </p:nvSpPr>
            <p:spPr>
              <a:xfrm>
                <a:off x="7885030" y="5750589"/>
                <a:ext cx="2604563" cy="247263"/>
              </a:xfrm>
              <a:prstGeom prst="rect">
                <a:avLst/>
              </a:prstGeom>
              <a:noFill/>
            </p:spPr>
            <p:txBody>
              <a:bodyPr wrap="square" rtlCol="0">
                <a:spAutoFit/>
              </a:bodyPr>
              <a:lstStyle/>
              <a:p>
                <a:pPr algn="l" rtl="0">
                  <a:lnSpc>
                    <a:spcPts val="1665"/>
                  </a:lnSpc>
                </a:pPr>
                <a:r>
                  <a:rPr lang="en-GB" sz="1600" dirty="0">
                    <a:solidFill>
                      <a:schemeClr val="bg1"/>
                    </a:solidFill>
                    <a:ea typeface="Lato Light" charset="0"/>
                    <a:cs typeface="Lato Light" charset="0"/>
                  </a:rPr>
                  <a:t>Breve descripción</a:t>
                </a:r>
              </a:p>
            </p:txBody>
          </p:sp>
          <p:sp>
            <p:nvSpPr>
              <p:cNvPr id="77" name="TextBox 28">
                <a:extLst>
                  <a:ext uri="{FF2B5EF4-FFF2-40B4-BE49-F238E27FC236}">
                    <a16:creationId xmlns:a16="http://schemas.microsoft.com/office/drawing/2014/main" id="{3E44D55D-5EA3-7D0C-7201-5533704F4BC9}"/>
                  </a:ext>
                </a:extLst>
              </p:cNvPr>
              <p:cNvSpPr txBox="1"/>
              <p:nvPr/>
            </p:nvSpPr>
            <p:spPr>
              <a:xfrm>
                <a:off x="7862739" y="5570497"/>
                <a:ext cx="1796583" cy="239345"/>
              </a:xfrm>
              <a:prstGeom prst="rect">
                <a:avLst/>
              </a:prstGeom>
              <a:noFill/>
            </p:spPr>
            <p:txBody>
              <a:bodyPr wrap="none" rtlCol="0">
                <a:spAutoFit/>
              </a:bodyPr>
              <a:lstStyle/>
              <a:p>
                <a:pPr algn="l" rtl="0">
                  <a:lnSpc>
                    <a:spcPts val="1620"/>
                  </a:lnSpc>
                </a:pPr>
                <a:r>
                  <a:rPr lang="en-GB" sz="1600" b="1" dirty="0">
                    <a:solidFill>
                      <a:schemeClr val="bg1"/>
                    </a:solidFill>
                    <a:ea typeface="Roboto" charset="0"/>
                    <a:cs typeface="Roboto" charset="0"/>
                  </a:rPr>
                  <a:t>Parte interesada 4</a:t>
                </a:r>
              </a:p>
            </p:txBody>
          </p:sp>
        </p:grpSp>
      </p:grpSp>
      <p:sp>
        <p:nvSpPr>
          <p:cNvPr id="78" name="TextBox 35">
            <a:extLst>
              <a:ext uri="{FF2B5EF4-FFF2-40B4-BE49-F238E27FC236}">
                <a16:creationId xmlns:a16="http://schemas.microsoft.com/office/drawing/2014/main" id="{9FADF874-E959-F2CF-7373-79685B2BEBE3}"/>
              </a:ext>
            </a:extLst>
          </p:cNvPr>
          <p:cNvSpPr txBox="1"/>
          <p:nvPr/>
        </p:nvSpPr>
        <p:spPr>
          <a:xfrm>
            <a:off x="7043294" y="2493975"/>
            <a:ext cx="2583271" cy="430887"/>
          </a:xfrm>
          <a:prstGeom prst="rect">
            <a:avLst/>
          </a:prstGeom>
          <a:noFill/>
        </p:spPr>
        <p:txBody>
          <a:bodyPr wrap="none" rtlCol="0" anchor="b" anchorCtr="0">
            <a:spAutoFit/>
          </a:bodyPr>
          <a:lstStyle/>
          <a:p>
            <a:pPr algn="l" rtl="0"/>
            <a:r>
              <a:rPr lang="en-GB" sz="2200" b="1" dirty="0">
                <a:solidFill>
                  <a:srgbClr val="595959"/>
                </a:solidFill>
                <a:ea typeface="League Spartan" charset="0"/>
                <a:cs typeface="Poppins" pitchFamily="2" charset="77"/>
              </a:rPr>
              <a:t>2. Tarjetas de partes interesadas</a:t>
            </a:r>
          </a:p>
        </p:txBody>
      </p:sp>
    </p:spTree>
    <p:extLst>
      <p:ext uri="{BB962C8B-B14F-4D97-AF65-F5344CB8AC3E}">
        <p14:creationId xmlns:p14="http://schemas.microsoft.com/office/powerpoint/2010/main" val="664611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lgn="l" rtl="0"/>
            <a:r>
              <a:rPr lang="en-US" dirty="0"/>
              <a:t>Eche un vistazo más profundo a sus partes interesadas. El análisis y la evaluación sirven tanto para</a:t>
            </a:r>
            <a:r>
              <a:rPr lang="en-US" dirty="0" err="1"/>
              <a:t>priorizar</a:t>
            </a:r>
            <a:r>
              <a:rPr lang="en-US" dirty="0"/>
              <a:t>las partes interesadas según su importancia e identificar a las que potencialmente podrían causar la mayoría de los problemas.</a:t>
            </a:r>
          </a:p>
          <a:p>
            <a:pPr marL="12700" indent="-12700" algn="l" rtl="0"/>
            <a:endParaRPr lang="en-US" dirty="0"/>
          </a:p>
          <a:p>
            <a:pPr marL="12700" indent="-12700" algn="l" rtl="0"/>
            <a:endParaRPr lang="en-US" dirty="0"/>
          </a:p>
          <a:p>
            <a:pPr marL="12700" indent="-12700" algn="l" rtl="0"/>
            <a:r>
              <a:rPr lang="en-US" b="1" dirty="0">
                <a:solidFill>
                  <a:srgbClr val="F16924"/>
                </a:solidFill>
              </a:rPr>
              <a:t>Las siguientes preguntas son útiles:</a:t>
            </a:r>
          </a:p>
          <a:p>
            <a:pPr marL="12700" indent="-12700" algn="l" rtl="0"/>
            <a:endParaRPr lang="en-US" b="1" dirty="0"/>
          </a:p>
          <a:p>
            <a:pPr marL="342900" indent="-342900" algn="l" rtl="0">
              <a:buClr>
                <a:srgbClr val="F16924"/>
              </a:buClr>
              <a:buFont typeface="Arial" panose="020B0604020202020204" pitchFamily="34" charset="0"/>
              <a:buChar char="•"/>
            </a:pPr>
            <a:r>
              <a:rPr lang="en-US" dirty="0"/>
              <a:t>¿Cuáles son exactamente las influencias de las respectivas partes interesadas?</a:t>
            </a:r>
          </a:p>
          <a:p>
            <a:pPr marL="342900" indent="-342900" algn="l" rtl="0">
              <a:buClr>
                <a:srgbClr val="F16924"/>
              </a:buClr>
              <a:buFont typeface="Arial" panose="020B0604020202020204" pitchFamily="34" charset="0"/>
              <a:buChar char="•"/>
            </a:pPr>
            <a:r>
              <a:rPr lang="en-US" dirty="0"/>
              <a:t>¿Qué tan fuertes son las influencias?</a:t>
            </a:r>
          </a:p>
          <a:p>
            <a:pPr marL="342900" indent="-342900" algn="l" rtl="0">
              <a:buClr>
                <a:srgbClr val="F16924"/>
              </a:buClr>
              <a:buFont typeface="Arial" panose="020B0604020202020204" pitchFamily="34" charset="0"/>
              <a:buChar char="•"/>
            </a:pPr>
            <a:r>
              <a:rPr lang="en-US" dirty="0"/>
              <a:t>¿Pueden beneficiar o perjudicar a mi empresa?</a:t>
            </a:r>
          </a:p>
          <a:p>
            <a:pPr marL="342900" indent="-342900" algn="l" rtl="0">
              <a:buClr>
                <a:srgbClr val="F16924"/>
              </a:buClr>
              <a:buFont typeface="Arial" panose="020B0604020202020204" pitchFamily="34" charset="0"/>
              <a:buChar char="•"/>
            </a:pPr>
            <a:r>
              <a:rPr lang="en-US" dirty="0"/>
              <a:t>¿La actitud de los stakeholders hacia mi empresa es positiva o negativa?</a:t>
            </a:r>
          </a:p>
          <a:p>
            <a:pPr marL="342900" indent="-342900" algn="l" rtl="0">
              <a:buClr>
                <a:srgbClr val="F16924"/>
              </a:buClr>
              <a:buFont typeface="Arial" panose="020B0604020202020204" pitchFamily="34" charset="0"/>
              <a:buChar char="•"/>
            </a:pPr>
            <a:r>
              <a:rPr lang="en-US" dirty="0"/>
              <a:t>¿Qué poder tienen los stakeholders para influir en mi empresa?</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pPr algn="l" rtl="0"/>
            <a:r>
              <a:rPr lang="en-US" dirty="0"/>
              <a:t>Analisis de los interesados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83065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pPr algn="l" rtl="0"/>
            <a:r>
              <a:rPr lang="en-US" dirty="0"/>
              <a:t>Analisis de los interesados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8ACF6A2A-4151-AF9E-355C-BCB134CCA02B}"/>
              </a:ext>
            </a:extLst>
          </p:cNvPr>
          <p:cNvGraphicFramePr>
            <a:graphicFrameLocks noGrp="1"/>
          </p:cNvGraphicFramePr>
          <p:nvPr>
            <p:extLst>
              <p:ext uri="{D42A27DB-BD31-4B8C-83A1-F6EECF244321}">
                <p14:modId xmlns:p14="http://schemas.microsoft.com/office/powerpoint/2010/main" val="1441317732"/>
              </p:ext>
            </p:extLst>
          </p:nvPr>
        </p:nvGraphicFramePr>
        <p:xfrm>
          <a:off x="2114548" y="2014219"/>
          <a:ext cx="9597552" cy="3863687"/>
        </p:xfrm>
        <a:graphic>
          <a:graphicData uri="http://schemas.openxmlformats.org/drawingml/2006/table">
            <a:tbl>
              <a:tblPr firstRow="1" bandRow="1">
                <a:tableStyleId>{7DF18680-E054-41AD-8BC1-D1AEF772440D}</a:tableStyleId>
              </a:tblPr>
              <a:tblGrid>
                <a:gridCol w="1734230">
                  <a:extLst>
                    <a:ext uri="{9D8B030D-6E8A-4147-A177-3AD203B41FA5}">
                      <a16:colId xmlns:a16="http://schemas.microsoft.com/office/drawing/2014/main" val="2661440363"/>
                    </a:ext>
                  </a:extLst>
                </a:gridCol>
                <a:gridCol w="4867205">
                  <a:extLst>
                    <a:ext uri="{9D8B030D-6E8A-4147-A177-3AD203B41FA5}">
                      <a16:colId xmlns:a16="http://schemas.microsoft.com/office/drawing/2014/main" val="1978240280"/>
                    </a:ext>
                  </a:extLst>
                </a:gridCol>
                <a:gridCol w="2996117">
                  <a:extLst>
                    <a:ext uri="{9D8B030D-6E8A-4147-A177-3AD203B41FA5}">
                      <a16:colId xmlns:a16="http://schemas.microsoft.com/office/drawing/2014/main" val="2176638843"/>
                    </a:ext>
                  </a:extLst>
                </a:gridCol>
              </a:tblGrid>
              <a:tr h="503959">
                <a:tc>
                  <a:txBody>
                    <a:bodyPr/>
                    <a:lstStyle/>
                    <a:p>
                      <a:pPr algn="l" rtl="0"/>
                      <a:r>
                        <a:rPr lang="en-GB" sz="2000" dirty="0"/>
                        <a:t>CRITERIOS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dirty="0"/>
                        <a:t>DESCRIPCIÓN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dirty="0"/>
                        <a:t>EVALUACIÓN POSIBLE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839932">
                <a:tc>
                  <a:txBody>
                    <a:bodyPr/>
                    <a:lstStyle/>
                    <a:p>
                      <a:pPr algn="l" rtl="0"/>
                      <a:r>
                        <a:rPr lang="en-GB" sz="2000" b="1" dirty="0">
                          <a:solidFill>
                            <a:srgbClr val="595959"/>
                          </a:solidFill>
                        </a:rPr>
                        <a:t>Influencia / Poder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¿Qué tan grande es la capacidad de las partes interesadas para ejercer influencia en la empresa?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bajo medio alto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839932">
                <a:tc>
                  <a:txBody>
                    <a:bodyPr/>
                    <a:lstStyle/>
                    <a:p>
                      <a:pPr algn="l" rtl="0"/>
                      <a:r>
                        <a:rPr lang="en-GB" sz="2000" b="1" dirty="0">
                          <a:solidFill>
                            <a:srgbClr val="595959"/>
                          </a:solidFill>
                        </a:rPr>
                        <a:t>Actitud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¿La actitud de los stakeholders hacia la empresa y sus efectos es positiva o negativa?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negativo, neutro, positivo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r h="839932">
                <a:tc>
                  <a:txBody>
                    <a:bodyPr/>
                    <a:lstStyle/>
                    <a:p>
                      <a:pPr algn="l" rtl="0"/>
                      <a:r>
                        <a:rPr lang="en-GB" sz="2000" b="1" dirty="0">
                          <a:solidFill>
                            <a:srgbClr val="595959"/>
                          </a:solidFill>
                        </a:rPr>
                        <a:t>Preocupación / Interés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¿En qué medida se ve afectado el grupo de interés por los impactos de la empresa?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bajo medio alto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378937"/>
                  </a:ext>
                </a:extLst>
              </a:tr>
              <a:tr h="839932">
                <a:tc>
                  <a:txBody>
                    <a:bodyPr/>
                    <a:lstStyle/>
                    <a:p>
                      <a:pPr algn="l" rtl="0"/>
                      <a:r>
                        <a:rPr lang="en-GB" sz="2000" b="1" dirty="0">
                          <a:solidFill>
                            <a:srgbClr val="595959"/>
                          </a:solidFill>
                        </a:rPr>
                        <a:t>Potencial de conflicto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¿Cuál es la probabilidad de que la parte interesada cause problemas en la empresa?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r>
                        <a:rPr lang="en-GB" sz="2000" dirty="0">
                          <a:solidFill>
                            <a:srgbClr val="595959"/>
                          </a:solidFill>
                        </a:rPr>
                        <a:t>bajo medio alto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405224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pPr algn="l" rtl="0"/>
            <a:r>
              <a:rPr lang="en-US" dirty="0"/>
              <a:t>Analisis de los interesados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aphicFrame>
        <p:nvGraphicFramePr>
          <p:cNvPr id="37" name="Tabelle 5">
            <a:extLst>
              <a:ext uri="{FF2B5EF4-FFF2-40B4-BE49-F238E27FC236}">
                <a16:creationId xmlns:a16="http://schemas.microsoft.com/office/drawing/2014/main" id="{D836E7D4-13F0-9471-49A2-4FE3309352EA}"/>
              </a:ext>
            </a:extLst>
          </p:cNvPr>
          <p:cNvGraphicFramePr>
            <a:graphicFrameLocks noGrp="1"/>
          </p:cNvGraphicFramePr>
          <p:nvPr>
            <p:extLst>
              <p:ext uri="{D42A27DB-BD31-4B8C-83A1-F6EECF244321}">
                <p14:modId xmlns:p14="http://schemas.microsoft.com/office/powerpoint/2010/main" val="1507943526"/>
              </p:ext>
            </p:extLst>
          </p:nvPr>
        </p:nvGraphicFramePr>
        <p:xfrm>
          <a:off x="2114549" y="3073192"/>
          <a:ext cx="9772651" cy="2533608"/>
        </p:xfrm>
        <a:graphic>
          <a:graphicData uri="http://schemas.openxmlformats.org/drawingml/2006/table">
            <a:tbl>
              <a:tblPr firstRow="1" bandRow="1">
                <a:tableStyleId>{7DF18680-E054-41AD-8BC1-D1AEF772440D}</a:tableStyleId>
              </a:tblPr>
              <a:tblGrid>
                <a:gridCol w="755364">
                  <a:extLst>
                    <a:ext uri="{9D8B030D-6E8A-4147-A177-3AD203B41FA5}">
                      <a16:colId xmlns:a16="http://schemas.microsoft.com/office/drawing/2014/main" val="2661440363"/>
                    </a:ext>
                  </a:extLst>
                </a:gridCol>
                <a:gridCol w="1760453">
                  <a:extLst>
                    <a:ext uri="{9D8B030D-6E8A-4147-A177-3AD203B41FA5}">
                      <a16:colId xmlns:a16="http://schemas.microsoft.com/office/drawing/2014/main" val="1978240280"/>
                    </a:ext>
                  </a:extLst>
                </a:gridCol>
                <a:gridCol w="2699927">
                  <a:extLst>
                    <a:ext uri="{9D8B030D-6E8A-4147-A177-3AD203B41FA5}">
                      <a16:colId xmlns:a16="http://schemas.microsoft.com/office/drawing/2014/main" val="2176638843"/>
                    </a:ext>
                  </a:extLst>
                </a:gridCol>
                <a:gridCol w="629701">
                  <a:extLst>
                    <a:ext uri="{9D8B030D-6E8A-4147-A177-3AD203B41FA5}">
                      <a16:colId xmlns:a16="http://schemas.microsoft.com/office/drawing/2014/main" val="3294946335"/>
                    </a:ext>
                  </a:extLst>
                </a:gridCol>
                <a:gridCol w="629701">
                  <a:extLst>
                    <a:ext uri="{9D8B030D-6E8A-4147-A177-3AD203B41FA5}">
                      <a16:colId xmlns:a16="http://schemas.microsoft.com/office/drawing/2014/main" val="2823981131"/>
                    </a:ext>
                  </a:extLst>
                </a:gridCol>
                <a:gridCol w="629701">
                  <a:extLst>
                    <a:ext uri="{9D8B030D-6E8A-4147-A177-3AD203B41FA5}">
                      <a16:colId xmlns:a16="http://schemas.microsoft.com/office/drawing/2014/main" val="3992718697"/>
                    </a:ext>
                  </a:extLst>
                </a:gridCol>
                <a:gridCol w="2667804">
                  <a:extLst>
                    <a:ext uri="{9D8B030D-6E8A-4147-A177-3AD203B41FA5}">
                      <a16:colId xmlns:a16="http://schemas.microsoft.com/office/drawing/2014/main" val="1748816123"/>
                    </a:ext>
                  </a:extLst>
                </a:gridCol>
              </a:tblGrid>
              <a:tr h="1311758">
                <a:tc>
                  <a:txBody>
                    <a:bodyPr/>
                    <a:lstStyle/>
                    <a:p>
                      <a:pPr algn="l" rtl="0"/>
                      <a:r>
                        <a:rPr lang="en-GB" sz="2000" b="1" dirty="0">
                          <a:solidFill>
                            <a:schemeClr val="bg1"/>
                          </a:solidFill>
                        </a:rPr>
                        <a:t>NR.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b="1" dirty="0">
                          <a:solidFill>
                            <a:schemeClr val="bg1"/>
                          </a:solidFill>
                        </a:rPr>
                        <a:t>INTERESADO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b="1" dirty="0">
                          <a:solidFill>
                            <a:schemeClr val="bg1"/>
                          </a:solidFill>
                        </a:rPr>
                        <a:t>INTERESES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b="1" dirty="0">
                          <a:solidFill>
                            <a:schemeClr val="bg1"/>
                          </a:solidFill>
                        </a:rPr>
                        <a:t>ACTITUD</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b="1" dirty="0">
                          <a:solidFill>
                            <a:schemeClr val="bg1"/>
                          </a:solidFill>
                        </a:rPr>
                        <a:t>INFLUENCIA</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b="1" dirty="0">
                          <a:solidFill>
                            <a:schemeClr val="bg1"/>
                          </a:solidFill>
                        </a:rPr>
                        <a:t>AFECTADO</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b="1" dirty="0">
                          <a:solidFill>
                            <a:schemeClr val="bg1"/>
                          </a:solidFill>
                        </a:rPr>
                        <a:t>OBSERVACIONES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10925">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821656"/>
                  </a:ext>
                </a:extLst>
              </a:tr>
              <a:tr h="610925">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78539"/>
                  </a:ext>
                </a:extLst>
              </a:tr>
            </a:tbl>
          </a:graphicData>
        </a:graphic>
      </p:graphicFrame>
      <p:sp>
        <p:nvSpPr>
          <p:cNvPr id="38" name="Subtitle 2">
            <a:extLst>
              <a:ext uri="{FF2B5EF4-FFF2-40B4-BE49-F238E27FC236}">
                <a16:creationId xmlns:a16="http://schemas.microsoft.com/office/drawing/2014/main" id="{148317C0-8CCC-0387-EFB2-A2C85DC74064}"/>
              </a:ext>
            </a:extLst>
          </p:cNvPr>
          <p:cNvSpPr txBox="1">
            <a:spLocks/>
          </p:cNvSpPr>
          <p:nvPr/>
        </p:nvSpPr>
        <p:spPr>
          <a:xfrm>
            <a:off x="2207768" y="2039998"/>
            <a:ext cx="9466781" cy="65054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spcBef>
                <a:spcPts val="0"/>
              </a:spcBef>
            </a:pPr>
            <a:r>
              <a:rPr lang="en-GB" sz="2200" dirty="0">
                <a:solidFill>
                  <a:srgbClr val="595959"/>
                </a:solidFill>
                <a:latin typeface="+mn-lt"/>
                <a:ea typeface="Open Sans Light" panose="020B0306030504020204" pitchFamily="34" charset="0"/>
                <a:cs typeface="Open Sans Light" panose="020B0306030504020204" pitchFamily="34" charset="0"/>
              </a:rPr>
              <a:t>Es muy útil presentar los resultados del análisis en tablas o gráficos claramente organizados.</a:t>
            </a:r>
          </a:p>
        </p:txBody>
      </p:sp>
    </p:spTree>
    <p:extLst>
      <p:ext uri="{BB962C8B-B14F-4D97-AF65-F5344CB8AC3E}">
        <p14:creationId xmlns:p14="http://schemas.microsoft.com/office/powerpoint/2010/main" val="787232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pPr algn="l" rtl="0"/>
            <a:r>
              <a:rPr lang="en-US" dirty="0"/>
              <a:t>Analisis de los interesados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02</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B84B6A19-E557-85B2-7523-0B6D7C4C64D3}"/>
              </a:ext>
            </a:extLst>
          </p:cNvPr>
          <p:cNvGrpSpPr>
            <a:grpSpLocks noChangeAspect="1"/>
          </p:cNvGrpSpPr>
          <p:nvPr/>
        </p:nvGrpSpPr>
        <p:grpSpPr>
          <a:xfrm>
            <a:off x="2114549" y="1657350"/>
            <a:ext cx="7969059" cy="4389522"/>
            <a:chOff x="1039852" y="364387"/>
            <a:chExt cx="10294883" cy="5670628"/>
          </a:xfrm>
        </p:grpSpPr>
        <p:sp>
          <p:nvSpPr>
            <p:cNvPr id="3" name="Rectangle 3">
              <a:extLst>
                <a:ext uri="{FF2B5EF4-FFF2-40B4-BE49-F238E27FC236}">
                  <a16:creationId xmlns:a16="http://schemas.microsoft.com/office/drawing/2014/main" id="{FF76BBBD-52AC-1969-C818-5E560CA9567B}"/>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5" name="Rectangle 4">
              <a:extLst>
                <a:ext uri="{FF2B5EF4-FFF2-40B4-BE49-F238E27FC236}">
                  <a16:creationId xmlns:a16="http://schemas.microsoft.com/office/drawing/2014/main" id="{7C776BB0-E289-911C-7A96-73999C2174DD}"/>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6" name="Rectangle 5">
              <a:extLst>
                <a:ext uri="{FF2B5EF4-FFF2-40B4-BE49-F238E27FC236}">
                  <a16:creationId xmlns:a16="http://schemas.microsoft.com/office/drawing/2014/main" id="{D1B6A90F-60DD-70FD-FDF1-25C8009E5C76}"/>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7" name="Rectangle 6">
              <a:extLst>
                <a:ext uri="{FF2B5EF4-FFF2-40B4-BE49-F238E27FC236}">
                  <a16:creationId xmlns:a16="http://schemas.microsoft.com/office/drawing/2014/main" id="{B5963FA8-C937-08B4-815E-C74057CA258E}"/>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8" name="Rectangle 9">
              <a:extLst>
                <a:ext uri="{FF2B5EF4-FFF2-40B4-BE49-F238E27FC236}">
                  <a16:creationId xmlns:a16="http://schemas.microsoft.com/office/drawing/2014/main" id="{4D3EBC05-8548-A83D-2367-F2DEB33E8382}"/>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9" name="Rectangle 13">
              <a:extLst>
                <a:ext uri="{FF2B5EF4-FFF2-40B4-BE49-F238E27FC236}">
                  <a16:creationId xmlns:a16="http://schemas.microsoft.com/office/drawing/2014/main" id="{B7AB05E8-5814-C5AA-F522-30A6F93D5AE4}"/>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10" name="Rectangle 14">
              <a:extLst>
                <a:ext uri="{FF2B5EF4-FFF2-40B4-BE49-F238E27FC236}">
                  <a16:creationId xmlns:a16="http://schemas.microsoft.com/office/drawing/2014/main" id="{84BE1FBB-299B-9102-979F-B9ECA06005B5}"/>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11" name="Rectangle 21">
              <a:extLst>
                <a:ext uri="{FF2B5EF4-FFF2-40B4-BE49-F238E27FC236}">
                  <a16:creationId xmlns:a16="http://schemas.microsoft.com/office/drawing/2014/main" id="{0169206D-79CF-807C-96C9-B1D6A1550E6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15" name="TextBox 22">
              <a:extLst>
                <a:ext uri="{FF2B5EF4-FFF2-40B4-BE49-F238E27FC236}">
                  <a16:creationId xmlns:a16="http://schemas.microsoft.com/office/drawing/2014/main" id="{E7F81C39-89B0-D905-E167-CE15C4A92680}"/>
                </a:ext>
              </a:extLst>
            </p:cNvPr>
            <p:cNvSpPr txBox="1"/>
            <p:nvPr/>
          </p:nvSpPr>
          <p:spPr>
            <a:xfrm>
              <a:off x="2751823" y="1168049"/>
              <a:ext cx="762901"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BAJO</a:t>
              </a:r>
            </a:p>
          </p:txBody>
        </p:sp>
        <p:sp>
          <p:nvSpPr>
            <p:cNvPr id="16" name="TextBox 23">
              <a:extLst>
                <a:ext uri="{FF2B5EF4-FFF2-40B4-BE49-F238E27FC236}">
                  <a16:creationId xmlns:a16="http://schemas.microsoft.com/office/drawing/2014/main" id="{A4DA108F-229F-6F97-1047-46FCE9C3D3C3}"/>
                </a:ext>
              </a:extLst>
            </p:cNvPr>
            <p:cNvSpPr txBox="1"/>
            <p:nvPr/>
          </p:nvSpPr>
          <p:spPr>
            <a:xfrm>
              <a:off x="5852763" y="1168049"/>
              <a:ext cx="1116602"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MEDIO</a:t>
              </a:r>
            </a:p>
          </p:txBody>
        </p:sp>
        <p:sp>
          <p:nvSpPr>
            <p:cNvPr id="17" name="TextBox 24">
              <a:extLst>
                <a:ext uri="{FF2B5EF4-FFF2-40B4-BE49-F238E27FC236}">
                  <a16:creationId xmlns:a16="http://schemas.microsoft.com/office/drawing/2014/main" id="{52431E5D-A801-A910-0AAD-D691B0B40E7A}"/>
                </a:ext>
              </a:extLst>
            </p:cNvPr>
            <p:cNvSpPr txBox="1"/>
            <p:nvPr/>
          </p:nvSpPr>
          <p:spPr>
            <a:xfrm rot="16200000">
              <a:off x="860730" y="2135939"/>
              <a:ext cx="814258"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ALTO</a:t>
              </a:r>
            </a:p>
          </p:txBody>
        </p:sp>
        <p:sp>
          <p:nvSpPr>
            <p:cNvPr id="18" name="TextBox 25">
              <a:extLst>
                <a:ext uri="{FF2B5EF4-FFF2-40B4-BE49-F238E27FC236}">
                  <a16:creationId xmlns:a16="http://schemas.microsoft.com/office/drawing/2014/main" id="{1277B6A4-1CBA-4D04-2626-8429A55C519A}"/>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MEDIO</a:t>
              </a:r>
            </a:p>
          </p:txBody>
        </p:sp>
        <p:sp>
          <p:nvSpPr>
            <p:cNvPr id="19" name="Rectangle 9">
              <a:extLst>
                <a:ext uri="{FF2B5EF4-FFF2-40B4-BE49-F238E27FC236}">
                  <a16:creationId xmlns:a16="http://schemas.microsoft.com/office/drawing/2014/main" id="{92FC1BDE-D632-B43F-95F7-E0F7912E0143}"/>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20" name="Rectangle 13">
              <a:extLst>
                <a:ext uri="{FF2B5EF4-FFF2-40B4-BE49-F238E27FC236}">
                  <a16:creationId xmlns:a16="http://schemas.microsoft.com/office/drawing/2014/main" id="{9A75FE68-2A1D-2229-BE2F-BD59BEA770BA}"/>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21" name="Rectangle 14">
              <a:extLst>
                <a:ext uri="{FF2B5EF4-FFF2-40B4-BE49-F238E27FC236}">
                  <a16:creationId xmlns:a16="http://schemas.microsoft.com/office/drawing/2014/main" id="{4904D132-D524-5FD5-B916-9F1C43F9FAE8}"/>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22" name="TextBox 23">
              <a:extLst>
                <a:ext uri="{FF2B5EF4-FFF2-40B4-BE49-F238E27FC236}">
                  <a16:creationId xmlns:a16="http://schemas.microsoft.com/office/drawing/2014/main" id="{09750FCC-3B6A-079D-C3B5-6DB5BD6ED352}"/>
                </a:ext>
              </a:extLst>
            </p:cNvPr>
            <p:cNvSpPr txBox="1"/>
            <p:nvPr/>
          </p:nvSpPr>
          <p:spPr>
            <a:xfrm>
              <a:off x="9288417" y="1168049"/>
              <a:ext cx="814259"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ALTO</a:t>
              </a:r>
            </a:p>
          </p:txBody>
        </p:sp>
        <p:sp>
          <p:nvSpPr>
            <p:cNvPr id="23" name="Rectangle 4">
              <a:extLst>
                <a:ext uri="{FF2B5EF4-FFF2-40B4-BE49-F238E27FC236}">
                  <a16:creationId xmlns:a16="http://schemas.microsoft.com/office/drawing/2014/main" id="{C8DC8D7B-0304-4FB8-0D7E-C18083970CEE}"/>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24" name="Rectangle 6">
              <a:extLst>
                <a:ext uri="{FF2B5EF4-FFF2-40B4-BE49-F238E27FC236}">
                  <a16:creationId xmlns:a16="http://schemas.microsoft.com/office/drawing/2014/main" id="{BE637F43-1E9B-A87C-34ED-0E5E6A022059}"/>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25" name="Rectangle 13">
              <a:extLst>
                <a:ext uri="{FF2B5EF4-FFF2-40B4-BE49-F238E27FC236}">
                  <a16:creationId xmlns:a16="http://schemas.microsoft.com/office/drawing/2014/main" id="{4A888BF2-C099-2B30-79A2-65F0963B3507}"/>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26" name="TextBox 25">
              <a:extLst>
                <a:ext uri="{FF2B5EF4-FFF2-40B4-BE49-F238E27FC236}">
                  <a16:creationId xmlns:a16="http://schemas.microsoft.com/office/drawing/2014/main" id="{C0708345-76C7-488A-C2B7-7077FCE1CE48}"/>
                </a:ext>
              </a:extLst>
            </p:cNvPr>
            <p:cNvSpPr txBox="1"/>
            <p:nvPr/>
          </p:nvSpPr>
          <p:spPr>
            <a:xfrm rot="16200000">
              <a:off x="885221" y="5079338"/>
              <a:ext cx="762900"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BAJO</a:t>
              </a:r>
            </a:p>
          </p:txBody>
        </p:sp>
        <p:sp>
          <p:nvSpPr>
            <p:cNvPr id="27" name="Rectangle 13">
              <a:extLst>
                <a:ext uri="{FF2B5EF4-FFF2-40B4-BE49-F238E27FC236}">
                  <a16:creationId xmlns:a16="http://schemas.microsoft.com/office/drawing/2014/main" id="{C90DFC19-4879-E48E-688C-91BBC63720BA}"/>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28" name="TextBox 35">
              <a:extLst>
                <a:ext uri="{FF2B5EF4-FFF2-40B4-BE49-F238E27FC236}">
                  <a16:creationId xmlns:a16="http://schemas.microsoft.com/office/drawing/2014/main" id="{71A2F8C7-436A-F4CF-15D0-E38CC729762A}"/>
                </a:ext>
              </a:extLst>
            </p:cNvPr>
            <p:cNvSpPr txBox="1"/>
            <p:nvPr/>
          </p:nvSpPr>
          <p:spPr>
            <a:xfrm>
              <a:off x="5415476" y="364387"/>
              <a:ext cx="1987002" cy="707011"/>
            </a:xfrm>
            <a:prstGeom prst="rect">
              <a:avLst/>
            </a:prstGeom>
            <a:noFill/>
          </p:spPr>
          <p:txBody>
            <a:bodyPr wrap="none" rtlCol="0" anchor="b" anchorCtr="0">
              <a:spAutoFit/>
            </a:bodyPr>
            <a:lstStyle/>
            <a:p>
              <a:pPr algn="ctr" rtl="0"/>
              <a:r>
                <a:rPr lang="en-GB" sz="1600" b="1" dirty="0">
                  <a:solidFill>
                    <a:schemeClr val="tx2"/>
                  </a:solidFill>
                  <a:latin typeface="+mj-lt"/>
                  <a:ea typeface="League Spartan" charset="0"/>
                  <a:cs typeface="Poppins" pitchFamily="2" charset="77"/>
                </a:rPr>
                <a:t>Influencia</a:t>
              </a:r>
            </a:p>
          </p:txBody>
        </p:sp>
        <p:sp>
          <p:nvSpPr>
            <p:cNvPr id="30" name="Ellipse 48">
              <a:extLst>
                <a:ext uri="{FF2B5EF4-FFF2-40B4-BE49-F238E27FC236}">
                  <a16:creationId xmlns:a16="http://schemas.microsoft.com/office/drawing/2014/main" id="{0F972305-6E0F-7C04-5E21-E55B1BAB6F9B}"/>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S1</a:t>
              </a:r>
            </a:p>
          </p:txBody>
        </p:sp>
        <p:sp>
          <p:nvSpPr>
            <p:cNvPr id="31" name="Ellipse 50">
              <a:extLst>
                <a:ext uri="{FF2B5EF4-FFF2-40B4-BE49-F238E27FC236}">
                  <a16:creationId xmlns:a16="http://schemas.microsoft.com/office/drawing/2014/main" id="{9F6A6E24-B86E-3999-D7A7-7548A771B4DE}"/>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S2</a:t>
              </a:r>
            </a:p>
          </p:txBody>
        </p:sp>
        <p:sp>
          <p:nvSpPr>
            <p:cNvPr id="32" name="Ellipse 51">
              <a:extLst>
                <a:ext uri="{FF2B5EF4-FFF2-40B4-BE49-F238E27FC236}">
                  <a16:creationId xmlns:a16="http://schemas.microsoft.com/office/drawing/2014/main" id="{443CB680-287B-E0BB-4AEF-1400D50C79C2}"/>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S3</a:t>
              </a:r>
            </a:p>
          </p:txBody>
        </p:sp>
        <p:sp>
          <p:nvSpPr>
            <p:cNvPr id="33" name="Ellipse 55">
              <a:extLst>
                <a:ext uri="{FF2B5EF4-FFF2-40B4-BE49-F238E27FC236}">
                  <a16:creationId xmlns:a16="http://schemas.microsoft.com/office/drawing/2014/main" id="{138A8805-7E68-4532-0A60-C757B877C7F4}"/>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S7</a:t>
              </a:r>
            </a:p>
          </p:txBody>
        </p:sp>
        <p:sp>
          <p:nvSpPr>
            <p:cNvPr id="34" name="Ellipse 56">
              <a:extLst>
                <a:ext uri="{FF2B5EF4-FFF2-40B4-BE49-F238E27FC236}">
                  <a16:creationId xmlns:a16="http://schemas.microsoft.com/office/drawing/2014/main" id="{364D2B65-F10D-1C2A-EE75-8AB016EEE02F}"/>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S6</a:t>
              </a:r>
            </a:p>
          </p:txBody>
        </p:sp>
        <p:sp>
          <p:nvSpPr>
            <p:cNvPr id="35" name="Ellipse 57">
              <a:extLst>
                <a:ext uri="{FF2B5EF4-FFF2-40B4-BE49-F238E27FC236}">
                  <a16:creationId xmlns:a16="http://schemas.microsoft.com/office/drawing/2014/main" id="{8BA2D033-B878-E5E8-E44F-31C70CE34214}"/>
                </a:ext>
              </a:extLst>
            </p:cNvPr>
            <p:cNvSpPr/>
            <p:nvPr/>
          </p:nvSpPr>
          <p:spPr>
            <a:xfrm>
              <a:off x="8207282" y="469527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S5</a:t>
              </a:r>
            </a:p>
          </p:txBody>
        </p:sp>
        <p:sp>
          <p:nvSpPr>
            <p:cNvPr id="36" name="Ellipse 58">
              <a:extLst>
                <a:ext uri="{FF2B5EF4-FFF2-40B4-BE49-F238E27FC236}">
                  <a16:creationId xmlns:a16="http://schemas.microsoft.com/office/drawing/2014/main" id="{44B19787-1580-8021-6DD1-870D10E09E26}"/>
                </a:ext>
              </a:extLst>
            </p:cNvPr>
            <p:cNvSpPr/>
            <p:nvPr/>
          </p:nvSpPr>
          <p:spPr>
            <a:xfrm>
              <a:off x="5845199" y="463712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S4</a:t>
              </a:r>
            </a:p>
          </p:txBody>
        </p:sp>
      </p:grpSp>
    </p:spTree>
    <p:extLst>
      <p:ext uri="{BB962C8B-B14F-4D97-AF65-F5344CB8AC3E}">
        <p14:creationId xmlns:p14="http://schemas.microsoft.com/office/powerpoint/2010/main" val="319686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8" y="2114549"/>
            <a:ext cx="9201150" cy="4614864"/>
          </a:xfrm>
        </p:spPr>
        <p:txBody>
          <a:bodyPr>
            <a:normAutofit/>
          </a:bodyPr>
          <a:lstStyle/>
          <a:p>
            <a:pPr marL="12700" indent="-12700" algn="l" rtl="0"/>
            <a:r>
              <a:rPr lang="en-US" dirty="0"/>
              <a:t>En este tercer paso, es importante definir las medidas adecuadas para fortalecer la actitud positiva de las partes interesadas y reducir la influencia de las partes interesadas negativas y poderosas.</a:t>
            </a:r>
          </a:p>
          <a:p>
            <a:pPr marL="12700" indent="-12700" algn="l" rtl="0"/>
            <a:endParaRPr lang="en-US" dirty="0"/>
          </a:p>
          <a:p>
            <a:pPr marL="12700" indent="-12700" algn="l" rtl="0"/>
            <a:r>
              <a:rPr lang="en-US" b="1" dirty="0">
                <a:solidFill>
                  <a:srgbClr val="F16924"/>
                </a:solidFill>
              </a:rPr>
              <a:t>La pregunta clave es:</a:t>
            </a:r>
          </a:p>
          <a:p>
            <a:pPr marL="342900" indent="-342900" algn="l" rtl="0">
              <a:buClr>
                <a:srgbClr val="F16924"/>
              </a:buClr>
              <a:buFont typeface="Arial" panose="020B0604020202020204" pitchFamily="34" charset="0"/>
              <a:buChar char="•"/>
            </a:pPr>
            <a:r>
              <a:rPr lang="en-US" dirty="0"/>
              <a:t>¿Quién necesita estar informado sobre qué, cómo y cuándo para controlar las influencias de las partes interesadas en el interés de la empresa?</a:t>
            </a:r>
          </a:p>
          <a:p>
            <a:pPr marL="12700" indent="-12700" algn="l" rtl="0"/>
            <a:endParaRPr lang="en-US" dirty="0"/>
          </a:p>
          <a:p>
            <a:pPr marL="12700" indent="-12700" algn="l" rtl="0"/>
            <a:r>
              <a:rPr lang="en-US" dirty="0"/>
              <a:t>Con mucho, la mayor parte de la gestión de las partes interesadas comprende las actividades de comunicación. Defina estas medidas en forma de un plan de comunicación (más adelante).</a:t>
            </a:r>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pPr algn="l" rtl="0"/>
            <a:r>
              <a:rPr lang="en-US" dirty="0"/>
              <a:t>Medidas y Plan de Acción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438516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5943601" cy="828675"/>
          </a:xfrm>
        </p:spPr>
        <p:txBody>
          <a:bodyPr>
            <a:normAutofit/>
          </a:bodyPr>
          <a:lstStyle/>
          <a:p>
            <a:pPr algn="l" rtl="0"/>
            <a:r>
              <a:rPr lang="en-US" dirty="0"/>
              <a:t>Medidas y Plan de Acción</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03</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aphicFrame>
        <p:nvGraphicFramePr>
          <p:cNvPr id="4" name="Tabelle 5">
            <a:extLst>
              <a:ext uri="{FF2B5EF4-FFF2-40B4-BE49-F238E27FC236}">
                <a16:creationId xmlns:a16="http://schemas.microsoft.com/office/drawing/2014/main" id="{FB2ED6F4-0365-7C4F-D93E-E5BAF8A3C01D}"/>
              </a:ext>
            </a:extLst>
          </p:cNvPr>
          <p:cNvGraphicFramePr>
            <a:graphicFrameLocks noGrp="1"/>
          </p:cNvGraphicFramePr>
          <p:nvPr>
            <p:extLst>
              <p:ext uri="{D42A27DB-BD31-4B8C-83A1-F6EECF244321}">
                <p14:modId xmlns:p14="http://schemas.microsoft.com/office/powerpoint/2010/main" val="3512793809"/>
              </p:ext>
            </p:extLst>
          </p:nvPr>
        </p:nvGraphicFramePr>
        <p:xfrm>
          <a:off x="2250951" y="2342958"/>
          <a:ext cx="9464799" cy="3437632"/>
        </p:xfrm>
        <a:graphic>
          <a:graphicData uri="http://schemas.openxmlformats.org/drawingml/2006/table">
            <a:tbl>
              <a:tblPr firstRow="1" bandRow="1">
                <a:tableStyleId>{7DF18680-E054-41AD-8BC1-D1AEF772440D}</a:tableStyleId>
              </a:tblPr>
              <a:tblGrid>
                <a:gridCol w="818365">
                  <a:extLst>
                    <a:ext uri="{9D8B030D-6E8A-4147-A177-3AD203B41FA5}">
                      <a16:colId xmlns:a16="http://schemas.microsoft.com/office/drawing/2014/main" val="2661440363"/>
                    </a:ext>
                  </a:extLst>
                </a:gridCol>
                <a:gridCol w="2038087">
                  <a:extLst>
                    <a:ext uri="{9D8B030D-6E8A-4147-A177-3AD203B41FA5}">
                      <a16:colId xmlns:a16="http://schemas.microsoft.com/office/drawing/2014/main" val="1978240280"/>
                    </a:ext>
                  </a:extLst>
                </a:gridCol>
                <a:gridCol w="2202782">
                  <a:extLst>
                    <a:ext uri="{9D8B030D-6E8A-4147-A177-3AD203B41FA5}">
                      <a16:colId xmlns:a16="http://schemas.microsoft.com/office/drawing/2014/main" val="2176638843"/>
                    </a:ext>
                  </a:extLst>
                </a:gridCol>
                <a:gridCol w="1502832">
                  <a:extLst>
                    <a:ext uri="{9D8B030D-6E8A-4147-A177-3AD203B41FA5}">
                      <a16:colId xmlns:a16="http://schemas.microsoft.com/office/drawing/2014/main" val="3557672987"/>
                    </a:ext>
                  </a:extLst>
                </a:gridCol>
                <a:gridCol w="1288899">
                  <a:extLst>
                    <a:ext uri="{9D8B030D-6E8A-4147-A177-3AD203B41FA5}">
                      <a16:colId xmlns:a16="http://schemas.microsoft.com/office/drawing/2014/main" val="3210480281"/>
                    </a:ext>
                  </a:extLst>
                </a:gridCol>
                <a:gridCol w="1613834">
                  <a:extLst>
                    <a:ext uri="{9D8B030D-6E8A-4147-A177-3AD203B41FA5}">
                      <a16:colId xmlns:a16="http://schemas.microsoft.com/office/drawing/2014/main" val="863477730"/>
                    </a:ext>
                  </a:extLst>
                </a:gridCol>
              </a:tblGrid>
              <a:tr h="1011068">
                <a:tc>
                  <a:txBody>
                    <a:bodyPr/>
                    <a:lstStyle/>
                    <a:p>
                      <a:pPr algn="l" rtl="0"/>
                      <a:r>
                        <a:rPr lang="en-GB" sz="2000" dirty="0"/>
                        <a:t>NR.</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dirty="0"/>
                        <a:t>INTERESADO</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dirty="0"/>
                        <a:t>¿QUIÉN ES RESPONSABLE?</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dirty="0"/>
                        <a:t>¿CUÁNDO?</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dirty="0"/>
                        <a:t>FORMA</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a:r>
                        <a:rPr lang="en-GB" sz="2000" dirty="0"/>
                        <a:t>CONTENIDO</a:t>
                      </a:r>
                      <a:endParaRPr lang="en-GB" sz="20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3158589264"/>
                  </a:ext>
                </a:extLst>
              </a:tr>
              <a:tr h="606641">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1821656"/>
                  </a:ext>
                </a:extLst>
              </a:tr>
              <a:tr h="606641">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778539"/>
                  </a:ext>
                </a:extLst>
              </a:tr>
              <a:tr h="606641">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8378937"/>
                  </a:ext>
                </a:extLst>
              </a:tr>
              <a:tr h="606641">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endParaRPr lang="en-GB" sz="2000" dirty="0"/>
                    </a:p>
                  </a:txBody>
                  <a:tcP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8904216"/>
                  </a:ext>
                </a:extLst>
              </a:tr>
            </a:tbl>
          </a:graphicData>
        </a:graphic>
      </p:graphicFrame>
    </p:spTree>
    <p:extLst>
      <p:ext uri="{BB962C8B-B14F-4D97-AF65-F5344CB8AC3E}">
        <p14:creationId xmlns:p14="http://schemas.microsoft.com/office/powerpoint/2010/main" val="2891824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4752117" cy="4614864"/>
          </a:xfrm>
        </p:spPr>
        <p:txBody>
          <a:bodyPr>
            <a:normAutofit/>
          </a:bodyPr>
          <a:lstStyle/>
          <a:p>
            <a:pPr marL="12700" indent="-12700" algn="l" rtl="0"/>
            <a:r>
              <a:rPr lang="en-US" dirty="0"/>
              <a:t>La implementación del plan de comunicación puede parecer simple al principio, pero en la práctica a menudo se retrasa en cuanto los problemas con el contenido del proyecto se consideran más urgentes.</a:t>
            </a:r>
          </a:p>
          <a:p>
            <a:pPr marL="12700" indent="-12700" algn="l" rtl="0"/>
            <a:endParaRPr lang="en-US" dirty="0"/>
          </a:p>
          <a:p>
            <a:pPr marL="12700" indent="-12700" algn="l" rtl="0"/>
            <a:r>
              <a:rPr lang="en-US" dirty="0"/>
              <a:t>En este paso es importante implementar medidas de comunicación claras a lo largo de toda la duración del proyecto. En general, la gestión de las partes interesadas debe seguir un proceso de gestión general.</a:t>
            </a:r>
          </a:p>
          <a:p>
            <a:pPr marL="12700" indent="-12700" algn="l" rtl="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pPr algn="l" rtl="0"/>
            <a:r>
              <a:rPr lang="en-US" dirty="0"/>
              <a:t>Implementación y seguimiento de comunicaciones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04</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2" name="Gruppieren 2">
            <a:extLst>
              <a:ext uri="{FF2B5EF4-FFF2-40B4-BE49-F238E27FC236}">
                <a16:creationId xmlns:a16="http://schemas.microsoft.com/office/drawing/2014/main" id="{91B4B7F5-B0B8-0A1C-57A4-C6E1F16C2C1F}"/>
              </a:ext>
            </a:extLst>
          </p:cNvPr>
          <p:cNvGrpSpPr>
            <a:grpSpLocks noChangeAspect="1"/>
          </p:cNvGrpSpPr>
          <p:nvPr/>
        </p:nvGrpSpPr>
        <p:grpSpPr>
          <a:xfrm>
            <a:off x="7355989" y="2213816"/>
            <a:ext cx="4212000" cy="4213110"/>
            <a:chOff x="5082734" y="1675347"/>
            <a:chExt cx="4438640" cy="4439807"/>
          </a:xfrm>
        </p:grpSpPr>
        <p:sp>
          <p:nvSpPr>
            <p:cNvPr id="3" name="Freeform 1">
              <a:extLst>
                <a:ext uri="{FF2B5EF4-FFF2-40B4-BE49-F238E27FC236}">
                  <a16:creationId xmlns:a16="http://schemas.microsoft.com/office/drawing/2014/main" id="{73EA190D-2CF3-3D5C-A66D-17723E3F3A39}"/>
                </a:ext>
              </a:extLst>
            </p:cNvPr>
            <p:cNvSpPr>
              <a:spLocks noChangeArrowheads="1"/>
            </p:cNvSpPr>
            <p:nvPr/>
          </p:nvSpPr>
          <p:spPr bwMode="auto">
            <a:xfrm>
              <a:off x="5452524" y="1675347"/>
              <a:ext cx="2397215" cy="1496656"/>
            </a:xfrm>
            <a:custGeom>
              <a:avLst/>
              <a:gdLst>
                <a:gd name="T0" fmla="*/ 1860 w 9060"/>
                <a:gd name="T1" fmla="*/ 3720 h 5659"/>
                <a:gd name="T2" fmla="*/ 1860 w 9060"/>
                <a:gd name="T3" fmla="*/ 3720 h 5659"/>
                <a:gd name="T4" fmla="*/ 3719 w 9060"/>
                <a:gd name="T5" fmla="*/ 5658 h 5659"/>
                <a:gd name="T6" fmla="*/ 3719 w 9060"/>
                <a:gd name="T7" fmla="*/ 5658 h 5659"/>
                <a:gd name="T8" fmla="*/ 6994 w 9060"/>
                <a:gd name="T9" fmla="*/ 4128 h 5659"/>
                <a:gd name="T10" fmla="*/ 6994 w 9060"/>
                <a:gd name="T11" fmla="*/ 4128 h 5659"/>
                <a:gd name="T12" fmla="*/ 9058 w 9060"/>
                <a:gd name="T13" fmla="*/ 2068 h 5659"/>
                <a:gd name="T14" fmla="*/ 9058 w 9060"/>
                <a:gd name="T15" fmla="*/ 2068 h 5659"/>
                <a:gd name="T16" fmla="*/ 6998 w 9060"/>
                <a:gd name="T17" fmla="*/ 3 h 5659"/>
                <a:gd name="T18" fmla="*/ 6998 w 9060"/>
                <a:gd name="T19" fmla="*/ 3 h 5659"/>
                <a:gd name="T20" fmla="*/ 0 w 9060"/>
                <a:gd name="T21" fmla="*/ 3755 h 5659"/>
                <a:gd name="T22" fmla="*/ 0 w 9060"/>
                <a:gd name="T23" fmla="*/ 3755 h 5659"/>
                <a:gd name="T24" fmla="*/ 1860 w 9060"/>
                <a:gd name="T25" fmla="*/ 3720 h 5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0" h="5659">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rgbClr val="F16924"/>
            </a:solidFill>
            <a:ln>
              <a:noFill/>
            </a:ln>
            <a:effectLst/>
          </p:spPr>
          <p:txBody>
            <a:bodyPr wrap="none" anchor="ctr"/>
            <a:lstStyle/>
            <a:p>
              <a:pPr algn="l" rtl="0"/>
              <a:endParaRPr lang="en-GB" sz="3200" dirty="0">
                <a:latin typeface="+mj-lt"/>
              </a:endParaRPr>
            </a:p>
          </p:txBody>
        </p:sp>
        <p:sp>
          <p:nvSpPr>
            <p:cNvPr id="4" name="Freeform 2">
              <a:extLst>
                <a:ext uri="{FF2B5EF4-FFF2-40B4-BE49-F238E27FC236}">
                  <a16:creationId xmlns:a16="http://schemas.microsoft.com/office/drawing/2014/main" id="{474D1BC0-9142-64E1-0B0E-B94BD6793EB7}"/>
                </a:ext>
              </a:extLst>
            </p:cNvPr>
            <p:cNvSpPr>
              <a:spLocks noChangeArrowheads="1"/>
            </p:cNvSpPr>
            <p:nvPr/>
          </p:nvSpPr>
          <p:spPr bwMode="auto">
            <a:xfrm>
              <a:off x="7722588" y="1757004"/>
              <a:ext cx="1783621" cy="2233902"/>
            </a:xfrm>
            <a:custGeom>
              <a:avLst/>
              <a:gdLst>
                <a:gd name="T0" fmla="*/ 1269 w 6743"/>
                <a:gd name="T1" fmla="*/ 1759 h 8446"/>
                <a:gd name="T2" fmla="*/ 1269 w 6743"/>
                <a:gd name="T3" fmla="*/ 1759 h 8446"/>
                <a:gd name="T4" fmla="*/ 0 w 6743"/>
                <a:gd name="T5" fmla="*/ 4126 h 8446"/>
                <a:gd name="T6" fmla="*/ 0 w 6743"/>
                <a:gd name="T7" fmla="*/ 4126 h 8446"/>
                <a:gd name="T8" fmla="*/ 2468 w 6743"/>
                <a:gd name="T9" fmla="*/ 6773 h 8446"/>
                <a:gd name="T10" fmla="*/ 2468 w 6743"/>
                <a:gd name="T11" fmla="*/ 6773 h 8446"/>
                <a:gd name="T12" fmla="*/ 5064 w 6743"/>
                <a:gd name="T13" fmla="*/ 8095 h 8446"/>
                <a:gd name="T14" fmla="*/ 5064 w 6743"/>
                <a:gd name="T15" fmla="*/ 8095 h 8446"/>
                <a:gd name="T16" fmla="*/ 6391 w 6743"/>
                <a:gd name="T17" fmla="*/ 5498 h 8446"/>
                <a:gd name="T18" fmla="*/ 6392 w 6743"/>
                <a:gd name="T19" fmla="*/ 5498 h 8446"/>
                <a:gd name="T20" fmla="*/ 6392 w 6743"/>
                <a:gd name="T21" fmla="*/ 5498 h 8446"/>
                <a:gd name="T22" fmla="*/ 659 w 6743"/>
                <a:gd name="T23" fmla="*/ 0 h 8446"/>
                <a:gd name="T24" fmla="*/ 659 w 6743"/>
                <a:gd name="T25" fmla="*/ 0 h 8446"/>
                <a:gd name="T26" fmla="*/ 1269 w 6743"/>
                <a:gd name="T27" fmla="*/ 1759 h 8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3" h="8446">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rgbClr val="B41F7A"/>
            </a:solidFill>
            <a:ln>
              <a:noFill/>
            </a:ln>
            <a:effectLst/>
          </p:spPr>
          <p:txBody>
            <a:bodyPr wrap="none" anchor="ctr"/>
            <a:lstStyle/>
            <a:p>
              <a:pPr algn="l" rtl="0"/>
              <a:endParaRPr lang="en-GB" sz="3200" dirty="0">
                <a:latin typeface="+mj-lt"/>
              </a:endParaRPr>
            </a:p>
          </p:txBody>
        </p:sp>
        <p:sp>
          <p:nvSpPr>
            <p:cNvPr id="5" name="Freeform 3">
              <a:extLst>
                <a:ext uri="{FF2B5EF4-FFF2-40B4-BE49-F238E27FC236}">
                  <a16:creationId xmlns:a16="http://schemas.microsoft.com/office/drawing/2014/main" id="{5C115B6C-D983-2BAC-35A4-832576EDAB3F}"/>
                </a:ext>
              </a:extLst>
            </p:cNvPr>
            <p:cNvSpPr>
              <a:spLocks noChangeArrowheads="1"/>
            </p:cNvSpPr>
            <p:nvPr/>
          </p:nvSpPr>
          <p:spPr bwMode="auto">
            <a:xfrm>
              <a:off x="5082734" y="2764885"/>
              <a:ext cx="1264517" cy="2510369"/>
            </a:xfrm>
            <a:custGeom>
              <a:avLst/>
              <a:gdLst>
                <a:gd name="T0" fmla="*/ 2361 w 4781"/>
                <a:gd name="T1" fmla="*/ 7710 h 9489"/>
                <a:gd name="T2" fmla="*/ 2361 w 4781"/>
                <a:gd name="T3" fmla="*/ 7710 h 9489"/>
                <a:gd name="T4" fmla="*/ 4780 w 4781"/>
                <a:gd name="T5" fmla="*/ 6540 h 9489"/>
                <a:gd name="T6" fmla="*/ 4780 w 4781"/>
                <a:gd name="T7" fmla="*/ 6540 h 9489"/>
                <a:gd name="T8" fmla="*/ 4127 w 4781"/>
                <a:gd name="T9" fmla="*/ 4271 h 9489"/>
                <a:gd name="T10" fmla="*/ 4127 w 4781"/>
                <a:gd name="T11" fmla="*/ 4271 h 9489"/>
                <a:gd name="T12" fmla="*/ 4337 w 4781"/>
                <a:gd name="T13" fmla="*/ 2951 h 9489"/>
                <a:gd name="T14" fmla="*/ 4337 w 4781"/>
                <a:gd name="T15" fmla="*/ 2951 h 9489"/>
                <a:gd name="T16" fmla="*/ 3015 w 4781"/>
                <a:gd name="T17" fmla="*/ 353 h 9489"/>
                <a:gd name="T18" fmla="*/ 3015 w 4781"/>
                <a:gd name="T19" fmla="*/ 353 h 9489"/>
                <a:gd name="T20" fmla="*/ 414 w 4781"/>
                <a:gd name="T21" fmla="*/ 1675 h 9489"/>
                <a:gd name="T22" fmla="*/ 414 w 4781"/>
                <a:gd name="T23" fmla="*/ 1675 h 9489"/>
                <a:gd name="T24" fmla="*/ 414 w 4781"/>
                <a:gd name="T25" fmla="*/ 1675 h 9489"/>
                <a:gd name="T26" fmla="*/ 2 w 4781"/>
                <a:gd name="T27" fmla="*/ 4267 h 9489"/>
                <a:gd name="T28" fmla="*/ 2 w 4781"/>
                <a:gd name="T29" fmla="*/ 4267 h 9489"/>
                <a:gd name="T30" fmla="*/ 1820 w 4781"/>
                <a:gd name="T31" fmla="*/ 9488 h 9489"/>
                <a:gd name="T32" fmla="*/ 1820 w 4781"/>
                <a:gd name="T33" fmla="*/ 9488 h 9489"/>
                <a:gd name="T34" fmla="*/ 2361 w 4781"/>
                <a:gd name="T35" fmla="*/ 7710 h 9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81" h="9489">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rgbClr val="EDA13E"/>
            </a:solidFill>
            <a:ln>
              <a:noFill/>
            </a:ln>
            <a:effectLst/>
          </p:spPr>
          <p:txBody>
            <a:bodyPr wrap="none" anchor="ctr"/>
            <a:lstStyle/>
            <a:p>
              <a:pPr algn="l" rtl="0"/>
              <a:endParaRPr lang="en-GB" sz="3200" dirty="0">
                <a:latin typeface="+mj-lt"/>
              </a:endParaRPr>
            </a:p>
          </p:txBody>
        </p:sp>
        <p:sp>
          <p:nvSpPr>
            <p:cNvPr id="6" name="Freeform 4">
              <a:extLst>
                <a:ext uri="{FF2B5EF4-FFF2-40B4-BE49-F238E27FC236}">
                  <a16:creationId xmlns:a16="http://schemas.microsoft.com/office/drawing/2014/main" id="{D0CE5F86-6753-3503-0CE5-556121476706}"/>
                </a:ext>
              </a:extLst>
            </p:cNvPr>
            <p:cNvSpPr>
              <a:spLocks noChangeArrowheads="1"/>
            </p:cNvSpPr>
            <p:nvPr/>
          </p:nvSpPr>
          <p:spPr bwMode="auto">
            <a:xfrm>
              <a:off x="7665427" y="3800761"/>
              <a:ext cx="1855947" cy="2067088"/>
            </a:xfrm>
            <a:custGeom>
              <a:avLst/>
              <a:gdLst>
                <a:gd name="T0" fmla="*/ 5523 w 7016"/>
                <a:gd name="T1" fmla="*/ 1121 h 7813"/>
                <a:gd name="T2" fmla="*/ 5523 w 7016"/>
                <a:gd name="T3" fmla="*/ 1121 h 7813"/>
                <a:gd name="T4" fmla="*/ 2879 w 7016"/>
                <a:gd name="T5" fmla="*/ 645 h 7813"/>
                <a:gd name="T6" fmla="*/ 2879 w 7016"/>
                <a:gd name="T7" fmla="*/ 645 h 7813"/>
                <a:gd name="T8" fmla="*/ 1128 w 7016"/>
                <a:gd name="T9" fmla="*/ 3807 h 7813"/>
                <a:gd name="T10" fmla="*/ 1129 w 7016"/>
                <a:gd name="T11" fmla="*/ 3808 h 7813"/>
                <a:gd name="T12" fmla="*/ 1129 w 7016"/>
                <a:gd name="T13" fmla="*/ 3808 h 7813"/>
                <a:gd name="T14" fmla="*/ 669 w 7016"/>
                <a:gd name="T15" fmla="*/ 6689 h 7813"/>
                <a:gd name="T16" fmla="*/ 669 w 7016"/>
                <a:gd name="T17" fmla="*/ 6689 h 7813"/>
                <a:gd name="T18" fmla="*/ 3522 w 7016"/>
                <a:gd name="T19" fmla="*/ 7167 h 7813"/>
                <a:gd name="T20" fmla="*/ 3522 w 7016"/>
                <a:gd name="T21" fmla="*/ 7167 h 7813"/>
                <a:gd name="T22" fmla="*/ 7015 w 7016"/>
                <a:gd name="T23" fmla="*/ 367 h 7813"/>
                <a:gd name="T24" fmla="*/ 7015 w 7016"/>
                <a:gd name="T25" fmla="*/ 367 h 7813"/>
                <a:gd name="T26" fmla="*/ 7006 w 7016"/>
                <a:gd name="T27" fmla="*/ 0 h 7813"/>
                <a:gd name="T28" fmla="*/ 7006 w 7016"/>
                <a:gd name="T29" fmla="*/ 0 h 7813"/>
                <a:gd name="T30" fmla="*/ 5523 w 7016"/>
                <a:gd name="T31" fmla="*/ 1121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6" h="7813">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rgbClr val="7F1C58"/>
            </a:solidFill>
            <a:ln>
              <a:noFill/>
            </a:ln>
            <a:effectLst/>
          </p:spPr>
          <p:txBody>
            <a:bodyPr wrap="none" anchor="ctr"/>
            <a:lstStyle/>
            <a:p>
              <a:pPr algn="l" rtl="0"/>
              <a:endParaRPr lang="en-GB" sz="3200" dirty="0">
                <a:latin typeface="+mj-lt"/>
              </a:endParaRPr>
            </a:p>
          </p:txBody>
        </p:sp>
        <p:sp>
          <p:nvSpPr>
            <p:cNvPr id="7" name="Freeform 5">
              <a:extLst>
                <a:ext uri="{FF2B5EF4-FFF2-40B4-BE49-F238E27FC236}">
                  <a16:creationId xmlns:a16="http://schemas.microsoft.com/office/drawing/2014/main" id="{D6E44D78-EDF1-DC90-3AB0-E1609398DF2B}"/>
                </a:ext>
              </a:extLst>
            </p:cNvPr>
            <p:cNvSpPr>
              <a:spLocks noChangeArrowheads="1"/>
            </p:cNvSpPr>
            <p:nvPr/>
          </p:nvSpPr>
          <p:spPr bwMode="auto">
            <a:xfrm>
              <a:off x="5699827" y="4628997"/>
              <a:ext cx="2378551" cy="1486157"/>
            </a:xfrm>
            <a:custGeom>
              <a:avLst/>
              <a:gdLst>
                <a:gd name="T0" fmla="*/ 7459 w 8990"/>
                <a:gd name="T1" fmla="*/ 4020 h 5616"/>
                <a:gd name="T2" fmla="*/ 7459 w 8990"/>
                <a:gd name="T3" fmla="*/ 4020 h 5616"/>
                <a:gd name="T4" fmla="*/ 7095 w 8990"/>
                <a:gd name="T5" fmla="*/ 1360 h 5616"/>
                <a:gd name="T6" fmla="*/ 7095 w 8990"/>
                <a:gd name="T7" fmla="*/ 1360 h 5616"/>
                <a:gd name="T8" fmla="*/ 6052 w 8990"/>
                <a:gd name="T9" fmla="*/ 1487 h 5616"/>
                <a:gd name="T10" fmla="*/ 6052 w 8990"/>
                <a:gd name="T11" fmla="*/ 1487 h 5616"/>
                <a:gd name="T12" fmla="*/ 3548 w 8990"/>
                <a:gd name="T13" fmla="*/ 670 h 5616"/>
                <a:gd name="T14" fmla="*/ 3547 w 8990"/>
                <a:gd name="T15" fmla="*/ 671 h 5616"/>
                <a:gd name="T16" fmla="*/ 3547 w 8990"/>
                <a:gd name="T17" fmla="*/ 671 h 5616"/>
                <a:gd name="T18" fmla="*/ 666 w 8990"/>
                <a:gd name="T19" fmla="*/ 1124 h 5616"/>
                <a:gd name="T20" fmla="*/ 666 w 8990"/>
                <a:gd name="T21" fmla="*/ 1124 h 5616"/>
                <a:gd name="T22" fmla="*/ 1101 w 8990"/>
                <a:gd name="T23" fmla="*/ 3992 h 5616"/>
                <a:gd name="T24" fmla="*/ 1101 w 8990"/>
                <a:gd name="T25" fmla="*/ 3992 h 5616"/>
                <a:gd name="T26" fmla="*/ 6047 w 8990"/>
                <a:gd name="T27" fmla="*/ 5613 h 5616"/>
                <a:gd name="T28" fmla="*/ 6047 w 8990"/>
                <a:gd name="T29" fmla="*/ 5613 h 5616"/>
                <a:gd name="T30" fmla="*/ 8989 w 8990"/>
                <a:gd name="T31" fmla="*/ 5085 h 5616"/>
                <a:gd name="T32" fmla="*/ 8989 w 8990"/>
                <a:gd name="T33" fmla="*/ 5085 h 5616"/>
                <a:gd name="T34" fmla="*/ 7459 w 8990"/>
                <a:gd name="T35" fmla="*/ 4020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90" h="5616">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rgbClr val="083553"/>
            </a:solidFill>
            <a:ln>
              <a:noFill/>
            </a:ln>
            <a:effectLst/>
          </p:spPr>
          <p:txBody>
            <a:bodyPr wrap="none" anchor="ctr"/>
            <a:lstStyle/>
            <a:p>
              <a:pPr algn="l" rtl="0"/>
              <a:endParaRPr lang="en-GB" sz="3200" dirty="0">
                <a:latin typeface="+mj-lt"/>
              </a:endParaRPr>
            </a:p>
          </p:txBody>
        </p:sp>
        <p:sp>
          <p:nvSpPr>
            <p:cNvPr id="8" name="TextBox 36">
              <a:extLst>
                <a:ext uri="{FF2B5EF4-FFF2-40B4-BE49-F238E27FC236}">
                  <a16:creationId xmlns:a16="http://schemas.microsoft.com/office/drawing/2014/main" id="{B65AD441-08BD-E3D8-E431-01B90C1D3CAB}"/>
                </a:ext>
              </a:extLst>
            </p:cNvPr>
            <p:cNvSpPr txBox="1"/>
            <p:nvPr/>
          </p:nvSpPr>
          <p:spPr>
            <a:xfrm>
              <a:off x="6182552" y="3457397"/>
              <a:ext cx="2259957" cy="875711"/>
            </a:xfrm>
            <a:prstGeom prst="rect">
              <a:avLst/>
            </a:prstGeom>
            <a:noFill/>
          </p:spPr>
          <p:txBody>
            <a:bodyPr wrap="none" rtlCol="0" anchor="ctr">
              <a:spAutoFit/>
            </a:bodyPr>
            <a:lstStyle/>
            <a:p>
              <a:pPr algn="ctr" rtl="0"/>
              <a:r>
                <a:rPr lang="en-GB" sz="2400" b="1" dirty="0">
                  <a:solidFill>
                    <a:srgbClr val="083553"/>
                  </a:solidFill>
                  <a:cs typeface="Poppins" pitchFamily="2" charset="77"/>
                </a:rPr>
                <a:t>ADMINISTRACIÓN</a:t>
              </a:r>
            </a:p>
            <a:p>
              <a:pPr algn="ctr" rtl="0"/>
              <a:r>
                <a:rPr lang="en-GB" sz="2400" b="1" dirty="0">
                  <a:solidFill>
                    <a:srgbClr val="083553"/>
                  </a:solidFill>
                  <a:cs typeface="Poppins" pitchFamily="2" charset="77"/>
                </a:rPr>
                <a:t>ESTRUCTURA</a:t>
              </a:r>
            </a:p>
          </p:txBody>
        </p:sp>
        <p:sp>
          <p:nvSpPr>
            <p:cNvPr id="9" name="TextBox 37">
              <a:extLst>
                <a:ext uri="{FF2B5EF4-FFF2-40B4-BE49-F238E27FC236}">
                  <a16:creationId xmlns:a16="http://schemas.microsoft.com/office/drawing/2014/main" id="{4600992C-059B-50F0-64C4-7FC9A74044BD}"/>
                </a:ext>
              </a:extLst>
            </p:cNvPr>
            <p:cNvSpPr txBox="1"/>
            <p:nvPr/>
          </p:nvSpPr>
          <p:spPr>
            <a:xfrm rot="20700000">
              <a:off x="6273220" y="2073216"/>
              <a:ext cx="1216604" cy="421639"/>
            </a:xfrm>
            <a:prstGeom prst="rect">
              <a:avLst/>
            </a:prstGeom>
            <a:noFill/>
          </p:spPr>
          <p:txBody>
            <a:bodyPr wrap="none" rtlCol="0" anchor="ctr" anchorCtr="0">
              <a:spAutoFit/>
            </a:bodyPr>
            <a:lstStyle/>
            <a:p>
              <a:pPr algn="ctr" rtl="0"/>
              <a:r>
                <a:rPr lang="en-GB" sz="2000" b="1" dirty="0">
                  <a:solidFill>
                    <a:schemeClr val="bg1"/>
                  </a:solidFill>
                  <a:ea typeface="League Spartan" charset="0"/>
                  <a:cs typeface="Poppins" pitchFamily="2" charset="77"/>
                </a:rPr>
                <a:t>IDENTIFICAR</a:t>
              </a:r>
            </a:p>
          </p:txBody>
        </p:sp>
        <p:sp>
          <p:nvSpPr>
            <p:cNvPr id="11" name="TextBox 38">
              <a:extLst>
                <a:ext uri="{FF2B5EF4-FFF2-40B4-BE49-F238E27FC236}">
                  <a16:creationId xmlns:a16="http://schemas.microsoft.com/office/drawing/2014/main" id="{AEDA605C-7A34-BA44-2ECA-F6B164CAC3EE}"/>
                </a:ext>
              </a:extLst>
            </p:cNvPr>
            <p:cNvSpPr txBox="1"/>
            <p:nvPr/>
          </p:nvSpPr>
          <p:spPr>
            <a:xfrm rot="2700000">
              <a:off x="8022340" y="2749953"/>
              <a:ext cx="1311270" cy="421639"/>
            </a:xfrm>
            <a:prstGeom prst="rect">
              <a:avLst/>
            </a:prstGeom>
            <a:noFill/>
          </p:spPr>
          <p:txBody>
            <a:bodyPr wrap="none" rtlCol="0" anchor="ctr" anchorCtr="0">
              <a:spAutoFit/>
            </a:bodyPr>
            <a:lstStyle/>
            <a:p>
              <a:pPr algn="ctr" rtl="0"/>
              <a:r>
                <a:rPr lang="en-GB" sz="2000" b="1" dirty="0">
                  <a:solidFill>
                    <a:schemeClr val="bg1"/>
                  </a:solidFill>
                  <a:ea typeface="League Spartan" charset="0"/>
                  <a:cs typeface="Poppins" pitchFamily="2" charset="77"/>
                </a:rPr>
                <a:t>MEDIDA</a:t>
              </a:r>
            </a:p>
          </p:txBody>
        </p:sp>
        <p:sp>
          <p:nvSpPr>
            <p:cNvPr id="15" name="TextBox 39">
              <a:extLst>
                <a:ext uri="{FF2B5EF4-FFF2-40B4-BE49-F238E27FC236}">
                  <a16:creationId xmlns:a16="http://schemas.microsoft.com/office/drawing/2014/main" id="{615B32A9-FDA8-8423-0E81-D6752970800A}"/>
                </a:ext>
              </a:extLst>
            </p:cNvPr>
            <p:cNvSpPr txBox="1"/>
            <p:nvPr/>
          </p:nvSpPr>
          <p:spPr>
            <a:xfrm rot="18341779">
              <a:off x="8059504" y="4623488"/>
              <a:ext cx="1236942" cy="421639"/>
            </a:xfrm>
            <a:prstGeom prst="rect">
              <a:avLst/>
            </a:prstGeom>
            <a:noFill/>
          </p:spPr>
          <p:txBody>
            <a:bodyPr wrap="none" rtlCol="0" anchor="ctr" anchorCtr="0">
              <a:spAutoFit/>
            </a:bodyPr>
            <a:lstStyle/>
            <a:p>
              <a:pPr algn="ctr" rtl="0"/>
              <a:r>
                <a:rPr lang="en-GB" sz="2000" b="1" dirty="0">
                  <a:solidFill>
                    <a:schemeClr val="bg1"/>
                  </a:solidFill>
                  <a:ea typeface="League Spartan" charset="0"/>
                  <a:cs typeface="Poppins" pitchFamily="2" charset="77"/>
                </a:rPr>
                <a:t>ADMINISTRAR</a:t>
              </a:r>
            </a:p>
          </p:txBody>
        </p:sp>
        <p:sp>
          <p:nvSpPr>
            <p:cNvPr id="16" name="TextBox 40">
              <a:extLst>
                <a:ext uri="{FF2B5EF4-FFF2-40B4-BE49-F238E27FC236}">
                  <a16:creationId xmlns:a16="http://schemas.microsoft.com/office/drawing/2014/main" id="{D79B6523-72D9-8882-4371-D6D61249927A}"/>
                </a:ext>
              </a:extLst>
            </p:cNvPr>
            <p:cNvSpPr txBox="1"/>
            <p:nvPr/>
          </p:nvSpPr>
          <p:spPr>
            <a:xfrm rot="1076605">
              <a:off x="6086147" y="5270946"/>
              <a:ext cx="1324243" cy="421639"/>
            </a:xfrm>
            <a:prstGeom prst="rect">
              <a:avLst/>
            </a:prstGeom>
            <a:noFill/>
          </p:spPr>
          <p:txBody>
            <a:bodyPr wrap="none" rtlCol="0" anchor="ctr" anchorCtr="0">
              <a:spAutoFit/>
            </a:bodyPr>
            <a:lstStyle/>
            <a:p>
              <a:pPr algn="ctr" rtl="0"/>
              <a:r>
                <a:rPr lang="en-GB" sz="2000" b="1" dirty="0">
                  <a:solidFill>
                    <a:schemeClr val="bg1"/>
                  </a:solidFill>
                  <a:ea typeface="League Spartan" charset="0"/>
                  <a:cs typeface="Poppins" pitchFamily="2" charset="77"/>
                </a:rPr>
                <a:t>MONITOR</a:t>
              </a:r>
            </a:p>
          </p:txBody>
        </p:sp>
        <p:sp>
          <p:nvSpPr>
            <p:cNvPr id="17" name="TextBox 41">
              <a:extLst>
                <a:ext uri="{FF2B5EF4-FFF2-40B4-BE49-F238E27FC236}">
                  <a16:creationId xmlns:a16="http://schemas.microsoft.com/office/drawing/2014/main" id="{26ACB66D-B47F-1A46-D6C5-623662F010AA}"/>
                </a:ext>
              </a:extLst>
            </p:cNvPr>
            <p:cNvSpPr txBox="1"/>
            <p:nvPr/>
          </p:nvSpPr>
          <p:spPr>
            <a:xfrm rot="16200000">
              <a:off x="5137322" y="3606664"/>
              <a:ext cx="1087273" cy="421639"/>
            </a:xfrm>
            <a:prstGeom prst="rect">
              <a:avLst/>
            </a:prstGeom>
            <a:noFill/>
          </p:spPr>
          <p:txBody>
            <a:bodyPr wrap="none" rtlCol="0" anchor="ctr" anchorCtr="0">
              <a:spAutoFit/>
            </a:bodyPr>
            <a:lstStyle/>
            <a:p>
              <a:pPr algn="ctr" rtl="0"/>
              <a:r>
                <a:rPr lang="en-GB" sz="2000" b="1" dirty="0">
                  <a:solidFill>
                    <a:schemeClr val="bg1"/>
                  </a:solidFill>
                  <a:ea typeface="League Spartan" charset="0"/>
                  <a:cs typeface="Poppins" pitchFamily="2" charset="77"/>
                </a:rPr>
                <a:t>REPORTE</a:t>
              </a:r>
            </a:p>
          </p:txBody>
        </p:sp>
      </p:grpSp>
    </p:spTree>
    <p:extLst>
      <p:ext uri="{BB962C8B-B14F-4D97-AF65-F5344CB8AC3E}">
        <p14:creationId xmlns:p14="http://schemas.microsoft.com/office/powerpoint/2010/main" val="127525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9BCBB0-2531-B07C-F79F-E806EA32F80C}"/>
              </a:ext>
            </a:extLst>
          </p:cNvPr>
          <p:cNvSpPr>
            <a:spLocks noGrp="1"/>
          </p:cNvSpPr>
          <p:nvPr>
            <p:ph type="body" sz="quarter" idx="18"/>
          </p:nvPr>
        </p:nvSpPr>
        <p:spPr>
          <a:xfrm>
            <a:off x="2243137" y="2114549"/>
            <a:ext cx="9572625" cy="4614864"/>
          </a:xfrm>
        </p:spPr>
        <p:txBody>
          <a:bodyPr>
            <a:normAutofit/>
          </a:bodyPr>
          <a:lstStyle/>
          <a:p>
            <a:pPr marL="12700" indent="-12700" algn="l" rtl="0"/>
            <a:r>
              <a:rPr lang="en-US" dirty="0"/>
              <a:t>La gestión de las partes interesadas no es un método que se aplique una sola vez, sino un proceso continuo.</a:t>
            </a:r>
          </a:p>
          <a:p>
            <a:pPr marL="12700" indent="-12700" algn="l" rtl="0"/>
            <a:endParaRPr lang="en-US" dirty="0"/>
          </a:p>
          <a:p>
            <a:pPr marL="12700" indent="-12700" algn="l" rtl="0"/>
            <a:r>
              <a:rPr lang="en-US" b="1" dirty="0">
                <a:solidFill>
                  <a:srgbClr val="F16924"/>
                </a:solidFill>
              </a:rPr>
              <a:t>Con base en el análisis inicial de las partes interesadas, estas preguntas deben hacerse con regularidad:</a:t>
            </a:r>
          </a:p>
          <a:p>
            <a:pPr marL="12700" indent="-12700" algn="l" rtl="0"/>
            <a:endParaRPr lang="en-US" b="1" dirty="0"/>
          </a:p>
          <a:p>
            <a:pPr marL="342900" indent="-342900" algn="l" rtl="0">
              <a:buClr>
                <a:srgbClr val="F16924"/>
              </a:buClr>
              <a:buFont typeface="Arial" panose="020B0604020202020204" pitchFamily="34" charset="0"/>
              <a:buChar char="•"/>
            </a:pPr>
            <a:r>
              <a:rPr lang="en-US" dirty="0"/>
              <a:t>¿La lista de partes interesadas aún está actualizada o debemos considerar a otras partes interesadas?</a:t>
            </a:r>
          </a:p>
          <a:p>
            <a:pPr marL="342900" indent="-342900" algn="l" rtl="0">
              <a:buClr>
                <a:srgbClr val="F16924"/>
              </a:buClr>
              <a:buFont typeface="Arial" panose="020B0604020202020204" pitchFamily="34" charset="0"/>
              <a:buChar char="•"/>
            </a:pPr>
            <a:r>
              <a:rPr lang="en-US" dirty="0"/>
              <a:t>¿Siguen siendo correctas las calificaciones de las partes interesadas?</a:t>
            </a:r>
          </a:p>
          <a:p>
            <a:pPr marL="342900" indent="-342900" algn="l" rtl="0">
              <a:buClr>
                <a:srgbClr val="F16924"/>
              </a:buClr>
              <a:buFont typeface="Arial" panose="020B0604020202020204" pitchFamily="34" charset="0"/>
              <a:buChar char="•"/>
            </a:pPr>
            <a:r>
              <a:rPr lang="en-US" dirty="0"/>
              <a:t>¿Reaccionan las partes interesadas según lo previsto o deben ajustarse las medidas? Si se descuida este paso, la gestión de las partes interesadas pierde gran parte de su eficacia.</a:t>
            </a:r>
          </a:p>
          <a:p>
            <a:pPr marL="12700" indent="-12700" algn="l" rtl="0"/>
            <a:endParaRPr lang="en-US" dirty="0"/>
          </a:p>
        </p:txBody>
      </p:sp>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pPr algn="l" rtl="0"/>
            <a:r>
              <a:rPr lang="en-US" dirty="0"/>
              <a:t>Supervisión y revisión de las partes interesadas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05</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380652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16FAEB5D-B804-784E-A2C3-97BB1591377C}"/>
              </a:ext>
            </a:extLst>
          </p:cNvPr>
          <p:cNvSpPr>
            <a:spLocks noGrp="1"/>
          </p:cNvSpPr>
          <p:nvPr>
            <p:ph type="body" sz="quarter" idx="16"/>
          </p:nvPr>
        </p:nvSpPr>
        <p:spPr>
          <a:xfrm>
            <a:off x="2114549" y="828675"/>
            <a:ext cx="9944101" cy="828675"/>
          </a:xfrm>
        </p:spPr>
        <p:txBody>
          <a:bodyPr>
            <a:normAutofit/>
          </a:bodyPr>
          <a:lstStyle/>
          <a:p>
            <a:pPr algn="l" rtl="0"/>
            <a:r>
              <a:rPr lang="en-US" dirty="0"/>
              <a:t>Supervisión y revisión de las partes interesadas</a:t>
            </a:r>
          </a:p>
        </p:txBody>
      </p:sp>
      <p:sp>
        <p:nvSpPr>
          <p:cNvPr id="13" name="Text Placeholder 2">
            <a:extLst>
              <a:ext uri="{FF2B5EF4-FFF2-40B4-BE49-F238E27FC236}">
                <a16:creationId xmlns:a16="http://schemas.microsoft.com/office/drawing/2014/main" id="{F7C61EA8-C86D-358D-E1D4-B10E353944CB}"/>
              </a:ext>
            </a:extLst>
          </p:cNvPr>
          <p:cNvSpPr txBox="1">
            <a:spLocks/>
          </p:cNvSpPr>
          <p:nvPr/>
        </p:nvSpPr>
        <p:spPr>
          <a:xfrm>
            <a:off x="276223" y="480900"/>
            <a:ext cx="1609154" cy="1533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US" sz="8000" dirty="0">
                <a:solidFill>
                  <a:schemeClr val="bg1"/>
                </a:solidFill>
              </a:rPr>
              <a:t>05</a:t>
            </a:r>
          </a:p>
        </p:txBody>
      </p:sp>
      <p:sp>
        <p:nvSpPr>
          <p:cNvPr id="14" name="Rectangle 13">
            <a:extLst>
              <a:ext uri="{FF2B5EF4-FFF2-40B4-BE49-F238E27FC236}">
                <a16:creationId xmlns:a16="http://schemas.microsoft.com/office/drawing/2014/main" id="{E4E969A7-2F15-B316-C52B-0AB13146A41C}"/>
              </a:ext>
            </a:extLst>
          </p:cNvPr>
          <p:cNvSpPr/>
          <p:nvPr/>
        </p:nvSpPr>
        <p:spPr>
          <a:xfrm rot="5400000">
            <a:off x="1152487" y="1324191"/>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73" name="Gruppieren 2">
            <a:extLst>
              <a:ext uri="{FF2B5EF4-FFF2-40B4-BE49-F238E27FC236}">
                <a16:creationId xmlns:a16="http://schemas.microsoft.com/office/drawing/2014/main" id="{C36CFA75-2FC0-84A8-547B-1E2F80B730DC}"/>
              </a:ext>
            </a:extLst>
          </p:cNvPr>
          <p:cNvGrpSpPr>
            <a:grpSpLocks noChangeAspect="1"/>
          </p:cNvGrpSpPr>
          <p:nvPr/>
        </p:nvGrpSpPr>
        <p:grpSpPr>
          <a:xfrm>
            <a:off x="2114549" y="1657350"/>
            <a:ext cx="7969059" cy="4389522"/>
            <a:chOff x="1039852" y="364387"/>
            <a:chExt cx="10294883" cy="5670628"/>
          </a:xfrm>
        </p:grpSpPr>
        <p:sp>
          <p:nvSpPr>
            <p:cNvPr id="74" name="Rectangle 3">
              <a:extLst>
                <a:ext uri="{FF2B5EF4-FFF2-40B4-BE49-F238E27FC236}">
                  <a16:creationId xmlns:a16="http://schemas.microsoft.com/office/drawing/2014/main" id="{CB6346F1-AD87-C433-0F37-EA4D97EE27DE}"/>
                </a:ext>
              </a:extLst>
            </p:cNvPr>
            <p:cNvSpPr/>
            <p:nvPr/>
          </p:nvSpPr>
          <p:spPr>
            <a:xfrm>
              <a:off x="1497051" y="1614050"/>
              <a:ext cx="3276600" cy="1473994"/>
            </a:xfrm>
            <a:prstGeom prst="rect">
              <a:avLst/>
            </a:prstGeom>
            <a:solidFill>
              <a:srgbClr val="EDA1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75" name="Rectangle 74">
              <a:extLst>
                <a:ext uri="{FF2B5EF4-FFF2-40B4-BE49-F238E27FC236}">
                  <a16:creationId xmlns:a16="http://schemas.microsoft.com/office/drawing/2014/main" id="{4EC5AC05-43EC-7570-8098-22DBF96AB1AF}"/>
                </a:ext>
              </a:extLst>
            </p:cNvPr>
            <p:cNvSpPr/>
            <p:nvPr/>
          </p:nvSpPr>
          <p:spPr>
            <a:xfrm>
              <a:off x="1497051" y="3088044"/>
              <a:ext cx="3276600" cy="1473994"/>
            </a:xfrm>
            <a:prstGeom prst="rect">
              <a:avLst/>
            </a:prstGeom>
            <a:solidFill>
              <a:srgbClr val="EDA1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76" name="Rectangle 75">
              <a:extLst>
                <a:ext uri="{FF2B5EF4-FFF2-40B4-BE49-F238E27FC236}">
                  <a16:creationId xmlns:a16="http://schemas.microsoft.com/office/drawing/2014/main" id="{69498469-52AE-36ED-086C-8E75274E80E8}"/>
                </a:ext>
              </a:extLst>
            </p:cNvPr>
            <p:cNvSpPr/>
            <p:nvPr/>
          </p:nvSpPr>
          <p:spPr>
            <a:xfrm>
              <a:off x="1039852" y="1621194"/>
              <a:ext cx="456010" cy="146685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77" name="Rectangle 76">
              <a:extLst>
                <a:ext uri="{FF2B5EF4-FFF2-40B4-BE49-F238E27FC236}">
                  <a16:creationId xmlns:a16="http://schemas.microsoft.com/office/drawing/2014/main" id="{045B7378-016F-A437-293C-A275DF1828A0}"/>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78" name="Rectangle 9">
              <a:extLst>
                <a:ext uri="{FF2B5EF4-FFF2-40B4-BE49-F238E27FC236}">
                  <a16:creationId xmlns:a16="http://schemas.microsoft.com/office/drawing/2014/main" id="{1B8014FA-054B-000E-A5BA-0CB932AC22D4}"/>
                </a:ext>
              </a:extLst>
            </p:cNvPr>
            <p:cNvSpPr/>
            <p:nvPr/>
          </p:nvSpPr>
          <p:spPr>
            <a:xfrm>
              <a:off x="4770081" y="1157874"/>
              <a:ext cx="3277790" cy="45617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79" name="Rectangle 13">
              <a:extLst>
                <a:ext uri="{FF2B5EF4-FFF2-40B4-BE49-F238E27FC236}">
                  <a16:creationId xmlns:a16="http://schemas.microsoft.com/office/drawing/2014/main" id="{B16BF7BC-493C-6F16-C3DD-EA02A383E7BD}"/>
                </a:ext>
              </a:extLst>
            </p:cNvPr>
            <p:cNvSpPr/>
            <p:nvPr/>
          </p:nvSpPr>
          <p:spPr>
            <a:xfrm>
              <a:off x="4772462" y="3088044"/>
              <a:ext cx="3277790" cy="1473994"/>
            </a:xfrm>
            <a:prstGeom prst="rect">
              <a:avLst/>
            </a:prstGeom>
            <a:solidFill>
              <a:srgbClr val="F1692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80" name="Rectangle 14">
              <a:extLst>
                <a:ext uri="{FF2B5EF4-FFF2-40B4-BE49-F238E27FC236}">
                  <a16:creationId xmlns:a16="http://schemas.microsoft.com/office/drawing/2014/main" id="{8A6ADD28-2C10-13C0-3B93-CD58341F00A2}"/>
                </a:ext>
              </a:extLst>
            </p:cNvPr>
            <p:cNvSpPr/>
            <p:nvPr/>
          </p:nvSpPr>
          <p:spPr>
            <a:xfrm>
              <a:off x="4772462" y="1617622"/>
              <a:ext cx="3277790" cy="1470423"/>
            </a:xfrm>
            <a:prstGeom prst="rect">
              <a:avLst/>
            </a:prstGeom>
            <a:solidFill>
              <a:srgbClr val="F169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81" name="Rectangle 21">
              <a:extLst>
                <a:ext uri="{FF2B5EF4-FFF2-40B4-BE49-F238E27FC236}">
                  <a16:creationId xmlns:a16="http://schemas.microsoft.com/office/drawing/2014/main" id="{94FFAA97-26EB-CA2E-8EA1-03F366EBEE04}"/>
                </a:ext>
              </a:extLst>
            </p:cNvPr>
            <p:cNvSpPr/>
            <p:nvPr/>
          </p:nvSpPr>
          <p:spPr>
            <a:xfrm>
              <a:off x="1496456" y="1157874"/>
              <a:ext cx="3277790" cy="45617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82" name="TextBox 22">
              <a:extLst>
                <a:ext uri="{FF2B5EF4-FFF2-40B4-BE49-F238E27FC236}">
                  <a16:creationId xmlns:a16="http://schemas.microsoft.com/office/drawing/2014/main" id="{5AEFE542-3501-3B08-6AF0-F578D26BB71A}"/>
                </a:ext>
              </a:extLst>
            </p:cNvPr>
            <p:cNvSpPr txBox="1"/>
            <p:nvPr/>
          </p:nvSpPr>
          <p:spPr>
            <a:xfrm>
              <a:off x="2751823" y="1168049"/>
              <a:ext cx="762901"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BAJO</a:t>
              </a:r>
            </a:p>
          </p:txBody>
        </p:sp>
        <p:sp>
          <p:nvSpPr>
            <p:cNvPr id="83" name="TextBox 23">
              <a:extLst>
                <a:ext uri="{FF2B5EF4-FFF2-40B4-BE49-F238E27FC236}">
                  <a16:creationId xmlns:a16="http://schemas.microsoft.com/office/drawing/2014/main" id="{667BD7CB-88CA-1649-FDAB-F2382DF55F38}"/>
                </a:ext>
              </a:extLst>
            </p:cNvPr>
            <p:cNvSpPr txBox="1"/>
            <p:nvPr/>
          </p:nvSpPr>
          <p:spPr>
            <a:xfrm>
              <a:off x="5852763" y="1168049"/>
              <a:ext cx="1116602"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MEDIO</a:t>
              </a:r>
            </a:p>
          </p:txBody>
        </p:sp>
        <p:sp>
          <p:nvSpPr>
            <p:cNvPr id="84" name="TextBox 24">
              <a:extLst>
                <a:ext uri="{FF2B5EF4-FFF2-40B4-BE49-F238E27FC236}">
                  <a16:creationId xmlns:a16="http://schemas.microsoft.com/office/drawing/2014/main" id="{8FD6B277-9E22-AAB8-E17A-A3475078787B}"/>
                </a:ext>
              </a:extLst>
            </p:cNvPr>
            <p:cNvSpPr txBox="1"/>
            <p:nvPr/>
          </p:nvSpPr>
          <p:spPr>
            <a:xfrm rot="16200000">
              <a:off x="860730" y="2135939"/>
              <a:ext cx="814258"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ALTO</a:t>
              </a:r>
            </a:p>
          </p:txBody>
        </p:sp>
        <p:sp>
          <p:nvSpPr>
            <p:cNvPr id="85" name="TextBox 25">
              <a:extLst>
                <a:ext uri="{FF2B5EF4-FFF2-40B4-BE49-F238E27FC236}">
                  <a16:creationId xmlns:a16="http://schemas.microsoft.com/office/drawing/2014/main" id="{A26D7B80-2E08-0C29-8751-02B5775AC80D}"/>
                </a:ext>
              </a:extLst>
            </p:cNvPr>
            <p:cNvSpPr txBox="1"/>
            <p:nvPr/>
          </p:nvSpPr>
          <p:spPr>
            <a:xfrm rot="16200000">
              <a:off x="534435" y="3601770"/>
              <a:ext cx="1466852" cy="437363"/>
            </a:xfrm>
            <a:prstGeom prst="rect">
              <a:avLst/>
            </a:prstGeom>
            <a:solidFill>
              <a:srgbClr val="F16924"/>
            </a:solidFill>
          </p:spPr>
          <p:txBody>
            <a:bodyPr wrap="squar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MEDIO</a:t>
              </a:r>
            </a:p>
          </p:txBody>
        </p:sp>
        <p:sp>
          <p:nvSpPr>
            <p:cNvPr id="86" name="Rectangle 9">
              <a:extLst>
                <a:ext uri="{FF2B5EF4-FFF2-40B4-BE49-F238E27FC236}">
                  <a16:creationId xmlns:a16="http://schemas.microsoft.com/office/drawing/2014/main" id="{89B2F565-4B1D-8F90-62DB-954453FC0AF1}"/>
                </a:ext>
              </a:extLst>
            </p:cNvPr>
            <p:cNvSpPr/>
            <p:nvPr/>
          </p:nvSpPr>
          <p:spPr>
            <a:xfrm>
              <a:off x="8054564" y="1157874"/>
              <a:ext cx="3277790" cy="45617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87" name="Rectangle 13">
              <a:extLst>
                <a:ext uri="{FF2B5EF4-FFF2-40B4-BE49-F238E27FC236}">
                  <a16:creationId xmlns:a16="http://schemas.microsoft.com/office/drawing/2014/main" id="{23CCD5D6-0D73-BB1E-F29E-94F228385113}"/>
                </a:ext>
              </a:extLst>
            </p:cNvPr>
            <p:cNvSpPr/>
            <p:nvPr/>
          </p:nvSpPr>
          <p:spPr>
            <a:xfrm>
              <a:off x="8056945" y="3088044"/>
              <a:ext cx="3277790" cy="1473994"/>
            </a:xfrm>
            <a:prstGeom prst="rect">
              <a:avLst/>
            </a:prstGeom>
            <a:solidFill>
              <a:srgbClr val="B41F7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88" name="Rectangle 14">
              <a:extLst>
                <a:ext uri="{FF2B5EF4-FFF2-40B4-BE49-F238E27FC236}">
                  <a16:creationId xmlns:a16="http://schemas.microsoft.com/office/drawing/2014/main" id="{18FF1C7F-D4B9-A507-EAFC-B6967ED39057}"/>
                </a:ext>
              </a:extLst>
            </p:cNvPr>
            <p:cNvSpPr/>
            <p:nvPr/>
          </p:nvSpPr>
          <p:spPr>
            <a:xfrm>
              <a:off x="8056945" y="1617622"/>
              <a:ext cx="3277790" cy="1470423"/>
            </a:xfrm>
            <a:prstGeom prst="rect">
              <a:avLst/>
            </a:prstGeom>
            <a:solidFill>
              <a:srgbClr val="B41F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89" name="TextBox 23">
              <a:extLst>
                <a:ext uri="{FF2B5EF4-FFF2-40B4-BE49-F238E27FC236}">
                  <a16:creationId xmlns:a16="http://schemas.microsoft.com/office/drawing/2014/main" id="{5E654560-0FAC-210F-09B5-091761AFB07B}"/>
                </a:ext>
              </a:extLst>
            </p:cNvPr>
            <p:cNvSpPr txBox="1"/>
            <p:nvPr/>
          </p:nvSpPr>
          <p:spPr>
            <a:xfrm>
              <a:off x="9288417" y="1168049"/>
              <a:ext cx="814259"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ALTO</a:t>
              </a:r>
            </a:p>
          </p:txBody>
        </p:sp>
        <p:sp>
          <p:nvSpPr>
            <p:cNvPr id="90" name="Rectangle 4">
              <a:extLst>
                <a:ext uri="{FF2B5EF4-FFF2-40B4-BE49-F238E27FC236}">
                  <a16:creationId xmlns:a16="http://schemas.microsoft.com/office/drawing/2014/main" id="{1D99B120-1D57-5A08-9A1D-385168732F0C}"/>
                </a:ext>
              </a:extLst>
            </p:cNvPr>
            <p:cNvSpPr/>
            <p:nvPr/>
          </p:nvSpPr>
          <p:spPr>
            <a:xfrm>
              <a:off x="1495862" y="4561021"/>
              <a:ext cx="3276600" cy="1473994"/>
            </a:xfrm>
            <a:prstGeom prst="rect">
              <a:avLst/>
            </a:prstGeom>
            <a:solidFill>
              <a:srgbClr val="EDA1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91" name="Rectangle 6">
              <a:extLst>
                <a:ext uri="{FF2B5EF4-FFF2-40B4-BE49-F238E27FC236}">
                  <a16:creationId xmlns:a16="http://schemas.microsoft.com/office/drawing/2014/main" id="{40866E99-4ED8-D2A0-4E3E-C1B8D3E65AB7}"/>
                </a:ext>
              </a:extLst>
            </p:cNvPr>
            <p:cNvSpPr/>
            <p:nvPr/>
          </p:nvSpPr>
          <p:spPr>
            <a:xfrm>
              <a:off x="1049177" y="4561021"/>
              <a:ext cx="445496" cy="1473994"/>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solidFill>
                  <a:schemeClr val="bg2"/>
                </a:solidFill>
                <a:latin typeface="+mj-lt"/>
              </a:endParaRPr>
            </a:p>
          </p:txBody>
        </p:sp>
        <p:sp>
          <p:nvSpPr>
            <p:cNvPr id="92" name="Rectangle 13">
              <a:extLst>
                <a:ext uri="{FF2B5EF4-FFF2-40B4-BE49-F238E27FC236}">
                  <a16:creationId xmlns:a16="http://schemas.microsoft.com/office/drawing/2014/main" id="{0CB001E1-468A-7BCC-936C-1AD92B2C6B33}"/>
                </a:ext>
              </a:extLst>
            </p:cNvPr>
            <p:cNvSpPr/>
            <p:nvPr/>
          </p:nvSpPr>
          <p:spPr>
            <a:xfrm>
              <a:off x="4771273" y="4561021"/>
              <a:ext cx="3277790" cy="1473994"/>
            </a:xfrm>
            <a:prstGeom prst="rect">
              <a:avLst/>
            </a:prstGeom>
            <a:solidFill>
              <a:srgbClr val="F169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93" name="TextBox 92">
              <a:extLst>
                <a:ext uri="{FF2B5EF4-FFF2-40B4-BE49-F238E27FC236}">
                  <a16:creationId xmlns:a16="http://schemas.microsoft.com/office/drawing/2014/main" id="{565BDD02-5971-5EBC-A6C2-FBB2336C975B}"/>
                </a:ext>
              </a:extLst>
            </p:cNvPr>
            <p:cNvSpPr txBox="1"/>
            <p:nvPr/>
          </p:nvSpPr>
          <p:spPr>
            <a:xfrm rot="16200000">
              <a:off x="885221" y="5079338"/>
              <a:ext cx="762900" cy="437363"/>
            </a:xfrm>
            <a:prstGeom prst="rect">
              <a:avLst/>
            </a:prstGeom>
            <a:noFill/>
          </p:spPr>
          <p:txBody>
            <a:bodyPr wrap="none" rtlCol="0" anchor="ctr" anchorCtr="0">
              <a:spAutoFit/>
            </a:bodyPr>
            <a:lstStyle/>
            <a:p>
              <a:pPr algn="ctr" rtl="0"/>
              <a:r>
                <a:rPr lang="en-GB" sz="1600" b="1" dirty="0">
                  <a:solidFill>
                    <a:schemeClr val="bg1"/>
                  </a:solidFill>
                  <a:latin typeface="Calibri" panose="020F0502020204030204" pitchFamily="34" charset="0"/>
                  <a:ea typeface="League Spartan" charset="0"/>
                  <a:cs typeface="Calibri" panose="020F0502020204030204" pitchFamily="34" charset="0"/>
                </a:rPr>
                <a:t>BAJO</a:t>
              </a:r>
            </a:p>
          </p:txBody>
        </p:sp>
        <p:sp>
          <p:nvSpPr>
            <p:cNvPr id="94" name="Rectangle 13">
              <a:extLst>
                <a:ext uri="{FF2B5EF4-FFF2-40B4-BE49-F238E27FC236}">
                  <a16:creationId xmlns:a16="http://schemas.microsoft.com/office/drawing/2014/main" id="{5F28CCA2-D89B-D359-2AFE-30B5383DA3C3}"/>
                </a:ext>
              </a:extLst>
            </p:cNvPr>
            <p:cNvSpPr/>
            <p:nvPr/>
          </p:nvSpPr>
          <p:spPr>
            <a:xfrm>
              <a:off x="8055756" y="4561021"/>
              <a:ext cx="3277790" cy="1473994"/>
            </a:xfrm>
            <a:prstGeom prst="rect">
              <a:avLst/>
            </a:prstGeom>
            <a:solidFill>
              <a:srgbClr val="B41F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GB" sz="1600" dirty="0">
                <a:latin typeface="+mj-lt"/>
              </a:endParaRPr>
            </a:p>
          </p:txBody>
        </p:sp>
        <p:sp>
          <p:nvSpPr>
            <p:cNvPr id="95" name="TextBox 35">
              <a:extLst>
                <a:ext uri="{FF2B5EF4-FFF2-40B4-BE49-F238E27FC236}">
                  <a16:creationId xmlns:a16="http://schemas.microsoft.com/office/drawing/2014/main" id="{F1AC1C7E-9370-5224-E5AC-850346E5A280}"/>
                </a:ext>
              </a:extLst>
            </p:cNvPr>
            <p:cNvSpPr txBox="1"/>
            <p:nvPr/>
          </p:nvSpPr>
          <p:spPr>
            <a:xfrm>
              <a:off x="5415476" y="364387"/>
              <a:ext cx="1987002" cy="707011"/>
            </a:xfrm>
            <a:prstGeom prst="rect">
              <a:avLst/>
            </a:prstGeom>
            <a:noFill/>
          </p:spPr>
          <p:txBody>
            <a:bodyPr wrap="none" rtlCol="0" anchor="b" anchorCtr="0">
              <a:spAutoFit/>
            </a:bodyPr>
            <a:lstStyle/>
            <a:p>
              <a:pPr algn="ctr" rtl="0"/>
              <a:r>
                <a:rPr lang="en-GB" sz="1600" b="1" dirty="0">
                  <a:solidFill>
                    <a:schemeClr val="tx2"/>
                  </a:solidFill>
                  <a:latin typeface="+mj-lt"/>
                  <a:ea typeface="League Spartan" charset="0"/>
                  <a:cs typeface="Poppins" pitchFamily="2" charset="77"/>
                </a:rPr>
                <a:t>Influencia</a:t>
              </a:r>
            </a:p>
          </p:txBody>
        </p:sp>
        <p:sp>
          <p:nvSpPr>
            <p:cNvPr id="96" name="Ellipse 48">
              <a:extLst>
                <a:ext uri="{FF2B5EF4-FFF2-40B4-BE49-F238E27FC236}">
                  <a16:creationId xmlns:a16="http://schemas.microsoft.com/office/drawing/2014/main" id="{DACD1C60-9A3E-03F3-A3F0-CBB8CF4758D8}"/>
                </a:ext>
              </a:extLst>
            </p:cNvPr>
            <p:cNvSpPr/>
            <p:nvPr/>
          </p:nvSpPr>
          <p:spPr>
            <a:xfrm>
              <a:off x="2458071" y="1880526"/>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S1</a:t>
              </a:r>
            </a:p>
          </p:txBody>
        </p:sp>
        <p:sp>
          <p:nvSpPr>
            <p:cNvPr id="97" name="Ellipse 50">
              <a:extLst>
                <a:ext uri="{FF2B5EF4-FFF2-40B4-BE49-F238E27FC236}">
                  <a16:creationId xmlns:a16="http://schemas.microsoft.com/office/drawing/2014/main" id="{E56CA96C-05BE-DE29-0A4E-2C886C0529BB}"/>
                </a:ext>
              </a:extLst>
            </p:cNvPr>
            <p:cNvSpPr/>
            <p:nvPr/>
          </p:nvSpPr>
          <p:spPr>
            <a:xfrm>
              <a:off x="2857191" y="3296479"/>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S2</a:t>
              </a:r>
            </a:p>
          </p:txBody>
        </p:sp>
        <p:sp>
          <p:nvSpPr>
            <p:cNvPr id="98" name="Ellipse 51">
              <a:extLst>
                <a:ext uri="{FF2B5EF4-FFF2-40B4-BE49-F238E27FC236}">
                  <a16:creationId xmlns:a16="http://schemas.microsoft.com/office/drawing/2014/main" id="{84536D0F-8CAB-FB09-B5A4-CF9C1B41722C}"/>
                </a:ext>
              </a:extLst>
            </p:cNvPr>
            <p:cNvSpPr/>
            <p:nvPr/>
          </p:nvSpPr>
          <p:spPr>
            <a:xfrm>
              <a:off x="4555406" y="2222500"/>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S3</a:t>
              </a:r>
            </a:p>
          </p:txBody>
        </p:sp>
        <p:sp>
          <p:nvSpPr>
            <p:cNvPr id="99" name="Ellipse 55">
              <a:extLst>
                <a:ext uri="{FF2B5EF4-FFF2-40B4-BE49-F238E27FC236}">
                  <a16:creationId xmlns:a16="http://schemas.microsoft.com/office/drawing/2014/main" id="{BA704B0D-ADC3-0444-879F-67E9A65FD27A}"/>
                </a:ext>
              </a:extLst>
            </p:cNvPr>
            <p:cNvSpPr/>
            <p:nvPr/>
          </p:nvSpPr>
          <p:spPr>
            <a:xfrm>
              <a:off x="9997379" y="1654268"/>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S7</a:t>
              </a:r>
            </a:p>
          </p:txBody>
        </p:sp>
        <p:sp>
          <p:nvSpPr>
            <p:cNvPr id="100" name="Ellipse 56">
              <a:extLst>
                <a:ext uri="{FF2B5EF4-FFF2-40B4-BE49-F238E27FC236}">
                  <a16:creationId xmlns:a16="http://schemas.microsoft.com/office/drawing/2014/main" id="{D0B82B97-CF22-3E5D-962C-9C239AC002D7}"/>
                </a:ext>
              </a:extLst>
            </p:cNvPr>
            <p:cNvSpPr/>
            <p:nvPr/>
          </p:nvSpPr>
          <p:spPr>
            <a:xfrm>
              <a:off x="8516115" y="1691044"/>
              <a:ext cx="1232352"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S6</a:t>
              </a:r>
            </a:p>
          </p:txBody>
        </p:sp>
        <p:sp>
          <p:nvSpPr>
            <p:cNvPr id="101" name="Ellipse 57">
              <a:extLst>
                <a:ext uri="{FF2B5EF4-FFF2-40B4-BE49-F238E27FC236}">
                  <a16:creationId xmlns:a16="http://schemas.microsoft.com/office/drawing/2014/main" id="{7EE49FDE-312C-04AA-3C62-8879D685A923}"/>
                </a:ext>
              </a:extLst>
            </p:cNvPr>
            <p:cNvSpPr/>
            <p:nvPr/>
          </p:nvSpPr>
          <p:spPr>
            <a:xfrm>
              <a:off x="8168845" y="4590789"/>
              <a:ext cx="1232353" cy="1206500"/>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S5</a:t>
              </a:r>
            </a:p>
          </p:txBody>
        </p:sp>
        <p:sp>
          <p:nvSpPr>
            <p:cNvPr id="102" name="Ellipse 58">
              <a:extLst>
                <a:ext uri="{FF2B5EF4-FFF2-40B4-BE49-F238E27FC236}">
                  <a16:creationId xmlns:a16="http://schemas.microsoft.com/office/drawing/2014/main" id="{E81528CB-F3FD-31D8-7F6B-A28B1F5690BC}"/>
                </a:ext>
              </a:extLst>
            </p:cNvPr>
            <p:cNvSpPr/>
            <p:nvPr/>
          </p:nvSpPr>
          <p:spPr>
            <a:xfrm>
              <a:off x="5807585" y="1803263"/>
              <a:ext cx="1232353" cy="1206500"/>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S4</a:t>
              </a:r>
            </a:p>
          </p:txBody>
        </p:sp>
      </p:grpSp>
      <p:sp>
        <p:nvSpPr>
          <p:cNvPr id="103" name="Ellipse 56">
            <a:extLst>
              <a:ext uri="{FF2B5EF4-FFF2-40B4-BE49-F238E27FC236}">
                <a16:creationId xmlns:a16="http://schemas.microsoft.com/office/drawing/2014/main" id="{0CF6BDD4-F5CD-28FC-06A3-2C976611B9BC}"/>
              </a:ext>
            </a:extLst>
          </p:cNvPr>
          <p:cNvSpPr/>
          <p:nvPr/>
        </p:nvSpPr>
        <p:spPr>
          <a:xfrm>
            <a:off x="7770190" y="3880339"/>
            <a:ext cx="953939" cy="933928"/>
          </a:xfrm>
          <a:prstGeom prst="ellipse">
            <a:avLst/>
          </a:prstGeom>
          <a:solidFill>
            <a:srgbClr val="B41F7A"/>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S6</a:t>
            </a:r>
          </a:p>
        </p:txBody>
      </p:sp>
      <p:sp>
        <p:nvSpPr>
          <p:cNvPr id="104" name="Ellipse 58">
            <a:extLst>
              <a:ext uri="{FF2B5EF4-FFF2-40B4-BE49-F238E27FC236}">
                <a16:creationId xmlns:a16="http://schemas.microsoft.com/office/drawing/2014/main" id="{75EB9DBA-1838-0502-1A97-600E52FFD448}"/>
              </a:ext>
            </a:extLst>
          </p:cNvPr>
          <p:cNvSpPr/>
          <p:nvPr/>
        </p:nvSpPr>
        <p:spPr>
          <a:xfrm>
            <a:off x="6227494" y="4924459"/>
            <a:ext cx="953939" cy="933928"/>
          </a:xfrm>
          <a:prstGeom prst="ellipse">
            <a:avLst/>
          </a:prstGeom>
          <a:solidFill>
            <a:srgbClr val="083553"/>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dirty="0"/>
              <a:t>S4</a:t>
            </a:r>
          </a:p>
        </p:txBody>
      </p:sp>
      <p:cxnSp>
        <p:nvCxnSpPr>
          <p:cNvPr id="105" name="Gerade Verbindung mit Pfeil 4">
            <a:extLst>
              <a:ext uri="{FF2B5EF4-FFF2-40B4-BE49-F238E27FC236}">
                <a16:creationId xmlns:a16="http://schemas.microsoft.com/office/drawing/2014/main" id="{F6E4828D-8011-D4DE-18B6-5BDB96878C75}"/>
              </a:ext>
            </a:extLst>
          </p:cNvPr>
          <p:cNvCxnSpPr>
            <a:cxnSpLocks/>
          </p:cNvCxnSpPr>
          <p:nvPr/>
        </p:nvCxnSpPr>
        <p:spPr>
          <a:xfrm flipH="1">
            <a:off x="8220176" y="3600877"/>
            <a:ext cx="154375" cy="212760"/>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Gerade Verbindung mit Pfeil 62">
            <a:extLst>
              <a:ext uri="{FF2B5EF4-FFF2-40B4-BE49-F238E27FC236}">
                <a16:creationId xmlns:a16="http://schemas.microsoft.com/office/drawing/2014/main" id="{1B7D7DFD-882B-3824-326F-4189AEAC273D}"/>
              </a:ext>
            </a:extLst>
          </p:cNvPr>
          <p:cNvCxnSpPr>
            <a:cxnSpLocks/>
          </p:cNvCxnSpPr>
          <p:nvPr/>
        </p:nvCxnSpPr>
        <p:spPr>
          <a:xfrm flipH="1" flipV="1">
            <a:off x="6479284" y="3787444"/>
            <a:ext cx="165051" cy="1137015"/>
          </a:xfrm>
          <a:prstGeom prst="straightConnector1">
            <a:avLst/>
          </a:prstGeom>
          <a:ln w="57150">
            <a:solidFill>
              <a:srgbClr val="08355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72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BE35480-22C0-2888-26A8-A87F83BC5F8A}"/>
              </a:ext>
            </a:extLst>
          </p:cNvPr>
          <p:cNvSpPr>
            <a:spLocks noGrp="1"/>
          </p:cNvSpPr>
          <p:nvPr>
            <p:ph type="body" sz="quarter" idx="17"/>
          </p:nvPr>
        </p:nvSpPr>
        <p:spPr/>
        <p:txBody>
          <a:bodyPr/>
          <a:lstStyle/>
          <a:p>
            <a:pPr algn="l" rtl="0"/>
            <a:r>
              <a:rPr lang="en-US" dirty="0"/>
              <a:t>01</a:t>
            </a:r>
          </a:p>
        </p:txBody>
      </p:sp>
      <p:sp>
        <p:nvSpPr>
          <p:cNvPr id="6" name="Text Placeholder 1">
            <a:extLst>
              <a:ext uri="{FF2B5EF4-FFF2-40B4-BE49-F238E27FC236}">
                <a16:creationId xmlns:a16="http://schemas.microsoft.com/office/drawing/2014/main" id="{20FB6E2B-CA79-2D36-9C1C-2A33E3ADD39F}"/>
              </a:ext>
            </a:extLst>
          </p:cNvPr>
          <p:cNvSpPr txBox="1">
            <a:spLocks/>
          </p:cNvSpPr>
          <p:nvPr/>
        </p:nvSpPr>
        <p:spPr>
          <a:xfrm>
            <a:off x="2149154" y="2234382"/>
            <a:ext cx="4231981" cy="2138516"/>
          </a:xfrm>
          <a:prstGeom prst="rect">
            <a:avLst/>
          </a:prstGeom>
        </p:spPr>
        <p:txBody>
          <a:bodyPr vert="horz" lIns="91440" tIns="45720" rIns="91440" bIns="45720" rtlCol="0">
            <a:no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buClr>
                <a:srgbClr val="EDA13E"/>
              </a:buClr>
            </a:pPr>
            <a:r>
              <a:rPr lang="en-US" sz="2200" dirty="0">
                <a:latin typeface="Calibri" panose="020F0502020204030204" pitchFamily="34" charset="0"/>
                <a:cs typeface="Calibri" panose="020F0502020204030204" pitchFamily="34" charset="0"/>
              </a:rPr>
              <a:t>Las habilidades para manejar una crisis</a:t>
            </a:r>
          </a:p>
          <a:p>
            <a:pPr marL="407988" indent="-407988" algn="l" rtl="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Pensamiento crítico</a:t>
            </a:r>
          </a:p>
          <a:p>
            <a:pPr marL="407988" indent="-407988" algn="l" rtl="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Comprender el liderazgo adaptativo</a:t>
            </a:r>
          </a:p>
          <a:p>
            <a:pPr marL="407988" indent="-407988" algn="l" rtl="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Trabajo en equipo</a:t>
            </a:r>
          </a:p>
          <a:p>
            <a:pPr algn="l" rtl="0">
              <a:lnSpc>
                <a:spcPts val="2260"/>
              </a:lnSpc>
              <a:buClr>
                <a:srgbClr val="EDA13E"/>
              </a:buClr>
            </a:pPr>
            <a:br>
              <a:rPr lang="en-US" sz="2200" dirty="0">
                <a:latin typeface="Calibri" panose="020F0502020204030204" pitchFamily="34" charset="0"/>
                <a:cs typeface="Calibri" panose="020F0502020204030204" pitchFamily="34" charset="0"/>
              </a:rPr>
            </a:br>
            <a:br>
              <a:rPr lang="en-US" sz="2200" dirty="0">
                <a:latin typeface="Calibri" panose="020F0502020204030204" pitchFamily="34" charset="0"/>
                <a:cs typeface="Calibri" panose="020F0502020204030204" pitchFamily="34" charset="0"/>
              </a:rPr>
            </a:br>
            <a:endParaRPr lang="en-US" sz="2200" dirty="0"/>
          </a:p>
          <a:p>
            <a:pPr marL="407988" indent="-407988" algn="l" rtl="0">
              <a:lnSpc>
                <a:spcPts val="2260"/>
              </a:lnSpc>
              <a:buClr>
                <a:srgbClr val="EDA13E"/>
              </a:buClr>
              <a:buFont typeface="Arial" panose="020B0604020202020204" pitchFamily="34" charset="0"/>
              <a:buChar char="•"/>
            </a:pPr>
            <a:endParaRPr lang="en-US" sz="2200" dirty="0"/>
          </a:p>
        </p:txBody>
      </p:sp>
      <p:sp>
        <p:nvSpPr>
          <p:cNvPr id="8" name="Text Placeholder 7">
            <a:extLst>
              <a:ext uri="{FF2B5EF4-FFF2-40B4-BE49-F238E27FC236}">
                <a16:creationId xmlns:a16="http://schemas.microsoft.com/office/drawing/2014/main" id="{0747E47D-5983-7B56-E09A-E880094FA48E}"/>
              </a:ext>
            </a:extLst>
          </p:cNvPr>
          <p:cNvSpPr>
            <a:spLocks noGrp="1"/>
          </p:cNvSpPr>
          <p:nvPr>
            <p:ph type="body" sz="quarter" idx="16"/>
          </p:nvPr>
        </p:nvSpPr>
        <p:spPr>
          <a:xfrm>
            <a:off x="2149154" y="1379072"/>
            <a:ext cx="4561362" cy="1924568"/>
          </a:xfrm>
        </p:spPr>
        <p:txBody>
          <a:bodyPr>
            <a:normAutofit fontScale="85000" lnSpcReduction="10000"/>
          </a:bodyPr>
          <a:lstStyle/>
          <a:p>
            <a:pPr algn="l" rtl="0"/>
            <a:r>
              <a:rPr lang="en-US" dirty="0"/>
              <a:t>Cultura de liderazgo:</a:t>
            </a:r>
            <a:br>
              <a:rPr lang="en-US" dirty="0"/>
            </a:br>
            <a:endParaRPr lang="en-US" dirty="0"/>
          </a:p>
          <a:p>
            <a:pPr algn="l" rtl="0"/>
            <a:endParaRPr lang="en-US" dirty="0"/>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261C4E-DB3C-720A-45F5-08A040502D2B}"/>
              </a:ext>
            </a:extLst>
          </p:cNvPr>
          <p:cNvSpPr txBox="1">
            <a:spLocks/>
          </p:cNvSpPr>
          <p:nvPr/>
        </p:nvSpPr>
        <p:spPr>
          <a:xfrm>
            <a:off x="2393004" y="2700527"/>
            <a:ext cx="4235894" cy="3833009"/>
          </a:xfrm>
          <a:prstGeom prst="rect">
            <a:avLst/>
          </a:prstGeom>
        </p:spPr>
        <p:txBody>
          <a:bodyPr vert="horz" lIns="91440" tIns="45720" rIns="91440" bIns="45720" rtlCol="0">
            <a:normAutofit/>
          </a:bodyPr>
          <a:lstStyle>
            <a:lvl1pPr marL="0" indent="0" algn="l" defTabSz="914400" rtl="0" eaLnBrk="1" latinLnBrk="0" hangingPunct="1">
              <a:lnSpc>
                <a:spcPts val="4860"/>
              </a:lnSpc>
              <a:spcBef>
                <a:spcPts val="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pPr>
            <a:r>
              <a:rPr lang="en-US" sz="2200" dirty="0"/>
              <a:t>Si no puedes comunicarte, no puedes recuperarte.</a:t>
            </a:r>
          </a:p>
          <a:p>
            <a:pPr algn="l" rtl="0">
              <a:lnSpc>
                <a:spcPts val="2260"/>
              </a:lnSpc>
            </a:pPr>
            <a:endParaRPr lang="en-US" sz="2200" dirty="0"/>
          </a:p>
          <a:p>
            <a:pPr marL="363538" indent="-363538" algn="l" rtl="0">
              <a:lnSpc>
                <a:spcPts val="2260"/>
              </a:lnSpc>
              <a:buFont typeface="Arial" panose="020B0604020202020204" pitchFamily="34" charset="0"/>
              <a:buChar char="•"/>
            </a:pPr>
            <a:r>
              <a:rPr lang="en-US" sz="2200" dirty="0"/>
              <a:t>Comunicaciones de deber de diligencia</a:t>
            </a:r>
          </a:p>
          <a:p>
            <a:pPr marL="363538" indent="-363538" algn="l" rtl="0">
              <a:lnSpc>
                <a:spcPts val="2260"/>
              </a:lnSpc>
              <a:buFont typeface="Arial" panose="020B0604020202020204" pitchFamily="34" charset="0"/>
              <a:buChar char="•"/>
            </a:pPr>
            <a:r>
              <a:rPr lang="en-US" sz="2200" dirty="0"/>
              <a:t>Controlando la narrativa</a:t>
            </a:r>
          </a:p>
          <a:p>
            <a:pPr algn="l" rtl="0">
              <a:lnSpc>
                <a:spcPts val="2260"/>
              </a:lnSpc>
            </a:pPr>
            <a:endParaRPr lang="en-US" sz="2200" dirty="0"/>
          </a:p>
        </p:txBody>
      </p:sp>
      <p:sp>
        <p:nvSpPr>
          <p:cNvPr id="6" name="Text Placeholder 5">
            <a:extLst>
              <a:ext uri="{FF2B5EF4-FFF2-40B4-BE49-F238E27FC236}">
                <a16:creationId xmlns:a16="http://schemas.microsoft.com/office/drawing/2014/main" id="{A0B16E9D-A2CC-9691-FAEE-6B2447670D92}"/>
              </a:ext>
            </a:extLst>
          </p:cNvPr>
          <p:cNvSpPr>
            <a:spLocks noGrp="1"/>
          </p:cNvSpPr>
          <p:nvPr>
            <p:ph type="body" sz="quarter" idx="17"/>
          </p:nvPr>
        </p:nvSpPr>
        <p:spPr/>
        <p:txBody>
          <a:bodyPr/>
          <a:lstStyle/>
          <a:p>
            <a:pPr algn="l" rtl="0"/>
            <a:r>
              <a:rPr lang="en-US" dirty="0"/>
              <a:t>03</a:t>
            </a:r>
          </a:p>
        </p:txBody>
      </p:sp>
      <p:sp>
        <p:nvSpPr>
          <p:cNvPr id="8" name="Text Placeholder 7">
            <a:extLst>
              <a:ext uri="{FF2B5EF4-FFF2-40B4-BE49-F238E27FC236}">
                <a16:creationId xmlns:a16="http://schemas.microsoft.com/office/drawing/2014/main" id="{643DDF24-9074-5912-521E-4097ECBB50FC}"/>
              </a:ext>
            </a:extLst>
          </p:cNvPr>
          <p:cNvSpPr>
            <a:spLocks noGrp="1"/>
          </p:cNvSpPr>
          <p:nvPr>
            <p:ph type="body" sz="quarter" idx="16"/>
          </p:nvPr>
        </p:nvSpPr>
        <p:spPr>
          <a:xfrm>
            <a:off x="2149154" y="1379072"/>
            <a:ext cx="4723594" cy="1187148"/>
          </a:xfrm>
        </p:spPr>
        <p:txBody>
          <a:bodyPr/>
          <a:lstStyle/>
          <a:p>
            <a:pPr algn="l" rtl="0"/>
            <a:r>
              <a:rPr lang="en-US" dirty="0"/>
              <a:t>Comunicaciones:</a:t>
            </a:r>
          </a:p>
        </p:txBody>
      </p:sp>
    </p:spTree>
    <p:extLst>
      <p:ext uri="{BB962C8B-B14F-4D97-AF65-F5344CB8AC3E}">
        <p14:creationId xmlns:p14="http://schemas.microsoft.com/office/powerpoint/2010/main" val="161939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410380" cy="6463521"/>
          </a:xfrm>
        </p:spPr>
        <p:txBody>
          <a:bodyPr>
            <a:normAutofit lnSpcReduction="10000"/>
          </a:bodyPr>
          <a:lstStyle/>
          <a:p>
            <a:pPr algn="l" rtl="0"/>
            <a:r>
              <a:rPr lang="en-GB" dirty="0">
                <a:solidFill>
                  <a:schemeClr val="bg1"/>
                </a:solidFill>
              </a:rPr>
              <a:t>Propósito de la comunicación con las partes interesadas en situaciones de crisis</a:t>
            </a:r>
          </a:p>
          <a:p>
            <a:pPr algn="l" rtl="0"/>
            <a:endParaRPr lang="en-GB" dirty="0">
              <a:solidFill>
                <a:schemeClr val="bg1"/>
              </a:solidFill>
            </a:endParaRPr>
          </a:p>
          <a:p>
            <a:pPr algn="l" rtl="0"/>
            <a:endParaRPr lang="en-GB" dirty="0">
              <a:solidFill>
                <a:schemeClr val="bg1"/>
              </a:solidFill>
            </a:endParaRPr>
          </a:p>
          <a:p>
            <a:pPr algn="l" rtl="0">
              <a:lnSpc>
                <a:spcPts val="2260"/>
              </a:lnSpc>
              <a:spcBef>
                <a:spcPts val="0"/>
              </a:spcBef>
            </a:pPr>
            <a:r>
              <a:rPr lang="en-GB" sz="2400" b="1" dirty="0">
                <a:solidFill>
                  <a:schemeClr val="bg1"/>
                </a:solidFill>
              </a:rPr>
              <a:t>Partes interesadas</a:t>
            </a:r>
          </a:p>
          <a:p>
            <a:pPr algn="l" rtl="0">
              <a:lnSpc>
                <a:spcPts val="2260"/>
              </a:lnSpc>
              <a:spcBef>
                <a:spcPts val="0"/>
              </a:spcBef>
            </a:pPr>
            <a:r>
              <a:rPr lang="en-GB" sz="2400" dirty="0">
                <a:solidFill>
                  <a:schemeClr val="bg1"/>
                </a:solidFill>
              </a:rPr>
              <a:t>= todos los grupos dentro y fuera de la organización,</a:t>
            </a:r>
          </a:p>
          <a:p>
            <a:pPr algn="l" rtl="0">
              <a:lnSpc>
                <a:spcPts val="2260"/>
              </a:lnSpc>
              <a:spcBef>
                <a:spcPts val="0"/>
              </a:spcBef>
            </a:pPr>
            <a:r>
              <a:rPr lang="en-GB" sz="2400" dirty="0">
                <a:solidFill>
                  <a:schemeClr val="bg1"/>
                </a:solidFill>
              </a:rPr>
              <a:t>que influyen en el desempeño y el logro de las metas de la organización con lo que hacen</a:t>
            </a:r>
          </a:p>
          <a:p>
            <a:pPr algn="l" rtl="0"/>
            <a:endParaRPr lang="en-GB" dirty="0">
              <a:solidFill>
                <a:schemeClr val="bg1"/>
              </a:solidFill>
            </a:endParaRPr>
          </a:p>
        </p:txBody>
      </p:sp>
      <p:sp>
        <p:nvSpPr>
          <p:cNvPr id="8" name="Rectangle 7">
            <a:extLst>
              <a:ext uri="{FF2B5EF4-FFF2-40B4-BE49-F238E27FC236}">
                <a16:creationId xmlns:a16="http://schemas.microsoft.com/office/drawing/2014/main" id="{14F9744D-3107-97CB-5B61-61E5B24B2E44}"/>
              </a:ext>
            </a:extLst>
          </p:cNvPr>
          <p:cNvSpPr/>
          <p:nvPr/>
        </p:nvSpPr>
        <p:spPr>
          <a:xfrm>
            <a:off x="524792" y="2893062"/>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cxnSp>
        <p:nvCxnSpPr>
          <p:cNvPr id="3" name="Straight Arrow Connector 24">
            <a:extLst>
              <a:ext uri="{FF2B5EF4-FFF2-40B4-BE49-F238E27FC236}">
                <a16:creationId xmlns:a16="http://schemas.microsoft.com/office/drawing/2014/main" id="{5C25294F-D0A1-CD65-D827-9475A3F827D7}"/>
              </a:ext>
            </a:extLst>
          </p:cNvPr>
          <p:cNvCxnSpPr>
            <a:cxnSpLocks/>
          </p:cNvCxnSpPr>
          <p:nvPr/>
        </p:nvCxnSpPr>
        <p:spPr>
          <a:xfrm flipH="1">
            <a:off x="6664318" y="4624500"/>
            <a:ext cx="1285621" cy="0"/>
          </a:xfrm>
          <a:prstGeom prst="straightConnector1">
            <a:avLst/>
          </a:prstGeom>
          <a:ln w="38100" cap="rnd">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Arrow Connector 25">
            <a:extLst>
              <a:ext uri="{FF2B5EF4-FFF2-40B4-BE49-F238E27FC236}">
                <a16:creationId xmlns:a16="http://schemas.microsoft.com/office/drawing/2014/main" id="{48937EDA-1EBE-9AAA-4847-7CE6A1E677C2}"/>
              </a:ext>
            </a:extLst>
          </p:cNvPr>
          <p:cNvCxnSpPr>
            <a:cxnSpLocks/>
          </p:cNvCxnSpPr>
          <p:nvPr/>
        </p:nvCxnSpPr>
        <p:spPr>
          <a:xfrm flipH="1">
            <a:off x="6664317" y="3754686"/>
            <a:ext cx="1787620" cy="0"/>
          </a:xfrm>
          <a:prstGeom prst="straightConnector1">
            <a:avLst/>
          </a:prstGeom>
          <a:ln w="38100" cap="rnd">
            <a:solidFill>
              <a:srgbClr val="083553"/>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26">
            <a:extLst>
              <a:ext uri="{FF2B5EF4-FFF2-40B4-BE49-F238E27FC236}">
                <a16:creationId xmlns:a16="http://schemas.microsoft.com/office/drawing/2014/main" id="{BF04BA93-C6F2-51A8-C24C-32BD259B9346}"/>
              </a:ext>
            </a:extLst>
          </p:cNvPr>
          <p:cNvCxnSpPr>
            <a:cxnSpLocks/>
          </p:cNvCxnSpPr>
          <p:nvPr/>
        </p:nvCxnSpPr>
        <p:spPr>
          <a:xfrm flipH="1">
            <a:off x="6664318" y="2888465"/>
            <a:ext cx="2286025" cy="0"/>
          </a:xfrm>
          <a:prstGeom prst="straightConnector1">
            <a:avLst/>
          </a:prstGeom>
          <a:ln w="38100" cap="rnd">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7" name="Freeform 12">
            <a:extLst>
              <a:ext uri="{FF2B5EF4-FFF2-40B4-BE49-F238E27FC236}">
                <a16:creationId xmlns:a16="http://schemas.microsoft.com/office/drawing/2014/main" id="{CCB93CE6-D43A-BCAB-EC52-B62AF125AD8C}"/>
              </a:ext>
            </a:extLst>
          </p:cNvPr>
          <p:cNvSpPr>
            <a:spLocks/>
          </p:cNvSpPr>
          <p:nvPr/>
        </p:nvSpPr>
        <p:spPr bwMode="auto">
          <a:xfrm>
            <a:off x="7204504" y="4624500"/>
            <a:ext cx="1001603" cy="866218"/>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pPr algn="l" rtl="0"/>
            <a:endParaRPr lang="en-GB" sz="2700" u="sng" dirty="0"/>
          </a:p>
        </p:txBody>
      </p:sp>
      <p:sp>
        <p:nvSpPr>
          <p:cNvPr id="9" name="Freeform 10">
            <a:extLst>
              <a:ext uri="{FF2B5EF4-FFF2-40B4-BE49-F238E27FC236}">
                <a16:creationId xmlns:a16="http://schemas.microsoft.com/office/drawing/2014/main" id="{F805B9AF-4BBD-BE70-B0A3-040C648409EC}"/>
              </a:ext>
            </a:extLst>
          </p:cNvPr>
          <p:cNvSpPr>
            <a:spLocks/>
          </p:cNvSpPr>
          <p:nvPr/>
        </p:nvSpPr>
        <p:spPr bwMode="auto">
          <a:xfrm>
            <a:off x="8206106" y="4624500"/>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0" name="Freeform 6">
            <a:extLst>
              <a:ext uri="{FF2B5EF4-FFF2-40B4-BE49-F238E27FC236}">
                <a16:creationId xmlns:a16="http://schemas.microsoft.com/office/drawing/2014/main" id="{261C27E3-72B5-FC8B-160A-69D557B753D6}"/>
              </a:ext>
            </a:extLst>
          </p:cNvPr>
          <p:cNvSpPr>
            <a:spLocks/>
          </p:cNvSpPr>
          <p:nvPr/>
        </p:nvSpPr>
        <p:spPr bwMode="auto">
          <a:xfrm>
            <a:off x="7706503" y="2888468"/>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1" name="Freeform 7">
            <a:extLst>
              <a:ext uri="{FF2B5EF4-FFF2-40B4-BE49-F238E27FC236}">
                <a16:creationId xmlns:a16="http://schemas.microsoft.com/office/drawing/2014/main" id="{770E4907-7092-9B63-7FE6-9C244B0CA4D4}"/>
              </a:ext>
            </a:extLst>
          </p:cNvPr>
          <p:cNvSpPr>
            <a:spLocks/>
          </p:cNvSpPr>
          <p:nvPr/>
        </p:nvSpPr>
        <p:spPr bwMode="auto">
          <a:xfrm>
            <a:off x="7706503" y="3754688"/>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122E45"/>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2" name="Freeform 13">
            <a:extLst>
              <a:ext uri="{FF2B5EF4-FFF2-40B4-BE49-F238E27FC236}">
                <a16:creationId xmlns:a16="http://schemas.microsoft.com/office/drawing/2014/main" id="{C9E9AD93-5795-6D7F-FA02-FB567C068335}"/>
              </a:ext>
            </a:extLst>
          </p:cNvPr>
          <p:cNvSpPr>
            <a:spLocks/>
          </p:cNvSpPr>
          <p:nvPr/>
        </p:nvSpPr>
        <p:spPr bwMode="auto">
          <a:xfrm>
            <a:off x="7204504" y="3754688"/>
            <a:ext cx="1001603" cy="869813"/>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3" name="Freeform 7">
            <a:extLst>
              <a:ext uri="{FF2B5EF4-FFF2-40B4-BE49-F238E27FC236}">
                <a16:creationId xmlns:a16="http://schemas.microsoft.com/office/drawing/2014/main" id="{670FB012-37BC-3C97-165C-6FB250879EEA}"/>
              </a:ext>
            </a:extLst>
          </p:cNvPr>
          <p:cNvSpPr>
            <a:spLocks/>
          </p:cNvSpPr>
          <p:nvPr/>
        </p:nvSpPr>
        <p:spPr bwMode="auto">
          <a:xfrm>
            <a:off x="7706503" y="4624500"/>
            <a:ext cx="999207" cy="86621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4" name="Freeform 10">
            <a:extLst>
              <a:ext uri="{FF2B5EF4-FFF2-40B4-BE49-F238E27FC236}">
                <a16:creationId xmlns:a16="http://schemas.microsoft.com/office/drawing/2014/main" id="{5CBEC9AB-F839-8639-1977-1CD4EB2866BF}"/>
              </a:ext>
            </a:extLst>
          </p:cNvPr>
          <p:cNvSpPr>
            <a:spLocks/>
          </p:cNvSpPr>
          <p:nvPr/>
        </p:nvSpPr>
        <p:spPr bwMode="auto">
          <a:xfrm>
            <a:off x="8206106" y="3754688"/>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5" name="Freeform 5">
            <a:extLst>
              <a:ext uri="{FF2B5EF4-FFF2-40B4-BE49-F238E27FC236}">
                <a16:creationId xmlns:a16="http://schemas.microsoft.com/office/drawing/2014/main" id="{70848451-CAAE-72DE-613B-D3409A8D7600}"/>
              </a:ext>
            </a:extLst>
          </p:cNvPr>
          <p:cNvSpPr>
            <a:spLocks/>
          </p:cNvSpPr>
          <p:nvPr/>
        </p:nvSpPr>
        <p:spPr bwMode="auto">
          <a:xfrm>
            <a:off x="8705709" y="4624500"/>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083553"/>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6" name="Freeform 6">
            <a:extLst>
              <a:ext uri="{FF2B5EF4-FFF2-40B4-BE49-F238E27FC236}">
                <a16:creationId xmlns:a16="http://schemas.microsoft.com/office/drawing/2014/main" id="{76B83D6E-A927-BC93-7FF9-A2DBD45CA972}"/>
              </a:ext>
            </a:extLst>
          </p:cNvPr>
          <p:cNvSpPr>
            <a:spLocks/>
          </p:cNvSpPr>
          <p:nvPr/>
        </p:nvSpPr>
        <p:spPr bwMode="auto">
          <a:xfrm>
            <a:off x="6704900"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7" name="Freeform 6">
            <a:extLst>
              <a:ext uri="{FF2B5EF4-FFF2-40B4-BE49-F238E27FC236}">
                <a16:creationId xmlns:a16="http://schemas.microsoft.com/office/drawing/2014/main" id="{496C9865-38D4-5E4D-8B03-25A64D86186B}"/>
              </a:ext>
            </a:extLst>
          </p:cNvPr>
          <p:cNvSpPr>
            <a:spLocks/>
          </p:cNvSpPr>
          <p:nvPr/>
        </p:nvSpPr>
        <p:spPr bwMode="auto">
          <a:xfrm>
            <a:off x="9699292" y="4624500"/>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8" name="Freeform 10">
            <a:extLst>
              <a:ext uri="{FF2B5EF4-FFF2-40B4-BE49-F238E27FC236}">
                <a16:creationId xmlns:a16="http://schemas.microsoft.com/office/drawing/2014/main" id="{DF13142F-8339-EA25-33EF-FBC363408344}"/>
              </a:ext>
            </a:extLst>
          </p:cNvPr>
          <p:cNvSpPr>
            <a:spLocks/>
          </p:cNvSpPr>
          <p:nvPr/>
        </p:nvSpPr>
        <p:spPr bwMode="auto">
          <a:xfrm rot="10800000">
            <a:off x="8704878" y="2888466"/>
            <a:ext cx="999207" cy="866218"/>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19" name="Freeform 15">
            <a:extLst>
              <a:ext uri="{FF2B5EF4-FFF2-40B4-BE49-F238E27FC236}">
                <a16:creationId xmlns:a16="http://schemas.microsoft.com/office/drawing/2014/main" id="{46EFF813-CF62-A96D-16DD-B96E1839867B}"/>
              </a:ext>
            </a:extLst>
          </p:cNvPr>
          <p:cNvSpPr>
            <a:spLocks/>
          </p:cNvSpPr>
          <p:nvPr/>
        </p:nvSpPr>
        <p:spPr bwMode="auto">
          <a:xfrm rot="10800000">
            <a:off x="9204483" y="4624499"/>
            <a:ext cx="999207" cy="866219"/>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20" name="Freeform 16">
            <a:extLst>
              <a:ext uri="{FF2B5EF4-FFF2-40B4-BE49-F238E27FC236}">
                <a16:creationId xmlns:a16="http://schemas.microsoft.com/office/drawing/2014/main" id="{BCB697C7-13B8-FC92-BFF8-711A84A19493}"/>
              </a:ext>
            </a:extLst>
          </p:cNvPr>
          <p:cNvSpPr>
            <a:spLocks/>
          </p:cNvSpPr>
          <p:nvPr/>
        </p:nvSpPr>
        <p:spPr bwMode="auto">
          <a:xfrm rot="10800000">
            <a:off x="9204483" y="3754686"/>
            <a:ext cx="999207" cy="869813"/>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21" name="Freeform 17">
            <a:extLst>
              <a:ext uri="{FF2B5EF4-FFF2-40B4-BE49-F238E27FC236}">
                <a16:creationId xmlns:a16="http://schemas.microsoft.com/office/drawing/2014/main" id="{451AC84C-6E70-472D-1290-9AA94E3289A6}"/>
              </a:ext>
            </a:extLst>
          </p:cNvPr>
          <p:cNvSpPr>
            <a:spLocks/>
          </p:cNvSpPr>
          <p:nvPr/>
        </p:nvSpPr>
        <p:spPr bwMode="auto">
          <a:xfrm rot="10800000">
            <a:off x="8704878" y="3754686"/>
            <a:ext cx="999207" cy="869813"/>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22" name="Freeform 5">
            <a:extLst>
              <a:ext uri="{FF2B5EF4-FFF2-40B4-BE49-F238E27FC236}">
                <a16:creationId xmlns:a16="http://schemas.microsoft.com/office/drawing/2014/main" id="{3C43B185-D2CB-AF1C-0E39-AAF96D7B35EA}"/>
              </a:ext>
            </a:extLst>
          </p:cNvPr>
          <p:cNvSpPr>
            <a:spLocks/>
          </p:cNvSpPr>
          <p:nvPr/>
        </p:nvSpPr>
        <p:spPr bwMode="auto">
          <a:xfrm rot="10800000">
            <a:off x="8202879" y="2888466"/>
            <a:ext cx="1001603" cy="866218"/>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23" name="Freeform 6">
            <a:extLst>
              <a:ext uri="{FF2B5EF4-FFF2-40B4-BE49-F238E27FC236}">
                <a16:creationId xmlns:a16="http://schemas.microsoft.com/office/drawing/2014/main" id="{FA6D9FA5-C4A3-BAC3-EE6B-0941FED02C11}"/>
              </a:ext>
            </a:extLst>
          </p:cNvPr>
          <p:cNvSpPr>
            <a:spLocks/>
          </p:cNvSpPr>
          <p:nvPr/>
        </p:nvSpPr>
        <p:spPr bwMode="auto">
          <a:xfrm>
            <a:off x="8199285" y="2022247"/>
            <a:ext cx="1001603" cy="866218"/>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p>
        </p:txBody>
      </p:sp>
      <p:sp>
        <p:nvSpPr>
          <p:cNvPr id="24" name="TextBox 38">
            <a:extLst>
              <a:ext uri="{FF2B5EF4-FFF2-40B4-BE49-F238E27FC236}">
                <a16:creationId xmlns:a16="http://schemas.microsoft.com/office/drawing/2014/main" id="{1283036E-E90E-E358-162E-9AE34DC660AD}"/>
              </a:ext>
            </a:extLst>
          </p:cNvPr>
          <p:cNvSpPr txBox="1"/>
          <p:nvPr/>
        </p:nvSpPr>
        <p:spPr>
          <a:xfrm>
            <a:off x="5050001" y="1807617"/>
            <a:ext cx="1461170" cy="400110"/>
          </a:xfrm>
          <a:prstGeom prst="rect">
            <a:avLst/>
          </a:prstGeom>
          <a:noFill/>
        </p:spPr>
        <p:txBody>
          <a:bodyPr wrap="none" rtlCol="0" anchor="ctr" anchorCtr="0">
            <a:spAutoFit/>
          </a:bodyPr>
          <a:lstStyle/>
          <a:p>
            <a:pPr algn="l" rtl="0"/>
            <a:r>
              <a:rPr lang="en-GB" sz="2000" b="1" dirty="0">
                <a:solidFill>
                  <a:srgbClr val="7F1C58"/>
                </a:solidFill>
                <a:latin typeface="+mj-lt"/>
                <a:ea typeface="League Spartan" charset="0"/>
                <a:cs typeface="Poppins" pitchFamily="2" charset="77"/>
              </a:rPr>
              <a:t>Cooperación</a:t>
            </a:r>
          </a:p>
        </p:txBody>
      </p:sp>
      <p:sp>
        <p:nvSpPr>
          <p:cNvPr id="25" name="TextBox 40">
            <a:extLst>
              <a:ext uri="{FF2B5EF4-FFF2-40B4-BE49-F238E27FC236}">
                <a16:creationId xmlns:a16="http://schemas.microsoft.com/office/drawing/2014/main" id="{D7A797AF-5D73-A407-1329-5D38DD292FAE}"/>
              </a:ext>
            </a:extLst>
          </p:cNvPr>
          <p:cNvSpPr txBox="1"/>
          <p:nvPr/>
        </p:nvSpPr>
        <p:spPr>
          <a:xfrm>
            <a:off x="4427651" y="2663068"/>
            <a:ext cx="2083520" cy="400110"/>
          </a:xfrm>
          <a:prstGeom prst="rect">
            <a:avLst/>
          </a:prstGeom>
          <a:noFill/>
        </p:spPr>
        <p:txBody>
          <a:bodyPr wrap="none" rtlCol="0" anchor="ctr" anchorCtr="0">
            <a:spAutoFit/>
          </a:bodyPr>
          <a:lstStyle/>
          <a:p>
            <a:pPr algn="l" rtl="0"/>
            <a:r>
              <a:rPr lang="en-GB" sz="2000" b="1" dirty="0">
                <a:solidFill>
                  <a:srgbClr val="B41F7A"/>
                </a:solidFill>
                <a:latin typeface="+mj-lt"/>
                <a:ea typeface="League Spartan" charset="0"/>
                <a:cs typeface="Poppins" pitchFamily="2" charset="77"/>
              </a:rPr>
              <a:t>Intereses comunes</a:t>
            </a:r>
          </a:p>
        </p:txBody>
      </p:sp>
      <p:sp>
        <p:nvSpPr>
          <p:cNvPr id="26" name="TextBox 42">
            <a:extLst>
              <a:ext uri="{FF2B5EF4-FFF2-40B4-BE49-F238E27FC236}">
                <a16:creationId xmlns:a16="http://schemas.microsoft.com/office/drawing/2014/main" id="{B1718EC1-5F79-DD03-41C1-159A4ACF974F}"/>
              </a:ext>
            </a:extLst>
          </p:cNvPr>
          <p:cNvSpPr txBox="1"/>
          <p:nvPr/>
        </p:nvSpPr>
        <p:spPr>
          <a:xfrm>
            <a:off x="5018325" y="3529287"/>
            <a:ext cx="1492846" cy="400110"/>
          </a:xfrm>
          <a:prstGeom prst="rect">
            <a:avLst/>
          </a:prstGeom>
          <a:noFill/>
        </p:spPr>
        <p:txBody>
          <a:bodyPr wrap="none" rtlCol="0" anchor="ctr" anchorCtr="0">
            <a:spAutoFit/>
          </a:bodyPr>
          <a:lstStyle/>
          <a:p>
            <a:pPr algn="l" rtl="0"/>
            <a:r>
              <a:rPr lang="en-GB" sz="2000" b="1" dirty="0">
                <a:solidFill>
                  <a:srgbClr val="083553"/>
                </a:solidFill>
                <a:latin typeface="+mj-lt"/>
                <a:ea typeface="League Spartan" charset="0"/>
                <a:cs typeface="Poppins" pitchFamily="2" charset="77"/>
              </a:rPr>
              <a:t>Expectativas</a:t>
            </a:r>
          </a:p>
        </p:txBody>
      </p:sp>
      <p:sp>
        <p:nvSpPr>
          <p:cNvPr id="27" name="TextBox 44">
            <a:extLst>
              <a:ext uri="{FF2B5EF4-FFF2-40B4-BE49-F238E27FC236}">
                <a16:creationId xmlns:a16="http://schemas.microsoft.com/office/drawing/2014/main" id="{0D707CC2-C447-FA1D-2D39-03884853DCC6}"/>
              </a:ext>
            </a:extLst>
          </p:cNvPr>
          <p:cNvSpPr txBox="1"/>
          <p:nvPr/>
        </p:nvSpPr>
        <p:spPr>
          <a:xfrm>
            <a:off x="5115724" y="4399101"/>
            <a:ext cx="1395447" cy="400110"/>
          </a:xfrm>
          <a:prstGeom prst="rect">
            <a:avLst/>
          </a:prstGeom>
          <a:noFill/>
        </p:spPr>
        <p:txBody>
          <a:bodyPr wrap="none" rtlCol="0" anchor="ctr" anchorCtr="0">
            <a:spAutoFit/>
          </a:bodyPr>
          <a:lstStyle/>
          <a:p>
            <a:pPr algn="l" rtl="0"/>
            <a:r>
              <a:rPr lang="en-GB" sz="2000" b="1" dirty="0">
                <a:solidFill>
                  <a:srgbClr val="F16924"/>
                </a:solidFill>
                <a:latin typeface="+mj-lt"/>
                <a:ea typeface="League Spartan" charset="0"/>
                <a:cs typeface="Poppins" pitchFamily="2" charset="77"/>
              </a:rPr>
              <a:t>percepciones</a:t>
            </a:r>
          </a:p>
        </p:txBody>
      </p:sp>
      <p:sp>
        <p:nvSpPr>
          <p:cNvPr id="29" name="TextBox 34">
            <a:extLst>
              <a:ext uri="{FF2B5EF4-FFF2-40B4-BE49-F238E27FC236}">
                <a16:creationId xmlns:a16="http://schemas.microsoft.com/office/drawing/2014/main" id="{A7090DD5-AA3F-8EA2-3A0A-4A4E2157F9F3}"/>
              </a:ext>
            </a:extLst>
          </p:cNvPr>
          <p:cNvSpPr txBox="1"/>
          <p:nvPr/>
        </p:nvSpPr>
        <p:spPr>
          <a:xfrm>
            <a:off x="6096000" y="5708384"/>
            <a:ext cx="5129737" cy="430887"/>
          </a:xfrm>
          <a:prstGeom prst="rect">
            <a:avLst/>
          </a:prstGeom>
          <a:noFill/>
        </p:spPr>
        <p:txBody>
          <a:bodyPr wrap="square" rtlCol="0" anchor="b" anchorCtr="0">
            <a:spAutoFit/>
          </a:bodyPr>
          <a:lstStyle/>
          <a:p>
            <a:pPr algn="ctr" rtl="0"/>
            <a:r>
              <a:rPr lang="en-GB" sz="2200" b="1" dirty="0">
                <a:solidFill>
                  <a:srgbClr val="7F1C58"/>
                </a:solidFill>
                <a:latin typeface="+mj-lt"/>
                <a:ea typeface="League Spartan" charset="0"/>
                <a:cs typeface="Poppins" pitchFamily="2" charset="77"/>
              </a:rPr>
              <a:t>Gestión de las Relaciones con las Partes Interesadas</a:t>
            </a:r>
          </a:p>
        </p:txBody>
      </p:sp>
      <p:cxnSp>
        <p:nvCxnSpPr>
          <p:cNvPr id="30" name="Straight Arrow Connector 26">
            <a:extLst>
              <a:ext uri="{FF2B5EF4-FFF2-40B4-BE49-F238E27FC236}">
                <a16:creationId xmlns:a16="http://schemas.microsoft.com/office/drawing/2014/main" id="{306502D9-D0D5-D8C2-9FEF-64A9BB1F0C2A}"/>
              </a:ext>
            </a:extLst>
          </p:cNvPr>
          <p:cNvCxnSpPr>
            <a:cxnSpLocks/>
          </p:cNvCxnSpPr>
          <p:nvPr/>
        </p:nvCxnSpPr>
        <p:spPr>
          <a:xfrm flipH="1">
            <a:off x="6600421" y="2071759"/>
            <a:ext cx="2098467" cy="1"/>
          </a:xfrm>
          <a:prstGeom prst="straightConnector1">
            <a:avLst/>
          </a:prstGeom>
          <a:ln w="38100" cap="rnd">
            <a:solidFill>
              <a:srgbClr val="7F1C58"/>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86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2"/>
            <a:ext cx="3410380" cy="2646851"/>
          </a:xfrm>
        </p:spPr>
        <p:txBody>
          <a:bodyPr>
            <a:normAutofit fontScale="92500" lnSpcReduction="20000"/>
          </a:bodyPr>
          <a:lstStyle/>
          <a:p>
            <a:pPr algn="l" rtl="0"/>
            <a:r>
              <a:rPr lang="en-GB" dirty="0">
                <a:solidFill>
                  <a:schemeClr val="bg1"/>
                </a:solidFill>
              </a:rPr>
              <a:t>Responsabilidades de la comunicación con las partes interesadas en situaciones de crisis</a:t>
            </a:r>
          </a:p>
        </p:txBody>
      </p:sp>
      <p:sp>
        <p:nvSpPr>
          <p:cNvPr id="8" name="Rectangle 7">
            <a:extLst>
              <a:ext uri="{FF2B5EF4-FFF2-40B4-BE49-F238E27FC236}">
                <a16:creationId xmlns:a16="http://schemas.microsoft.com/office/drawing/2014/main" id="{14F9744D-3107-97CB-5B61-61E5B24B2E44}"/>
              </a:ext>
            </a:extLst>
          </p:cNvPr>
          <p:cNvSpPr/>
          <p:nvPr/>
        </p:nvSpPr>
        <p:spPr>
          <a:xfrm>
            <a:off x="524792" y="2893062"/>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89" name="Group 88">
            <a:extLst>
              <a:ext uri="{FF2B5EF4-FFF2-40B4-BE49-F238E27FC236}">
                <a16:creationId xmlns:a16="http://schemas.microsoft.com/office/drawing/2014/main" id="{610706A0-3EF0-ED51-DEB0-0C4B725F20A0}"/>
              </a:ext>
            </a:extLst>
          </p:cNvPr>
          <p:cNvGrpSpPr/>
          <p:nvPr/>
        </p:nvGrpSpPr>
        <p:grpSpPr>
          <a:xfrm>
            <a:off x="5008819" y="491602"/>
            <a:ext cx="6656912" cy="6165792"/>
            <a:chOff x="4143298" y="527426"/>
            <a:chExt cx="6646615" cy="6156254"/>
          </a:xfrm>
        </p:grpSpPr>
        <p:grpSp>
          <p:nvGrpSpPr>
            <p:cNvPr id="34" name="Gruppieren 3">
              <a:extLst>
                <a:ext uri="{FF2B5EF4-FFF2-40B4-BE49-F238E27FC236}">
                  <a16:creationId xmlns:a16="http://schemas.microsoft.com/office/drawing/2014/main" id="{654492DE-7156-288B-9D6B-5E7442754EB9}"/>
                </a:ext>
              </a:extLst>
            </p:cNvPr>
            <p:cNvGrpSpPr>
              <a:grpSpLocks noChangeAspect="1"/>
            </p:cNvGrpSpPr>
            <p:nvPr/>
          </p:nvGrpSpPr>
          <p:grpSpPr>
            <a:xfrm>
              <a:off x="4798508" y="601751"/>
              <a:ext cx="5210499" cy="5405477"/>
              <a:chOff x="6275234" y="2175839"/>
              <a:chExt cx="2856886" cy="2963790"/>
            </a:xfrm>
          </p:grpSpPr>
          <p:sp>
            <p:nvSpPr>
              <p:cNvPr id="35" name="Freeform: Shape 8784">
                <a:extLst>
                  <a:ext uri="{FF2B5EF4-FFF2-40B4-BE49-F238E27FC236}">
                    <a16:creationId xmlns:a16="http://schemas.microsoft.com/office/drawing/2014/main" id="{DFD4A9B1-7E6F-853A-7CF0-9AC4FD15B7E6}"/>
                  </a:ext>
                </a:extLst>
              </p:cNvPr>
              <p:cNvSpPr/>
              <p:nvPr/>
            </p:nvSpPr>
            <p:spPr>
              <a:xfrm>
                <a:off x="7677570" y="2287727"/>
                <a:ext cx="862784" cy="1340174"/>
              </a:xfrm>
              <a:custGeom>
                <a:avLst/>
                <a:gdLst/>
                <a:ahLst/>
                <a:cxnLst>
                  <a:cxn ang="3cd4">
                    <a:pos x="hc" y="t"/>
                  </a:cxn>
                  <a:cxn ang="cd2">
                    <a:pos x="l" y="vc"/>
                  </a:cxn>
                  <a:cxn ang="cd4">
                    <a:pos x="hc" y="b"/>
                  </a:cxn>
                  <a:cxn ang="0">
                    <a:pos x="r" y="vc"/>
                  </a:cxn>
                </a:cxnLst>
                <a:rect l="l" t="t" r="r" b="b"/>
                <a:pathLst>
                  <a:path w="348" h="540">
                    <a:moveTo>
                      <a:pt x="0" y="0"/>
                    </a:moveTo>
                    <a:lnTo>
                      <a:pt x="0" y="540"/>
                    </a:lnTo>
                    <a:lnTo>
                      <a:pt x="348" y="127"/>
                    </a:lnTo>
                    <a:cubicBezTo>
                      <a:pt x="314" y="142"/>
                      <a:pt x="277" y="150"/>
                      <a:pt x="240" y="150"/>
                    </a:cubicBezTo>
                    <a:cubicBezTo>
                      <a:pt x="136" y="150"/>
                      <a:pt x="44" y="90"/>
                      <a:pt x="0" y="0"/>
                    </a:cubicBezTo>
                    <a:close/>
                  </a:path>
                </a:pathLst>
              </a:custGeom>
              <a:solidFill>
                <a:srgbClr val="7F1C58"/>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6" name="Freeform: Shape 8785">
                <a:extLst>
                  <a:ext uri="{FF2B5EF4-FFF2-40B4-BE49-F238E27FC236}">
                    <a16:creationId xmlns:a16="http://schemas.microsoft.com/office/drawing/2014/main" id="{C5979183-2AB0-8E1D-3381-9561EC480353}"/>
                  </a:ext>
                </a:extLst>
              </p:cNvPr>
              <p:cNvSpPr/>
              <p:nvPr/>
            </p:nvSpPr>
            <p:spPr>
              <a:xfrm>
                <a:off x="6770023" y="2287727"/>
                <a:ext cx="862784" cy="1340174"/>
              </a:xfrm>
              <a:custGeom>
                <a:avLst/>
                <a:gdLst/>
                <a:ahLst/>
                <a:cxnLst>
                  <a:cxn ang="3cd4">
                    <a:pos x="hc" y="t"/>
                  </a:cxn>
                  <a:cxn ang="cd2">
                    <a:pos x="l" y="vc"/>
                  </a:cxn>
                  <a:cxn ang="cd4">
                    <a:pos x="hc" y="b"/>
                  </a:cxn>
                  <a:cxn ang="0">
                    <a:pos x="r" y="vc"/>
                  </a:cxn>
                </a:cxnLst>
                <a:rect l="l" t="t" r="r" b="b"/>
                <a:pathLst>
                  <a:path w="348" h="540">
                    <a:moveTo>
                      <a:pt x="280" y="87"/>
                    </a:moveTo>
                    <a:cubicBezTo>
                      <a:pt x="232" y="127"/>
                      <a:pt x="172" y="149"/>
                      <a:pt x="109" y="149"/>
                    </a:cubicBezTo>
                    <a:cubicBezTo>
                      <a:pt x="72" y="149"/>
                      <a:pt x="34" y="141"/>
                      <a:pt x="0" y="126"/>
                    </a:cubicBezTo>
                    <a:lnTo>
                      <a:pt x="348" y="540"/>
                    </a:lnTo>
                    <a:lnTo>
                      <a:pt x="348" y="0"/>
                    </a:lnTo>
                    <a:cubicBezTo>
                      <a:pt x="332" y="33"/>
                      <a:pt x="309" y="63"/>
                      <a:pt x="280" y="87"/>
                    </a:cubicBez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7" name="Freeform: Shape 8786">
                <a:extLst>
                  <a:ext uri="{FF2B5EF4-FFF2-40B4-BE49-F238E27FC236}">
                    <a16:creationId xmlns:a16="http://schemas.microsoft.com/office/drawing/2014/main" id="{BC590490-E2A6-8DAF-2C33-C53443E0AC82}"/>
                  </a:ext>
                </a:extLst>
              </p:cNvPr>
              <p:cNvSpPr/>
              <p:nvPr/>
            </p:nvSpPr>
            <p:spPr>
              <a:xfrm>
                <a:off x="6275234" y="2633331"/>
                <a:ext cx="1320284" cy="1024400"/>
              </a:xfrm>
              <a:custGeom>
                <a:avLst/>
                <a:gdLst/>
                <a:ahLst/>
                <a:cxnLst>
                  <a:cxn ang="3cd4">
                    <a:pos x="hc" y="t"/>
                  </a:cxn>
                  <a:cxn ang="cd2">
                    <a:pos x="l" y="vc"/>
                  </a:cxn>
                  <a:cxn ang="cd4">
                    <a:pos x="hc" y="b"/>
                  </a:cxn>
                  <a:cxn ang="0">
                    <a:pos x="r" y="vc"/>
                  </a:cxn>
                </a:cxnLst>
                <a:rect l="l" t="t" r="r" b="b"/>
                <a:pathLst>
                  <a:path w="532" h="413">
                    <a:moveTo>
                      <a:pt x="532" y="413"/>
                    </a:moveTo>
                    <a:lnTo>
                      <a:pt x="185" y="0"/>
                    </a:lnTo>
                    <a:cubicBezTo>
                      <a:pt x="194" y="35"/>
                      <a:pt x="196" y="73"/>
                      <a:pt x="189" y="109"/>
                    </a:cubicBezTo>
                    <a:cubicBezTo>
                      <a:pt x="171" y="212"/>
                      <a:pt x="97" y="292"/>
                      <a:pt x="0" y="319"/>
                    </a:cubicBez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8" name="Freeform: Shape 8788">
                <a:extLst>
                  <a:ext uri="{FF2B5EF4-FFF2-40B4-BE49-F238E27FC236}">
                    <a16:creationId xmlns:a16="http://schemas.microsoft.com/office/drawing/2014/main" id="{2612FFF6-D2AF-C4F5-2E58-33E1531FA8C2}"/>
                  </a:ext>
                </a:extLst>
              </p:cNvPr>
              <p:cNvSpPr/>
              <p:nvPr/>
            </p:nvSpPr>
            <p:spPr>
              <a:xfrm>
                <a:off x="6449283" y="3747248"/>
                <a:ext cx="1161154" cy="1260608"/>
              </a:xfrm>
              <a:custGeom>
                <a:avLst/>
                <a:gdLst/>
                <a:ahLst/>
                <a:cxnLst>
                  <a:cxn ang="3cd4">
                    <a:pos x="hc" y="t"/>
                  </a:cxn>
                  <a:cxn ang="cd2">
                    <a:pos x="l" y="vc"/>
                  </a:cxn>
                  <a:cxn ang="cd4">
                    <a:pos x="hc" y="b"/>
                  </a:cxn>
                  <a:cxn ang="0">
                    <a:pos x="r" y="vc"/>
                  </a:cxn>
                </a:cxnLst>
                <a:rect l="l" t="t" r="r" b="b"/>
                <a:pathLst>
                  <a:path w="468" h="508">
                    <a:moveTo>
                      <a:pt x="110" y="285"/>
                    </a:moveTo>
                    <a:cubicBezTo>
                      <a:pt x="207" y="321"/>
                      <a:pt x="274" y="408"/>
                      <a:pt x="284" y="508"/>
                    </a:cubicBezTo>
                    <a:lnTo>
                      <a:pt x="468" y="0"/>
                    </a:lnTo>
                    <a:lnTo>
                      <a:pt x="0" y="270"/>
                    </a:lnTo>
                    <a:cubicBezTo>
                      <a:pt x="7" y="269"/>
                      <a:pt x="13" y="269"/>
                      <a:pt x="19" y="269"/>
                    </a:cubicBezTo>
                    <a:cubicBezTo>
                      <a:pt x="50" y="269"/>
                      <a:pt x="80" y="274"/>
                      <a:pt x="110" y="285"/>
                    </a:cubicBez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39" name="Freeform: Shape 8789">
                <a:extLst>
                  <a:ext uri="{FF2B5EF4-FFF2-40B4-BE49-F238E27FC236}">
                    <a16:creationId xmlns:a16="http://schemas.microsoft.com/office/drawing/2014/main" id="{72D64348-8B19-64BE-229A-5E9500050ADF}"/>
                  </a:ext>
                </a:extLst>
              </p:cNvPr>
              <p:cNvSpPr/>
              <p:nvPr/>
            </p:nvSpPr>
            <p:spPr>
              <a:xfrm>
                <a:off x="7197693" y="3764654"/>
                <a:ext cx="917485" cy="1260608"/>
              </a:xfrm>
              <a:custGeom>
                <a:avLst/>
                <a:gdLst/>
                <a:ahLst/>
                <a:cxnLst>
                  <a:cxn ang="3cd4">
                    <a:pos x="hc" y="t"/>
                  </a:cxn>
                  <a:cxn ang="cd2">
                    <a:pos x="l" y="vc"/>
                  </a:cxn>
                  <a:cxn ang="cd4">
                    <a:pos x="hc" y="b"/>
                  </a:cxn>
                  <a:cxn ang="0">
                    <a:pos x="r" y="vc"/>
                  </a:cxn>
                </a:cxnLst>
                <a:rect l="l" t="t" r="r" b="b"/>
                <a:pathLst>
                  <a:path w="370" h="508">
                    <a:moveTo>
                      <a:pt x="184" y="432"/>
                    </a:moveTo>
                    <a:cubicBezTo>
                      <a:pt x="254" y="432"/>
                      <a:pt x="321" y="460"/>
                      <a:pt x="370" y="508"/>
                    </a:cubicBezTo>
                    <a:lnTo>
                      <a:pt x="185" y="0"/>
                    </a:lnTo>
                    <a:lnTo>
                      <a:pt x="0" y="507"/>
                    </a:lnTo>
                    <a:cubicBezTo>
                      <a:pt x="26" y="481"/>
                      <a:pt x="58" y="461"/>
                      <a:pt x="93" y="448"/>
                    </a:cubicBezTo>
                    <a:cubicBezTo>
                      <a:pt x="123" y="438"/>
                      <a:pt x="153" y="432"/>
                      <a:pt x="184" y="432"/>
                    </a:cubicBezTo>
                    <a:close/>
                  </a:path>
                </a:pathLst>
              </a:custGeom>
              <a:solidFill>
                <a:srgbClr val="7F1C58"/>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0" name="Freeform: Shape 8790">
                <a:extLst>
                  <a:ext uri="{FF2B5EF4-FFF2-40B4-BE49-F238E27FC236}">
                    <a16:creationId xmlns:a16="http://schemas.microsoft.com/office/drawing/2014/main" id="{AD21809D-599C-3CE2-C719-AE857C077FE3}"/>
                  </a:ext>
                </a:extLst>
              </p:cNvPr>
              <p:cNvSpPr/>
              <p:nvPr/>
            </p:nvSpPr>
            <p:spPr>
              <a:xfrm>
                <a:off x="7699947" y="3747248"/>
                <a:ext cx="1161154" cy="1260608"/>
              </a:xfrm>
              <a:custGeom>
                <a:avLst/>
                <a:gdLst/>
                <a:ahLst/>
                <a:cxnLst>
                  <a:cxn ang="3cd4">
                    <a:pos x="hc" y="t"/>
                  </a:cxn>
                  <a:cxn ang="cd2">
                    <a:pos x="l" y="vc"/>
                  </a:cxn>
                  <a:cxn ang="cd4">
                    <a:pos x="hc" y="b"/>
                  </a:cxn>
                  <a:cxn ang="0">
                    <a:pos x="r" y="vc"/>
                  </a:cxn>
                </a:cxnLst>
                <a:rect l="l" t="t" r="r" b="b"/>
                <a:pathLst>
                  <a:path w="468" h="508">
                    <a:moveTo>
                      <a:pt x="448" y="270"/>
                    </a:moveTo>
                    <a:cubicBezTo>
                      <a:pt x="455" y="270"/>
                      <a:pt x="462" y="270"/>
                      <a:pt x="468" y="271"/>
                    </a:cubicBezTo>
                    <a:lnTo>
                      <a:pt x="0" y="0"/>
                    </a:lnTo>
                    <a:lnTo>
                      <a:pt x="184" y="508"/>
                    </a:lnTo>
                    <a:cubicBezTo>
                      <a:pt x="188" y="471"/>
                      <a:pt x="199" y="435"/>
                      <a:pt x="218" y="403"/>
                    </a:cubicBezTo>
                    <a:cubicBezTo>
                      <a:pt x="265" y="321"/>
                      <a:pt x="354" y="270"/>
                      <a:pt x="448" y="270"/>
                    </a:cubicBez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1" name="Freeform: Shape 8791">
                <a:extLst>
                  <a:ext uri="{FF2B5EF4-FFF2-40B4-BE49-F238E27FC236}">
                    <a16:creationId xmlns:a16="http://schemas.microsoft.com/office/drawing/2014/main" id="{1CF06A42-6DE2-EA70-8EC0-920FE6347690}"/>
                  </a:ext>
                </a:extLst>
              </p:cNvPr>
              <p:cNvSpPr/>
              <p:nvPr/>
            </p:nvSpPr>
            <p:spPr>
              <a:xfrm>
                <a:off x="7722325" y="3473743"/>
                <a:ext cx="1320284" cy="902566"/>
              </a:xfrm>
              <a:custGeom>
                <a:avLst/>
                <a:gdLst/>
                <a:ahLst/>
                <a:cxnLst>
                  <a:cxn ang="3cd4">
                    <a:pos x="hc" y="t"/>
                  </a:cxn>
                  <a:cxn ang="cd2">
                    <a:pos x="l" y="vc"/>
                  </a:cxn>
                  <a:cxn ang="cd4">
                    <a:pos x="hc" y="b"/>
                  </a:cxn>
                  <a:cxn ang="0">
                    <a:pos x="r" y="vc"/>
                  </a:cxn>
                </a:cxnLst>
                <a:rect l="l" t="t" r="r" b="b"/>
                <a:pathLst>
                  <a:path w="532" h="364">
                    <a:moveTo>
                      <a:pt x="467" y="364"/>
                    </a:moveTo>
                    <a:cubicBezTo>
                      <a:pt x="447" y="334"/>
                      <a:pt x="433" y="299"/>
                      <a:pt x="426" y="262"/>
                    </a:cubicBezTo>
                    <a:cubicBezTo>
                      <a:pt x="408" y="159"/>
                      <a:pt x="451" y="59"/>
                      <a:pt x="532" y="0"/>
                    </a:cubicBezTo>
                    <a:lnTo>
                      <a:pt x="0" y="94"/>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2" name="Freeform: Shape 8792">
                <a:extLst>
                  <a:ext uri="{FF2B5EF4-FFF2-40B4-BE49-F238E27FC236}">
                    <a16:creationId xmlns:a16="http://schemas.microsoft.com/office/drawing/2014/main" id="{196007F5-AB8E-4304-BBE8-FEFDEA732562}"/>
                  </a:ext>
                </a:extLst>
              </p:cNvPr>
              <p:cNvSpPr/>
              <p:nvPr/>
            </p:nvSpPr>
            <p:spPr>
              <a:xfrm>
                <a:off x="7714867" y="2630844"/>
                <a:ext cx="1317797" cy="1026886"/>
              </a:xfrm>
              <a:custGeom>
                <a:avLst/>
                <a:gdLst/>
                <a:ahLst/>
                <a:cxnLst>
                  <a:cxn ang="3cd4">
                    <a:pos x="hc" y="t"/>
                  </a:cxn>
                  <a:cxn ang="cd2">
                    <a:pos x="l" y="vc"/>
                  </a:cxn>
                  <a:cxn ang="cd4">
                    <a:pos x="hc" y="b"/>
                  </a:cxn>
                  <a:cxn ang="0">
                    <a:pos x="r" y="vc"/>
                  </a:cxn>
                </a:cxnLst>
                <a:rect l="l" t="t" r="r" b="b"/>
                <a:pathLst>
                  <a:path w="531" h="414">
                    <a:moveTo>
                      <a:pt x="434" y="269"/>
                    </a:moveTo>
                    <a:cubicBezTo>
                      <a:pt x="354" y="202"/>
                      <a:pt x="322" y="97"/>
                      <a:pt x="348" y="0"/>
                    </a:cubicBezTo>
                    <a:lnTo>
                      <a:pt x="0" y="414"/>
                    </a:lnTo>
                    <a:lnTo>
                      <a:pt x="531" y="321"/>
                    </a:lnTo>
                    <a:cubicBezTo>
                      <a:pt x="496" y="311"/>
                      <a:pt x="463" y="293"/>
                      <a:pt x="434" y="269"/>
                    </a:cubicBez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3" name="Freeform: Shape 8793">
                <a:extLst>
                  <a:ext uri="{FF2B5EF4-FFF2-40B4-BE49-F238E27FC236}">
                    <a16:creationId xmlns:a16="http://schemas.microsoft.com/office/drawing/2014/main" id="{40B035CC-9272-4159-994B-7813DFA1340B}"/>
                  </a:ext>
                </a:extLst>
              </p:cNvPr>
              <p:cNvSpPr/>
              <p:nvPr/>
            </p:nvSpPr>
            <p:spPr>
              <a:xfrm>
                <a:off x="7744702" y="2245459"/>
                <a:ext cx="832948" cy="325719"/>
              </a:xfrm>
              <a:custGeom>
                <a:avLst/>
                <a:gdLst/>
                <a:ahLst/>
                <a:cxnLst>
                  <a:cxn ang="3cd4">
                    <a:pos x="hc" y="t"/>
                  </a:cxn>
                  <a:cxn ang="cd2">
                    <a:pos x="l" y="vc"/>
                  </a:cxn>
                  <a:cxn ang="cd4">
                    <a:pos x="hc" y="b"/>
                  </a:cxn>
                  <a:cxn ang="0">
                    <a:pos x="r" y="vc"/>
                  </a:cxn>
                </a:cxnLst>
                <a:rect l="l" t="t" r="r" b="b"/>
                <a:pathLst>
                  <a:path w="336" h="132">
                    <a:moveTo>
                      <a:pt x="336" y="94"/>
                    </a:moveTo>
                    <a:lnTo>
                      <a:pt x="286" y="87"/>
                    </a:lnTo>
                    <a:lnTo>
                      <a:pt x="295" y="108"/>
                    </a:lnTo>
                    <a:cubicBezTo>
                      <a:pt x="269" y="118"/>
                      <a:pt x="241" y="124"/>
                      <a:pt x="211" y="124"/>
                    </a:cubicBezTo>
                    <a:cubicBezTo>
                      <a:pt x="123" y="124"/>
                      <a:pt x="46" y="73"/>
                      <a:pt x="8" y="0"/>
                    </a:cubicBezTo>
                    <a:lnTo>
                      <a:pt x="0" y="4"/>
                    </a:lnTo>
                    <a:cubicBezTo>
                      <a:pt x="40" y="80"/>
                      <a:pt x="120" y="132"/>
                      <a:pt x="211" y="132"/>
                    </a:cubicBezTo>
                    <a:cubicBezTo>
                      <a:pt x="242" y="132"/>
                      <a:pt x="271" y="127"/>
                      <a:pt x="298" y="116"/>
                    </a:cubicBezTo>
                    <a:lnTo>
                      <a:pt x="305" y="132"/>
                    </a:lnTo>
                    <a:close/>
                  </a:path>
                </a:pathLst>
              </a:custGeom>
              <a:solidFill>
                <a:srgbClr val="7F1C58"/>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4" name="Freeform: Shape 8794">
                <a:extLst>
                  <a:ext uri="{FF2B5EF4-FFF2-40B4-BE49-F238E27FC236}">
                    <a16:creationId xmlns:a16="http://schemas.microsoft.com/office/drawing/2014/main" id="{8849927B-CD71-191D-A913-B2EFBB9A5186}"/>
                  </a:ext>
                </a:extLst>
              </p:cNvPr>
              <p:cNvSpPr/>
              <p:nvPr/>
            </p:nvSpPr>
            <p:spPr>
              <a:xfrm>
                <a:off x="6799868" y="2175839"/>
                <a:ext cx="783219" cy="407771"/>
              </a:xfrm>
              <a:custGeom>
                <a:avLst/>
                <a:gdLst/>
                <a:ahLst/>
                <a:cxnLst>
                  <a:cxn ang="3cd4">
                    <a:pos x="hc" y="t"/>
                  </a:cxn>
                  <a:cxn ang="cd2">
                    <a:pos x="l" y="vc"/>
                  </a:cxn>
                  <a:cxn ang="cd4">
                    <a:pos x="hc" y="b"/>
                  </a:cxn>
                  <a:cxn ang="0">
                    <a:pos x="r" y="vc"/>
                  </a:cxn>
                </a:cxnLst>
                <a:rect l="l" t="t" r="r" b="b"/>
                <a:pathLst>
                  <a:path w="316" h="165">
                    <a:moveTo>
                      <a:pt x="314" y="0"/>
                    </a:moveTo>
                    <a:lnTo>
                      <a:pt x="272" y="26"/>
                    </a:lnTo>
                    <a:lnTo>
                      <a:pt x="292" y="37"/>
                    </a:lnTo>
                    <a:cubicBezTo>
                      <a:pt x="279" y="62"/>
                      <a:pt x="261" y="84"/>
                      <a:pt x="238" y="103"/>
                    </a:cubicBezTo>
                    <a:cubicBezTo>
                      <a:pt x="171" y="160"/>
                      <a:pt x="79" y="171"/>
                      <a:pt x="3" y="139"/>
                    </a:cubicBezTo>
                    <a:lnTo>
                      <a:pt x="0" y="147"/>
                    </a:lnTo>
                    <a:cubicBezTo>
                      <a:pt x="79" y="180"/>
                      <a:pt x="174" y="169"/>
                      <a:pt x="244" y="110"/>
                    </a:cubicBezTo>
                    <a:cubicBezTo>
                      <a:pt x="268" y="90"/>
                      <a:pt x="286" y="67"/>
                      <a:pt x="300" y="41"/>
                    </a:cubicBezTo>
                    <a:lnTo>
                      <a:pt x="316" y="50"/>
                    </a:lnTo>
                    <a:close/>
                  </a:path>
                </a:pathLst>
              </a:custGeom>
              <a:solidFill>
                <a:schemeClr val="accent5">
                  <a:lumMod val="60000"/>
                  <a:lumOff val="40000"/>
                </a:schemeClr>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5" name="Freeform: Shape 8795">
                <a:extLst>
                  <a:ext uri="{FF2B5EF4-FFF2-40B4-BE49-F238E27FC236}">
                    <a16:creationId xmlns:a16="http://schemas.microsoft.com/office/drawing/2014/main" id="{AF2FB709-3B3C-D57E-E2EF-0B5C02E95E09}"/>
                  </a:ext>
                </a:extLst>
              </p:cNvPr>
              <p:cNvSpPr/>
              <p:nvPr/>
            </p:nvSpPr>
            <p:spPr>
              <a:xfrm>
                <a:off x="8853642" y="3516013"/>
                <a:ext cx="243668" cy="860297"/>
              </a:xfrm>
              <a:custGeom>
                <a:avLst/>
                <a:gdLst/>
                <a:ahLst/>
                <a:cxnLst>
                  <a:cxn ang="3cd4">
                    <a:pos x="hc" y="t"/>
                  </a:cxn>
                  <a:cxn ang="cd2">
                    <a:pos x="l" y="vc"/>
                  </a:cxn>
                  <a:cxn ang="cd4">
                    <a:pos x="hc" y="b"/>
                  </a:cxn>
                  <a:cxn ang="0">
                    <a:pos x="r" y="vc"/>
                  </a:cxn>
                </a:cxnLst>
                <a:rect l="l" t="t" r="r" b="b"/>
                <a:pathLst>
                  <a:path w="99" h="347">
                    <a:moveTo>
                      <a:pt x="63" y="347"/>
                    </a:moveTo>
                    <a:lnTo>
                      <a:pt x="61" y="296"/>
                    </a:lnTo>
                    <a:lnTo>
                      <a:pt x="42" y="309"/>
                    </a:lnTo>
                    <a:cubicBezTo>
                      <a:pt x="28" y="285"/>
                      <a:pt x="17" y="258"/>
                      <a:pt x="12" y="229"/>
                    </a:cubicBezTo>
                    <a:cubicBezTo>
                      <a:pt x="-3" y="142"/>
                      <a:pt x="33" y="58"/>
                      <a:pt x="99" y="7"/>
                    </a:cubicBezTo>
                    <a:lnTo>
                      <a:pt x="94" y="0"/>
                    </a:lnTo>
                    <a:cubicBezTo>
                      <a:pt x="25" y="53"/>
                      <a:pt x="-12" y="140"/>
                      <a:pt x="4" y="231"/>
                    </a:cubicBezTo>
                    <a:cubicBezTo>
                      <a:pt x="9" y="261"/>
                      <a:pt x="20" y="289"/>
                      <a:pt x="35" y="313"/>
                    </a:cubicBezTo>
                    <a:lnTo>
                      <a:pt x="20" y="323"/>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46" name="Freeform: Shape 8796">
                <a:extLst>
                  <a:ext uri="{FF2B5EF4-FFF2-40B4-BE49-F238E27FC236}">
                    <a16:creationId xmlns:a16="http://schemas.microsoft.com/office/drawing/2014/main" id="{CE313029-4CC0-E36B-347E-ABAF100340C6}"/>
                  </a:ext>
                </a:extLst>
              </p:cNvPr>
              <p:cNvSpPr/>
              <p:nvPr/>
            </p:nvSpPr>
            <p:spPr>
              <a:xfrm>
                <a:off x="8624892" y="2633332"/>
                <a:ext cx="507228" cy="728517"/>
              </a:xfrm>
              <a:custGeom>
                <a:avLst/>
                <a:gdLst/>
                <a:ahLst/>
                <a:cxnLst>
                  <a:cxn ang="3cd4">
                    <a:pos x="hc" y="t"/>
                  </a:cxn>
                  <a:cxn ang="cd2">
                    <a:pos x="l" y="vc"/>
                  </a:cxn>
                  <a:cxn ang="cd4">
                    <a:pos x="hc" y="b"/>
                  </a:cxn>
                  <a:cxn ang="0">
                    <a:pos x="r" y="vc"/>
                  </a:cxn>
                </a:cxnLst>
                <a:rect l="l" t="t" r="r" b="b"/>
                <a:pathLst>
                  <a:path w="205" h="294">
                    <a:moveTo>
                      <a:pt x="205" y="284"/>
                    </a:moveTo>
                    <a:lnTo>
                      <a:pt x="172" y="247"/>
                    </a:lnTo>
                    <a:lnTo>
                      <a:pt x="165" y="269"/>
                    </a:lnTo>
                    <a:cubicBezTo>
                      <a:pt x="138" y="260"/>
                      <a:pt x="113" y="246"/>
                      <a:pt x="91" y="227"/>
                    </a:cubicBezTo>
                    <a:cubicBezTo>
                      <a:pt x="23" y="170"/>
                      <a:pt x="-4" y="82"/>
                      <a:pt x="14" y="2"/>
                    </a:cubicBezTo>
                    <a:lnTo>
                      <a:pt x="6" y="0"/>
                    </a:lnTo>
                    <a:cubicBezTo>
                      <a:pt x="-13" y="84"/>
                      <a:pt x="15" y="175"/>
                      <a:pt x="85" y="233"/>
                    </a:cubicBezTo>
                    <a:cubicBezTo>
                      <a:pt x="109" y="253"/>
                      <a:pt x="135" y="268"/>
                      <a:pt x="162" y="277"/>
                    </a:cubicBezTo>
                    <a:lnTo>
                      <a:pt x="157" y="294"/>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0" name="Freeform: Shape 8797">
                <a:extLst>
                  <a:ext uri="{FF2B5EF4-FFF2-40B4-BE49-F238E27FC236}">
                    <a16:creationId xmlns:a16="http://schemas.microsoft.com/office/drawing/2014/main" id="{2A426172-C95C-256C-FC20-463430D58CCE}"/>
                  </a:ext>
                </a:extLst>
              </p:cNvPr>
              <p:cNvSpPr/>
              <p:nvPr/>
            </p:nvSpPr>
            <p:spPr>
              <a:xfrm>
                <a:off x="8194736" y="4493170"/>
                <a:ext cx="653926" cy="609170"/>
              </a:xfrm>
              <a:custGeom>
                <a:avLst/>
                <a:gdLst/>
                <a:ahLst/>
                <a:cxnLst>
                  <a:cxn ang="3cd4">
                    <a:pos x="hc" y="t"/>
                  </a:cxn>
                  <a:cxn ang="cd2">
                    <a:pos x="l" y="vc"/>
                  </a:cxn>
                  <a:cxn ang="cd4">
                    <a:pos x="hc" y="b"/>
                  </a:cxn>
                  <a:cxn ang="0">
                    <a:pos x="r" y="vc"/>
                  </a:cxn>
                </a:cxnLst>
                <a:rect l="l" t="t" r="r" b="b"/>
                <a:pathLst>
                  <a:path w="264" h="246">
                    <a:moveTo>
                      <a:pt x="18" y="246"/>
                    </a:moveTo>
                    <a:lnTo>
                      <a:pt x="49" y="206"/>
                    </a:lnTo>
                    <a:lnTo>
                      <a:pt x="26" y="203"/>
                    </a:lnTo>
                    <a:cubicBezTo>
                      <a:pt x="31" y="176"/>
                      <a:pt x="40" y="148"/>
                      <a:pt x="54" y="123"/>
                    </a:cubicBezTo>
                    <a:cubicBezTo>
                      <a:pt x="99" y="46"/>
                      <a:pt x="181" y="5"/>
                      <a:pt x="263" y="9"/>
                    </a:cubicBezTo>
                    <a:lnTo>
                      <a:pt x="264" y="0"/>
                    </a:lnTo>
                    <a:cubicBezTo>
                      <a:pt x="178" y="-4"/>
                      <a:pt x="93" y="39"/>
                      <a:pt x="47" y="119"/>
                    </a:cubicBezTo>
                    <a:cubicBezTo>
                      <a:pt x="32" y="145"/>
                      <a:pt x="22" y="174"/>
                      <a:pt x="18" y="202"/>
                    </a:cubicBezTo>
                    <a:lnTo>
                      <a:pt x="0" y="200"/>
                    </a:lnTo>
                    <a:close/>
                  </a:path>
                </a:pathLst>
              </a:custGeom>
              <a:solidFill>
                <a:srgbClr val="EDA13E"/>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1" name="Freeform: Shape 8798">
                <a:extLst>
                  <a:ext uri="{FF2B5EF4-FFF2-40B4-BE49-F238E27FC236}">
                    <a16:creationId xmlns:a16="http://schemas.microsoft.com/office/drawing/2014/main" id="{9306FDC1-25F6-B367-C142-BE7FC30AFBF7}"/>
                  </a:ext>
                </a:extLst>
              </p:cNvPr>
              <p:cNvSpPr/>
              <p:nvPr/>
            </p:nvSpPr>
            <p:spPr>
              <a:xfrm>
                <a:off x="6377178" y="4445928"/>
                <a:ext cx="706141" cy="559442"/>
              </a:xfrm>
              <a:custGeom>
                <a:avLst/>
                <a:gdLst/>
                <a:ahLst/>
                <a:cxnLst>
                  <a:cxn ang="3cd4">
                    <a:pos x="hc" y="t"/>
                  </a:cxn>
                  <a:cxn ang="cd2">
                    <a:pos x="l" y="vc"/>
                  </a:cxn>
                  <a:cxn ang="cd4">
                    <a:pos x="hc" y="b"/>
                  </a:cxn>
                  <a:cxn ang="0">
                    <a:pos x="r" y="vc"/>
                  </a:cxn>
                </a:cxnLst>
                <a:rect l="l" t="t" r="r" b="b"/>
                <a:pathLst>
                  <a:path w="285" h="226">
                    <a:moveTo>
                      <a:pt x="0" y="25"/>
                    </a:moveTo>
                    <a:lnTo>
                      <a:pt x="45" y="49"/>
                    </a:lnTo>
                    <a:lnTo>
                      <a:pt x="44" y="26"/>
                    </a:lnTo>
                    <a:cubicBezTo>
                      <a:pt x="72" y="25"/>
                      <a:pt x="100" y="30"/>
                      <a:pt x="127" y="40"/>
                    </a:cubicBezTo>
                    <a:cubicBezTo>
                      <a:pt x="211" y="70"/>
                      <a:pt x="265" y="144"/>
                      <a:pt x="276" y="226"/>
                    </a:cubicBezTo>
                    <a:lnTo>
                      <a:pt x="285" y="225"/>
                    </a:lnTo>
                    <a:cubicBezTo>
                      <a:pt x="274" y="139"/>
                      <a:pt x="217" y="63"/>
                      <a:pt x="130" y="32"/>
                    </a:cubicBezTo>
                    <a:cubicBezTo>
                      <a:pt x="102" y="21"/>
                      <a:pt x="72" y="17"/>
                      <a:pt x="43" y="17"/>
                    </a:cubicBezTo>
                    <a:lnTo>
                      <a:pt x="42" y="0"/>
                    </a:lnTo>
                    <a:close/>
                  </a:path>
                </a:pathLst>
              </a:custGeom>
              <a:solidFill>
                <a:srgbClr val="F16924"/>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2" name="Freeform: Shape 8799">
                <a:extLst>
                  <a:ext uri="{FF2B5EF4-FFF2-40B4-BE49-F238E27FC236}">
                    <a16:creationId xmlns:a16="http://schemas.microsoft.com/office/drawing/2014/main" id="{51347222-AD29-621B-EFC1-8C272E2214DD}"/>
                  </a:ext>
                </a:extLst>
              </p:cNvPr>
              <p:cNvSpPr/>
              <p:nvPr/>
            </p:nvSpPr>
            <p:spPr>
              <a:xfrm>
                <a:off x="7202658" y="4910879"/>
                <a:ext cx="857812" cy="228750"/>
              </a:xfrm>
              <a:custGeom>
                <a:avLst/>
                <a:gdLst/>
                <a:ahLst/>
                <a:cxnLst>
                  <a:cxn ang="3cd4">
                    <a:pos x="hc" y="t"/>
                  </a:cxn>
                  <a:cxn ang="cd2">
                    <a:pos x="l" y="vc"/>
                  </a:cxn>
                  <a:cxn ang="cd4">
                    <a:pos x="hc" y="b"/>
                  </a:cxn>
                  <a:cxn ang="0">
                    <a:pos x="r" y="vc"/>
                  </a:cxn>
                </a:cxnLst>
                <a:rect l="l" t="t" r="r" b="b"/>
                <a:pathLst>
                  <a:path w="346" h="93">
                    <a:moveTo>
                      <a:pt x="0" y="93"/>
                    </a:moveTo>
                    <a:lnTo>
                      <a:pt x="49" y="83"/>
                    </a:lnTo>
                    <a:lnTo>
                      <a:pt x="34" y="66"/>
                    </a:lnTo>
                    <a:cubicBezTo>
                      <a:pt x="55" y="48"/>
                      <a:pt x="79" y="33"/>
                      <a:pt x="107" y="23"/>
                    </a:cubicBezTo>
                    <a:cubicBezTo>
                      <a:pt x="190" y="-8"/>
                      <a:pt x="279" y="14"/>
                      <a:pt x="341" y="70"/>
                    </a:cubicBezTo>
                    <a:lnTo>
                      <a:pt x="346" y="63"/>
                    </a:lnTo>
                    <a:cubicBezTo>
                      <a:pt x="283" y="5"/>
                      <a:pt x="190" y="-17"/>
                      <a:pt x="104" y="14"/>
                    </a:cubicBezTo>
                    <a:cubicBezTo>
                      <a:pt x="75" y="25"/>
                      <a:pt x="50" y="40"/>
                      <a:pt x="28" y="60"/>
                    </a:cubicBezTo>
                    <a:lnTo>
                      <a:pt x="16" y="47"/>
                    </a:lnTo>
                    <a:close/>
                  </a:path>
                </a:pathLst>
              </a:custGeom>
              <a:solidFill>
                <a:srgbClr val="7F1C58"/>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sp>
            <p:nvSpPr>
              <p:cNvPr id="63" name="Freeform: Shape 8800">
                <a:extLst>
                  <a:ext uri="{FF2B5EF4-FFF2-40B4-BE49-F238E27FC236}">
                    <a16:creationId xmlns:a16="http://schemas.microsoft.com/office/drawing/2014/main" id="{C22BDEDF-97A2-75E0-7D94-9D9EB4C4FE2D}"/>
                  </a:ext>
                </a:extLst>
              </p:cNvPr>
              <p:cNvSpPr/>
              <p:nvPr/>
            </p:nvSpPr>
            <p:spPr>
              <a:xfrm>
                <a:off x="6277721" y="2573657"/>
                <a:ext cx="450040" cy="780732"/>
              </a:xfrm>
              <a:custGeom>
                <a:avLst/>
                <a:gdLst/>
                <a:ahLst/>
                <a:cxnLst>
                  <a:cxn ang="3cd4">
                    <a:pos x="hc" y="t"/>
                  </a:cxn>
                  <a:cxn ang="cd2">
                    <a:pos x="l" y="vc"/>
                  </a:cxn>
                  <a:cxn ang="cd4">
                    <a:pos x="hc" y="b"/>
                  </a:cxn>
                  <a:cxn ang="0">
                    <a:pos x="r" y="vc"/>
                  </a:cxn>
                </a:cxnLst>
                <a:rect l="l" t="t" r="r" b="b"/>
                <a:pathLst>
                  <a:path w="182" h="315">
                    <a:moveTo>
                      <a:pt x="150" y="0"/>
                    </a:moveTo>
                    <a:lnTo>
                      <a:pt x="134" y="48"/>
                    </a:lnTo>
                    <a:lnTo>
                      <a:pt x="157" y="43"/>
                    </a:lnTo>
                    <a:cubicBezTo>
                      <a:pt x="162" y="70"/>
                      <a:pt x="163" y="99"/>
                      <a:pt x="158" y="128"/>
                    </a:cubicBezTo>
                    <a:cubicBezTo>
                      <a:pt x="142" y="215"/>
                      <a:pt x="79" y="282"/>
                      <a:pt x="0" y="307"/>
                    </a:cubicBezTo>
                    <a:lnTo>
                      <a:pt x="3" y="315"/>
                    </a:lnTo>
                    <a:cubicBezTo>
                      <a:pt x="85" y="289"/>
                      <a:pt x="150" y="220"/>
                      <a:pt x="166" y="130"/>
                    </a:cubicBezTo>
                    <a:cubicBezTo>
                      <a:pt x="172" y="100"/>
                      <a:pt x="171" y="70"/>
                      <a:pt x="165" y="42"/>
                    </a:cubicBezTo>
                    <a:lnTo>
                      <a:pt x="182" y="38"/>
                    </a:lnTo>
                    <a:close/>
                  </a:path>
                </a:pathLst>
              </a:custGeom>
              <a:solidFill>
                <a:srgbClr val="B41F7A"/>
              </a:solidFill>
              <a:ln cap="flat">
                <a:noFill/>
                <a:prstDash val="solid"/>
              </a:ln>
            </p:spPr>
            <p:txBody>
              <a:bodyPr vert="horz" wrap="none" lIns="33759" tIns="16879" rIns="33759" bIns="16879" anchor="ctr" anchorCtr="1" compatLnSpc="0"/>
              <a:lstStyle/>
              <a:p>
                <a:pPr algn="l" rtl="0" hangingPunct="0"/>
                <a:endParaRPr lang="en-GB" sz="675" dirty="0">
                  <a:solidFill>
                    <a:srgbClr val="595959"/>
                  </a:solidFill>
                  <a:latin typeface="Calibri" panose="020F0502020204030204" pitchFamily="34" charset="0"/>
                  <a:ea typeface="Arial Unicode MS" pitchFamily="2"/>
                  <a:cs typeface="Calibri" panose="020F0502020204030204" pitchFamily="34" charset="0"/>
                </a:endParaRPr>
              </a:p>
            </p:txBody>
          </p:sp>
        </p:grpSp>
        <p:sp>
          <p:nvSpPr>
            <p:cNvPr id="64" name="Ellipse 78">
              <a:extLst>
                <a:ext uri="{FF2B5EF4-FFF2-40B4-BE49-F238E27FC236}">
                  <a16:creationId xmlns:a16="http://schemas.microsoft.com/office/drawing/2014/main" id="{AEB92706-8A40-27A8-31E9-BE50690A63CD}"/>
                </a:ext>
              </a:extLst>
            </p:cNvPr>
            <p:cNvSpPr>
              <a:spLocks noChangeAspect="1"/>
            </p:cNvSpPr>
            <p:nvPr/>
          </p:nvSpPr>
          <p:spPr>
            <a:xfrm>
              <a:off x="5649778" y="1713746"/>
              <a:ext cx="3399114" cy="33991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200" dirty="0">
                <a:solidFill>
                  <a:srgbClr val="595959"/>
                </a:solidFill>
                <a:latin typeface="Calibri" panose="020F0502020204030204" pitchFamily="34" charset="0"/>
                <a:cs typeface="Calibri" panose="020F0502020204030204" pitchFamily="34" charset="0"/>
              </a:endParaRPr>
            </a:p>
          </p:txBody>
        </p:sp>
        <p:sp>
          <p:nvSpPr>
            <p:cNvPr id="65" name="Ellipse 4">
              <a:extLst>
                <a:ext uri="{FF2B5EF4-FFF2-40B4-BE49-F238E27FC236}">
                  <a16:creationId xmlns:a16="http://schemas.microsoft.com/office/drawing/2014/main" id="{2338FB02-6AF0-BCF2-1DDB-2DD964D63553}"/>
                </a:ext>
              </a:extLst>
            </p:cNvPr>
            <p:cNvSpPr/>
            <p:nvPr/>
          </p:nvSpPr>
          <p:spPr>
            <a:xfrm>
              <a:off x="6660600" y="2707232"/>
              <a:ext cx="1357767" cy="13577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solidFill>
                  <a:srgbClr val="595959"/>
                </a:solidFill>
                <a:latin typeface="Calibri" panose="020F0502020204030204" pitchFamily="34" charset="0"/>
                <a:cs typeface="Calibri" panose="020F0502020204030204" pitchFamily="34" charset="0"/>
              </a:endParaRPr>
            </a:p>
          </p:txBody>
        </p:sp>
        <p:sp>
          <p:nvSpPr>
            <p:cNvPr id="66" name="Textfeld 5">
              <a:extLst>
                <a:ext uri="{FF2B5EF4-FFF2-40B4-BE49-F238E27FC236}">
                  <a16:creationId xmlns:a16="http://schemas.microsoft.com/office/drawing/2014/main" id="{7F6FFAD1-FEBC-FC39-B1C3-B70B9B8E2BAC}"/>
                </a:ext>
              </a:extLst>
            </p:cNvPr>
            <p:cNvSpPr txBox="1"/>
            <p:nvPr/>
          </p:nvSpPr>
          <p:spPr>
            <a:xfrm>
              <a:off x="6065150" y="2672846"/>
              <a:ext cx="473883" cy="279282"/>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RSE</a:t>
              </a:r>
            </a:p>
          </p:txBody>
        </p:sp>
        <p:sp>
          <p:nvSpPr>
            <p:cNvPr id="67" name="Textfeld 79">
              <a:extLst>
                <a:ext uri="{FF2B5EF4-FFF2-40B4-BE49-F238E27FC236}">
                  <a16:creationId xmlns:a16="http://schemas.microsoft.com/office/drawing/2014/main" id="{C17D724C-344B-C109-DEFD-8419C5F793E5}"/>
                </a:ext>
              </a:extLst>
            </p:cNvPr>
            <p:cNvSpPr txBox="1"/>
            <p:nvPr/>
          </p:nvSpPr>
          <p:spPr>
            <a:xfrm>
              <a:off x="6367198" y="2075690"/>
              <a:ext cx="978423" cy="466219"/>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Marketing</a:t>
              </a:r>
              <a:br>
                <a:rPr lang="en-GB" sz="1500" b="1" dirty="0">
                  <a:solidFill>
                    <a:schemeClr val="bg1"/>
                  </a:solidFill>
                  <a:latin typeface="Calibri" panose="020F0502020204030204" pitchFamily="34" charset="0"/>
                  <a:cs typeface="Calibri" panose="020F0502020204030204" pitchFamily="34" charset="0"/>
                </a:rPr>
              </a:br>
              <a:endParaRPr lang="en-GB" sz="1500" b="1" dirty="0">
                <a:solidFill>
                  <a:schemeClr val="bg1"/>
                </a:solidFill>
                <a:latin typeface="Calibri" panose="020F0502020204030204" pitchFamily="34" charset="0"/>
                <a:cs typeface="Calibri" panose="020F0502020204030204" pitchFamily="34" charset="0"/>
              </a:endParaRPr>
            </a:p>
          </p:txBody>
        </p:sp>
        <p:sp>
          <p:nvSpPr>
            <p:cNvPr id="68" name="Textfeld 80">
              <a:extLst>
                <a:ext uri="{FF2B5EF4-FFF2-40B4-BE49-F238E27FC236}">
                  <a16:creationId xmlns:a16="http://schemas.microsoft.com/office/drawing/2014/main" id="{EE1A9143-795B-4635-3676-6B65777BBF34}"/>
                </a:ext>
              </a:extLst>
            </p:cNvPr>
            <p:cNvSpPr txBox="1"/>
            <p:nvPr/>
          </p:nvSpPr>
          <p:spPr>
            <a:xfrm>
              <a:off x="7469843" y="1990109"/>
              <a:ext cx="599815" cy="653154"/>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Ventas</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Fuerza</a:t>
              </a:r>
              <a:br>
                <a:rPr lang="en-GB" sz="1500" b="1" dirty="0">
                  <a:solidFill>
                    <a:schemeClr val="bg1"/>
                  </a:solidFill>
                  <a:latin typeface="Calibri" panose="020F0502020204030204" pitchFamily="34" charset="0"/>
                  <a:cs typeface="Calibri" panose="020F0502020204030204" pitchFamily="34" charset="0"/>
                </a:rPr>
              </a:br>
              <a:endParaRPr lang="en-GB" sz="1500" b="1" dirty="0">
                <a:solidFill>
                  <a:schemeClr val="bg1"/>
                </a:solidFill>
                <a:latin typeface="Calibri" panose="020F0502020204030204" pitchFamily="34" charset="0"/>
                <a:cs typeface="Calibri" panose="020F0502020204030204" pitchFamily="34" charset="0"/>
              </a:endParaRPr>
            </a:p>
          </p:txBody>
        </p:sp>
        <p:sp>
          <p:nvSpPr>
            <p:cNvPr id="69" name="Textfeld 81">
              <a:extLst>
                <a:ext uri="{FF2B5EF4-FFF2-40B4-BE49-F238E27FC236}">
                  <a16:creationId xmlns:a16="http://schemas.microsoft.com/office/drawing/2014/main" id="{2D8E8A46-45BB-D239-2F10-E7211924BF59}"/>
                </a:ext>
              </a:extLst>
            </p:cNvPr>
            <p:cNvSpPr txBox="1"/>
            <p:nvPr/>
          </p:nvSpPr>
          <p:spPr>
            <a:xfrm>
              <a:off x="7863409" y="2716958"/>
              <a:ext cx="1021169" cy="279282"/>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Adquisitivo</a:t>
              </a:r>
            </a:p>
          </p:txBody>
        </p:sp>
        <p:sp>
          <p:nvSpPr>
            <p:cNvPr id="70" name="Textfeld 82">
              <a:extLst>
                <a:ext uri="{FF2B5EF4-FFF2-40B4-BE49-F238E27FC236}">
                  <a16:creationId xmlns:a16="http://schemas.microsoft.com/office/drawing/2014/main" id="{259FF5AD-3440-6B52-2B85-F7385200AD94}"/>
                </a:ext>
              </a:extLst>
            </p:cNvPr>
            <p:cNvSpPr txBox="1"/>
            <p:nvPr/>
          </p:nvSpPr>
          <p:spPr>
            <a:xfrm>
              <a:off x="8081211" y="3303780"/>
              <a:ext cx="897792" cy="466219"/>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Inversor</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Relaciones</a:t>
              </a:r>
            </a:p>
          </p:txBody>
        </p:sp>
        <p:sp>
          <p:nvSpPr>
            <p:cNvPr id="71" name="Textfeld 84">
              <a:extLst>
                <a:ext uri="{FF2B5EF4-FFF2-40B4-BE49-F238E27FC236}">
                  <a16:creationId xmlns:a16="http://schemas.microsoft.com/office/drawing/2014/main" id="{2FFAE31D-DCA2-A41D-E132-4EA79D4C967D}"/>
                </a:ext>
              </a:extLst>
            </p:cNvPr>
            <p:cNvSpPr txBox="1"/>
            <p:nvPr/>
          </p:nvSpPr>
          <p:spPr>
            <a:xfrm>
              <a:off x="7803138" y="4106102"/>
              <a:ext cx="536194" cy="279282"/>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I+D</a:t>
              </a:r>
            </a:p>
          </p:txBody>
        </p:sp>
        <p:sp>
          <p:nvSpPr>
            <p:cNvPr id="72" name="Textfeld 85">
              <a:extLst>
                <a:ext uri="{FF2B5EF4-FFF2-40B4-BE49-F238E27FC236}">
                  <a16:creationId xmlns:a16="http://schemas.microsoft.com/office/drawing/2014/main" id="{75246B01-E046-2599-2E40-F0B1F1774961}"/>
                </a:ext>
              </a:extLst>
            </p:cNvPr>
            <p:cNvSpPr txBox="1"/>
            <p:nvPr/>
          </p:nvSpPr>
          <p:spPr>
            <a:xfrm>
              <a:off x="7127082" y="4356014"/>
              <a:ext cx="403781" cy="279282"/>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HORA</a:t>
              </a:r>
            </a:p>
          </p:txBody>
        </p:sp>
        <p:sp>
          <p:nvSpPr>
            <p:cNvPr id="73" name="Textfeld 86">
              <a:extLst>
                <a:ext uri="{FF2B5EF4-FFF2-40B4-BE49-F238E27FC236}">
                  <a16:creationId xmlns:a16="http://schemas.microsoft.com/office/drawing/2014/main" id="{C23048EF-A7C3-E324-B3A2-DF3852DE6547}"/>
                </a:ext>
              </a:extLst>
            </p:cNvPr>
            <p:cNvSpPr txBox="1"/>
            <p:nvPr/>
          </p:nvSpPr>
          <p:spPr>
            <a:xfrm>
              <a:off x="6017167" y="4083688"/>
              <a:ext cx="957985" cy="466219"/>
            </a:xfrm>
            <a:prstGeom prst="rect">
              <a:avLst/>
            </a:prstGeom>
            <a:noFill/>
          </p:spPr>
          <p:txBody>
            <a:bodyPr wrap="none" rtlCol="0">
              <a:spAutoFit/>
            </a:bodyPr>
            <a:lstStyle/>
            <a:p>
              <a:pPr algn="ctr" rtl="0">
                <a:lnSpc>
                  <a:spcPts val="1520"/>
                </a:lnSpc>
              </a:pPr>
              <a:r>
                <a:rPr lang="en-GB" sz="1500" b="1" dirty="0">
                  <a:solidFill>
                    <a:schemeClr val="bg1"/>
                  </a:solidFill>
                  <a:latin typeface="Calibri" panose="020F0502020204030204" pitchFamily="34" charset="0"/>
                  <a:cs typeface="Calibri" panose="020F0502020204030204" pitchFamily="34" charset="0"/>
                </a:rPr>
                <a:t>Corporativo</a:t>
              </a:r>
              <a:br>
                <a:rPr lang="en-GB" sz="1500" b="1" dirty="0">
                  <a:solidFill>
                    <a:schemeClr val="bg1"/>
                  </a:solidFill>
                  <a:latin typeface="Calibri" panose="020F0502020204030204" pitchFamily="34" charset="0"/>
                  <a:cs typeface="Calibri" panose="020F0502020204030204" pitchFamily="34" charset="0"/>
                </a:rPr>
              </a:br>
              <a:r>
                <a:rPr lang="en-GB" sz="1500" b="1" dirty="0">
                  <a:solidFill>
                    <a:schemeClr val="bg1"/>
                  </a:solidFill>
                  <a:latin typeface="Calibri" panose="020F0502020204030204" pitchFamily="34" charset="0"/>
                  <a:cs typeface="Calibri" panose="020F0502020204030204" pitchFamily="34" charset="0"/>
                </a:rPr>
                <a:t>asuntos</a:t>
              </a:r>
            </a:p>
          </p:txBody>
        </p:sp>
        <p:sp>
          <p:nvSpPr>
            <p:cNvPr id="74" name="Textfeld 87">
              <a:extLst>
                <a:ext uri="{FF2B5EF4-FFF2-40B4-BE49-F238E27FC236}">
                  <a16:creationId xmlns:a16="http://schemas.microsoft.com/office/drawing/2014/main" id="{36E48ACD-F4A7-C672-68C1-3E92704BD780}"/>
                </a:ext>
              </a:extLst>
            </p:cNvPr>
            <p:cNvSpPr txBox="1"/>
            <p:nvPr/>
          </p:nvSpPr>
          <p:spPr>
            <a:xfrm>
              <a:off x="4143298" y="1613724"/>
              <a:ext cx="1293177" cy="752770"/>
            </a:xfrm>
            <a:prstGeom prst="rect">
              <a:avLst/>
            </a:prstGeom>
            <a:noFill/>
          </p:spPr>
          <p:txBody>
            <a:bodyPr wrap="square" rtlCol="0">
              <a:spAutoFit/>
            </a:bodyPr>
            <a:lstStyle/>
            <a:p>
              <a:pPr algn="ctr" rtl="0">
                <a:lnSpc>
                  <a:spcPts val="1720"/>
                </a:lnSpc>
              </a:pPr>
              <a:r>
                <a:rPr lang="en-GB" dirty="0">
                  <a:solidFill>
                    <a:srgbClr val="B41F7A"/>
                  </a:solidFill>
                  <a:latin typeface="Calibri" panose="020F0502020204030204" pitchFamily="34" charset="0"/>
                  <a:cs typeface="Calibri" panose="020F0502020204030204" pitchFamily="34" charset="0"/>
                </a:rPr>
                <a:t>Social</a:t>
              </a:r>
              <a:br>
                <a:rPr lang="en-GB" dirty="0">
                  <a:solidFill>
                    <a:srgbClr val="B41F7A"/>
                  </a:solidFill>
                  <a:latin typeface="Calibri" panose="020F0502020204030204" pitchFamily="34" charset="0"/>
                  <a:cs typeface="Calibri" panose="020F0502020204030204" pitchFamily="34" charset="0"/>
                </a:rPr>
              </a:br>
              <a:r>
                <a:rPr lang="en-GB" dirty="0">
                  <a:solidFill>
                    <a:srgbClr val="B41F7A"/>
                  </a:solidFill>
                  <a:latin typeface="Calibri" panose="020F0502020204030204" pitchFamily="34" charset="0"/>
                  <a:cs typeface="Calibri" panose="020F0502020204030204" pitchFamily="34" charset="0"/>
                </a:rPr>
                <a:t>Socios y ONG</a:t>
              </a:r>
            </a:p>
          </p:txBody>
        </p:sp>
        <p:sp>
          <p:nvSpPr>
            <p:cNvPr id="76" name="Textfeld 89">
              <a:extLst>
                <a:ext uri="{FF2B5EF4-FFF2-40B4-BE49-F238E27FC236}">
                  <a16:creationId xmlns:a16="http://schemas.microsoft.com/office/drawing/2014/main" id="{CC1A4006-C8BE-3453-1AD8-26A9B35281AE}"/>
                </a:ext>
              </a:extLst>
            </p:cNvPr>
            <p:cNvSpPr txBox="1"/>
            <p:nvPr/>
          </p:nvSpPr>
          <p:spPr>
            <a:xfrm>
              <a:off x="5619283" y="644871"/>
              <a:ext cx="1229054" cy="316753"/>
            </a:xfrm>
            <a:prstGeom prst="rect">
              <a:avLst/>
            </a:prstGeom>
            <a:noFill/>
          </p:spPr>
          <p:txBody>
            <a:bodyPr wrap="none" rtlCol="0">
              <a:spAutoFit/>
            </a:bodyPr>
            <a:lstStyle/>
            <a:p>
              <a:pPr algn="ctr" rtl="0">
                <a:lnSpc>
                  <a:spcPts val="1720"/>
                </a:lnSpc>
              </a:pPr>
              <a:r>
                <a:rPr lang="en-GB" dirty="0">
                  <a:solidFill>
                    <a:srgbClr val="EDA13E"/>
                  </a:solidFill>
                  <a:latin typeface="Calibri" panose="020F0502020204030204" pitchFamily="34" charset="0"/>
                  <a:cs typeface="Calibri" panose="020F0502020204030204" pitchFamily="34" charset="0"/>
                </a:rPr>
                <a:t>consumidores</a:t>
              </a:r>
            </a:p>
          </p:txBody>
        </p:sp>
        <p:sp>
          <p:nvSpPr>
            <p:cNvPr id="77" name="Textfeld 90">
              <a:extLst>
                <a:ext uri="{FF2B5EF4-FFF2-40B4-BE49-F238E27FC236}">
                  <a16:creationId xmlns:a16="http://schemas.microsoft.com/office/drawing/2014/main" id="{013532D8-D65B-0507-BF9C-109CC30CFC5A}"/>
                </a:ext>
              </a:extLst>
            </p:cNvPr>
            <p:cNvSpPr txBox="1"/>
            <p:nvPr/>
          </p:nvSpPr>
          <p:spPr>
            <a:xfrm>
              <a:off x="7730720" y="527426"/>
              <a:ext cx="1179362" cy="534762"/>
            </a:xfrm>
            <a:prstGeom prst="rect">
              <a:avLst/>
            </a:prstGeom>
            <a:noFill/>
          </p:spPr>
          <p:txBody>
            <a:bodyPr wrap="none" rtlCol="0">
              <a:spAutoFit/>
            </a:bodyPr>
            <a:lstStyle/>
            <a:p>
              <a:pPr algn="ctr" rtl="0">
                <a:lnSpc>
                  <a:spcPts val="1720"/>
                </a:lnSpc>
              </a:pPr>
              <a:r>
                <a:rPr lang="en-GB" dirty="0">
                  <a:solidFill>
                    <a:srgbClr val="7F1C58"/>
                  </a:solidFill>
                  <a:latin typeface="Calibri" panose="020F0502020204030204" pitchFamily="34" charset="0"/>
                  <a:cs typeface="Calibri" panose="020F0502020204030204" pitchFamily="34" charset="0"/>
                </a:rPr>
                <a:t>Negocio</a:t>
              </a:r>
              <a:br>
                <a:rPr lang="en-GB" dirty="0">
                  <a:solidFill>
                    <a:srgbClr val="7F1C58"/>
                  </a:solidFill>
                  <a:latin typeface="Calibri" panose="020F0502020204030204" pitchFamily="34" charset="0"/>
                  <a:cs typeface="Calibri" panose="020F0502020204030204" pitchFamily="34" charset="0"/>
                </a:rPr>
              </a:br>
              <a:r>
                <a:rPr lang="en-GB" dirty="0">
                  <a:solidFill>
                    <a:srgbClr val="7F1C58"/>
                  </a:solidFill>
                  <a:latin typeface="Calibri" panose="020F0502020204030204" pitchFamily="34" charset="0"/>
                  <a:cs typeface="Calibri" panose="020F0502020204030204" pitchFamily="34" charset="0"/>
                </a:rPr>
                <a:t>Clientes</a:t>
              </a:r>
            </a:p>
          </p:txBody>
        </p:sp>
        <p:sp>
          <p:nvSpPr>
            <p:cNvPr id="78" name="Textfeld 91">
              <a:extLst>
                <a:ext uri="{FF2B5EF4-FFF2-40B4-BE49-F238E27FC236}">
                  <a16:creationId xmlns:a16="http://schemas.microsoft.com/office/drawing/2014/main" id="{2EC485A6-A04F-4036-4A29-7E65C3DBD361}"/>
                </a:ext>
              </a:extLst>
            </p:cNvPr>
            <p:cNvSpPr txBox="1"/>
            <p:nvPr/>
          </p:nvSpPr>
          <p:spPr>
            <a:xfrm>
              <a:off x="9100037" y="1446220"/>
              <a:ext cx="1519163" cy="752770"/>
            </a:xfrm>
            <a:prstGeom prst="rect">
              <a:avLst/>
            </a:prstGeom>
            <a:noFill/>
          </p:spPr>
          <p:txBody>
            <a:bodyPr wrap="square" rtlCol="0">
              <a:spAutoFit/>
            </a:bodyPr>
            <a:lstStyle/>
            <a:p>
              <a:pPr algn="ctr" rtl="0">
                <a:lnSpc>
                  <a:spcPts val="1720"/>
                </a:lnSpc>
              </a:pPr>
              <a:r>
                <a:rPr lang="en-GB" dirty="0">
                  <a:solidFill>
                    <a:srgbClr val="F16924"/>
                  </a:solidFill>
                  <a:latin typeface="Calibri" panose="020F0502020204030204" pitchFamily="34" charset="0"/>
                  <a:cs typeface="Calibri" panose="020F0502020204030204" pitchFamily="34" charset="0"/>
                </a:rPr>
                <a:t>Socio comercial y proveedores</a:t>
              </a:r>
            </a:p>
          </p:txBody>
        </p:sp>
        <p:sp>
          <p:nvSpPr>
            <p:cNvPr id="80" name="Textfeld 93">
              <a:extLst>
                <a:ext uri="{FF2B5EF4-FFF2-40B4-BE49-F238E27FC236}">
                  <a16:creationId xmlns:a16="http://schemas.microsoft.com/office/drawing/2014/main" id="{705A798C-9BC7-1226-3DF7-52A952A563FA}"/>
                </a:ext>
              </a:extLst>
            </p:cNvPr>
            <p:cNvSpPr txBox="1"/>
            <p:nvPr/>
          </p:nvSpPr>
          <p:spPr>
            <a:xfrm>
              <a:off x="9677964" y="3560417"/>
              <a:ext cx="1111949" cy="534762"/>
            </a:xfrm>
            <a:prstGeom prst="rect">
              <a:avLst/>
            </a:prstGeom>
            <a:noFill/>
          </p:spPr>
          <p:txBody>
            <a:bodyPr wrap="square" rtlCol="0">
              <a:spAutoFit/>
            </a:bodyPr>
            <a:lstStyle/>
            <a:p>
              <a:pPr algn="ctr" rtl="0">
                <a:lnSpc>
                  <a:spcPts val="1720"/>
                </a:lnSpc>
              </a:pPr>
              <a:r>
                <a:rPr lang="en-GB" dirty="0">
                  <a:solidFill>
                    <a:srgbClr val="B41F7A"/>
                  </a:solidFill>
                  <a:latin typeface="Calibri" panose="020F0502020204030204" pitchFamily="34" charset="0"/>
                  <a:cs typeface="Calibri" panose="020F0502020204030204" pitchFamily="34" charset="0"/>
                </a:rPr>
                <a:t>Inversores y Bancos</a:t>
              </a:r>
            </a:p>
          </p:txBody>
        </p:sp>
        <p:sp>
          <p:nvSpPr>
            <p:cNvPr id="82" name="Textfeld 95">
              <a:extLst>
                <a:ext uri="{FF2B5EF4-FFF2-40B4-BE49-F238E27FC236}">
                  <a16:creationId xmlns:a16="http://schemas.microsoft.com/office/drawing/2014/main" id="{7254B743-8A66-8905-BBE9-EA8903C45245}"/>
                </a:ext>
              </a:extLst>
            </p:cNvPr>
            <p:cNvSpPr txBox="1"/>
            <p:nvPr/>
          </p:nvSpPr>
          <p:spPr>
            <a:xfrm>
              <a:off x="8648545" y="5276127"/>
              <a:ext cx="1401782" cy="534762"/>
            </a:xfrm>
            <a:prstGeom prst="rect">
              <a:avLst/>
            </a:prstGeom>
            <a:noFill/>
          </p:spPr>
          <p:txBody>
            <a:bodyPr wrap="square" rtlCol="0">
              <a:spAutoFit/>
            </a:bodyPr>
            <a:lstStyle/>
            <a:p>
              <a:pPr algn="ctr" rtl="0">
                <a:lnSpc>
                  <a:spcPts val="1720"/>
                </a:lnSpc>
              </a:pPr>
              <a:r>
                <a:rPr lang="en-GB" dirty="0">
                  <a:solidFill>
                    <a:srgbClr val="EDA13E"/>
                  </a:solidFill>
                  <a:latin typeface="Calibri" panose="020F0502020204030204" pitchFamily="34" charset="0"/>
                  <a:cs typeface="Calibri" panose="020F0502020204030204" pitchFamily="34" charset="0"/>
                </a:rPr>
                <a:t>Ciencia e Investigación</a:t>
              </a:r>
            </a:p>
          </p:txBody>
        </p:sp>
        <p:sp>
          <p:nvSpPr>
            <p:cNvPr id="83" name="Textfeld 96">
              <a:extLst>
                <a:ext uri="{FF2B5EF4-FFF2-40B4-BE49-F238E27FC236}">
                  <a16:creationId xmlns:a16="http://schemas.microsoft.com/office/drawing/2014/main" id="{1E9CD50A-BAE0-D36D-36B3-3AB6E42B5D1B}"/>
                </a:ext>
              </a:extLst>
            </p:cNvPr>
            <p:cNvSpPr txBox="1"/>
            <p:nvPr/>
          </p:nvSpPr>
          <p:spPr>
            <a:xfrm>
              <a:off x="6310649" y="6148918"/>
              <a:ext cx="2036648" cy="534762"/>
            </a:xfrm>
            <a:prstGeom prst="rect">
              <a:avLst/>
            </a:prstGeom>
            <a:noFill/>
          </p:spPr>
          <p:txBody>
            <a:bodyPr wrap="none" rtlCol="0">
              <a:spAutoFit/>
            </a:bodyPr>
            <a:lstStyle/>
            <a:p>
              <a:pPr algn="ctr" rtl="0">
                <a:lnSpc>
                  <a:spcPts val="1720"/>
                </a:lnSpc>
              </a:pPr>
              <a:r>
                <a:rPr lang="en-GB" dirty="0">
                  <a:solidFill>
                    <a:srgbClr val="7F1C58"/>
                  </a:solidFill>
                  <a:latin typeface="Calibri" panose="020F0502020204030204" pitchFamily="34" charset="0"/>
                  <a:cs typeface="Calibri" panose="020F0502020204030204" pitchFamily="34" charset="0"/>
                </a:rPr>
                <a:t>Jóvenes profesionales</a:t>
              </a:r>
              <a:br>
                <a:rPr lang="en-GB" dirty="0">
                  <a:solidFill>
                    <a:srgbClr val="7F1C58"/>
                  </a:solidFill>
                  <a:latin typeface="Calibri" panose="020F0502020204030204" pitchFamily="34" charset="0"/>
                  <a:cs typeface="Calibri" panose="020F0502020204030204" pitchFamily="34" charset="0"/>
                </a:rPr>
              </a:br>
              <a:r>
                <a:rPr lang="en-GB" dirty="0">
                  <a:solidFill>
                    <a:srgbClr val="7F1C58"/>
                  </a:solidFill>
                  <a:latin typeface="Calibri" panose="020F0502020204030204" pitchFamily="34" charset="0"/>
                  <a:cs typeface="Calibri" panose="020F0502020204030204" pitchFamily="34" charset="0"/>
                </a:rPr>
                <a:t>&amp; mejor desempeño</a:t>
              </a:r>
            </a:p>
          </p:txBody>
        </p:sp>
        <p:sp>
          <p:nvSpPr>
            <p:cNvPr id="84" name="Textfeld 97">
              <a:extLst>
                <a:ext uri="{FF2B5EF4-FFF2-40B4-BE49-F238E27FC236}">
                  <a16:creationId xmlns:a16="http://schemas.microsoft.com/office/drawing/2014/main" id="{25512AD8-C3BD-281B-8DEE-6E2D9DFEBDA0}"/>
                </a:ext>
              </a:extLst>
            </p:cNvPr>
            <p:cNvSpPr txBox="1"/>
            <p:nvPr/>
          </p:nvSpPr>
          <p:spPr>
            <a:xfrm>
              <a:off x="4756940" y="5248005"/>
              <a:ext cx="1293177" cy="534762"/>
            </a:xfrm>
            <a:prstGeom prst="rect">
              <a:avLst/>
            </a:prstGeom>
            <a:noFill/>
          </p:spPr>
          <p:txBody>
            <a:bodyPr wrap="square" rtlCol="0">
              <a:spAutoFit/>
            </a:bodyPr>
            <a:lstStyle/>
            <a:p>
              <a:pPr algn="ctr" rtl="0">
                <a:lnSpc>
                  <a:spcPts val="1720"/>
                </a:lnSpc>
              </a:pPr>
              <a:r>
                <a:rPr lang="en-GB" dirty="0">
                  <a:solidFill>
                    <a:srgbClr val="F16924"/>
                  </a:solidFill>
                  <a:latin typeface="Calibri" panose="020F0502020204030204" pitchFamily="34" charset="0"/>
                  <a:cs typeface="Calibri" panose="020F0502020204030204" pitchFamily="34" charset="0"/>
                </a:rPr>
                <a:t>Actores Políticos</a:t>
              </a:r>
            </a:p>
          </p:txBody>
        </p:sp>
        <p:sp>
          <p:nvSpPr>
            <p:cNvPr id="88" name="TextBox 87">
              <a:extLst>
                <a:ext uri="{FF2B5EF4-FFF2-40B4-BE49-F238E27FC236}">
                  <a16:creationId xmlns:a16="http://schemas.microsoft.com/office/drawing/2014/main" id="{28C2165F-2493-236A-8DBE-E58BE8D015A4}"/>
                </a:ext>
              </a:extLst>
            </p:cNvPr>
            <p:cNvSpPr txBox="1"/>
            <p:nvPr/>
          </p:nvSpPr>
          <p:spPr>
            <a:xfrm>
              <a:off x="6527382" y="3244334"/>
              <a:ext cx="1612553" cy="369332"/>
            </a:xfrm>
            <a:prstGeom prst="rect">
              <a:avLst/>
            </a:prstGeom>
            <a:noFill/>
          </p:spPr>
          <p:txBody>
            <a:bodyPr wrap="square">
              <a:spAutoFit/>
            </a:bodyPr>
            <a:lstStyle/>
            <a:p>
              <a:pPr algn="ctr" rtl="0"/>
              <a:r>
                <a:rPr lang="en-GB" sz="1800" dirty="0">
                  <a:solidFill>
                    <a:srgbClr val="595959"/>
                  </a:solidFill>
                  <a:latin typeface="Calibri" panose="020F0502020204030204" pitchFamily="34" charset="0"/>
                  <a:cs typeface="Calibri" panose="020F0502020204030204" pitchFamily="34" charset="0"/>
                </a:rPr>
                <a:t>administración</a:t>
              </a:r>
              <a:endParaRPr lang="en-US" dirty="0"/>
            </a:p>
          </p:txBody>
        </p:sp>
      </p:grpSp>
    </p:spTree>
    <p:extLst>
      <p:ext uri="{BB962C8B-B14F-4D97-AF65-F5344CB8AC3E}">
        <p14:creationId xmlns:p14="http://schemas.microsoft.com/office/powerpoint/2010/main" val="1853317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0" y="0"/>
            <a:ext cx="4201097"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526270" y="2692399"/>
            <a:ext cx="3249234" cy="3846621"/>
          </a:xfrm>
        </p:spPr>
        <p:txBody>
          <a:bodyPr>
            <a:normAutofit/>
          </a:bodyPr>
          <a:lstStyle/>
          <a:p>
            <a:pPr marL="15875" indent="-15875" algn="l" rtl="0">
              <a:lnSpc>
                <a:spcPts val="2280"/>
              </a:lnSpc>
              <a:spcBef>
                <a:spcPts val="0"/>
              </a:spcBef>
            </a:pPr>
            <a:r>
              <a:rPr lang="en-US" sz="2200" dirty="0">
                <a:solidFill>
                  <a:schemeClr val="bg1"/>
                </a:solidFill>
              </a:rPr>
              <a:t>Las empresas trabajan con una amplia gama de personas y otros negocios, lo que los impulsa a comunicarse en una variedad de medios. Para que sea eficaz, se cuida el tono y la claridad del mensaje, independientemente del método de comunicación.</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3249234" cy="1875850"/>
          </a:xfrm>
        </p:spPr>
        <p:txBody>
          <a:bodyPr>
            <a:normAutofit/>
          </a:bodyPr>
          <a:lstStyle/>
          <a:p>
            <a:pPr algn="l" rtl="0"/>
            <a:r>
              <a:rPr lang="en-GB" dirty="0">
                <a:solidFill>
                  <a:schemeClr val="bg1"/>
                </a:solidFill>
              </a:rPr>
              <a:t>Comunicación efectiva</a:t>
            </a:r>
          </a:p>
        </p:txBody>
      </p:sp>
      <p:sp>
        <p:nvSpPr>
          <p:cNvPr id="8" name="Rectangle 7">
            <a:extLst>
              <a:ext uri="{FF2B5EF4-FFF2-40B4-BE49-F238E27FC236}">
                <a16:creationId xmlns:a16="http://schemas.microsoft.com/office/drawing/2014/main" id="{14F9744D-3107-97CB-5B61-61E5B24B2E44}"/>
              </a:ext>
            </a:extLst>
          </p:cNvPr>
          <p:cNvSpPr/>
          <p:nvPr/>
        </p:nvSpPr>
        <p:spPr>
          <a:xfrm>
            <a:off x="526269" y="1749044"/>
            <a:ext cx="144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1AE79446-8151-C20F-BD53-127B86EAC5BC}"/>
              </a:ext>
            </a:extLst>
          </p:cNvPr>
          <p:cNvGrpSpPr/>
          <p:nvPr/>
        </p:nvGrpSpPr>
        <p:grpSpPr>
          <a:xfrm>
            <a:off x="4477467" y="1512164"/>
            <a:ext cx="7415685" cy="4080196"/>
            <a:chOff x="4725474" y="1129613"/>
            <a:chExt cx="6458284" cy="3553423"/>
          </a:xfrm>
        </p:grpSpPr>
        <p:sp>
          <p:nvSpPr>
            <p:cNvPr id="9" name="Freeform 5">
              <a:extLst>
                <a:ext uri="{FF2B5EF4-FFF2-40B4-BE49-F238E27FC236}">
                  <a16:creationId xmlns:a16="http://schemas.microsoft.com/office/drawing/2014/main" id="{BED09C8A-9EE1-9928-DC36-E963B59303FB}"/>
                </a:ext>
              </a:extLst>
            </p:cNvPr>
            <p:cNvSpPr>
              <a:spLocks/>
            </p:cNvSpPr>
            <p:nvPr/>
          </p:nvSpPr>
          <p:spPr bwMode="auto">
            <a:xfrm>
              <a:off x="6558115" y="2397916"/>
              <a:ext cx="3320033" cy="1801133"/>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0" name="Freeform 6">
              <a:extLst>
                <a:ext uri="{FF2B5EF4-FFF2-40B4-BE49-F238E27FC236}">
                  <a16:creationId xmlns:a16="http://schemas.microsoft.com/office/drawing/2014/main" id="{3F4A83B7-E3F8-94F8-2530-99046C78A6C1}"/>
                </a:ext>
              </a:extLst>
            </p:cNvPr>
            <p:cNvSpPr>
              <a:spLocks/>
            </p:cNvSpPr>
            <p:nvPr/>
          </p:nvSpPr>
          <p:spPr bwMode="auto">
            <a:xfrm>
              <a:off x="8218131" y="3299830"/>
              <a:ext cx="1660018" cy="1383206"/>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1" name="Freeform 7">
              <a:extLst>
                <a:ext uri="{FF2B5EF4-FFF2-40B4-BE49-F238E27FC236}">
                  <a16:creationId xmlns:a16="http://schemas.microsoft.com/office/drawing/2014/main" id="{68A75D00-0708-B4C5-BE82-D8BD0D2523DA}"/>
                </a:ext>
              </a:extLst>
            </p:cNvPr>
            <p:cNvSpPr>
              <a:spLocks/>
            </p:cNvSpPr>
            <p:nvPr/>
          </p:nvSpPr>
          <p:spPr bwMode="auto">
            <a:xfrm>
              <a:off x="6558114" y="3299830"/>
              <a:ext cx="1660018" cy="1383206"/>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2" name="Freeform 5">
              <a:extLst>
                <a:ext uri="{FF2B5EF4-FFF2-40B4-BE49-F238E27FC236}">
                  <a16:creationId xmlns:a16="http://schemas.microsoft.com/office/drawing/2014/main" id="{7CCB9774-7386-6999-24E8-C9908A0334D2}"/>
                </a:ext>
              </a:extLst>
            </p:cNvPr>
            <p:cNvSpPr>
              <a:spLocks/>
            </p:cNvSpPr>
            <p:nvPr/>
          </p:nvSpPr>
          <p:spPr bwMode="auto">
            <a:xfrm>
              <a:off x="6838425" y="2144565"/>
              <a:ext cx="2759413" cy="1496994"/>
            </a:xfrm>
            <a:custGeom>
              <a:avLst/>
              <a:gdLst>
                <a:gd name="T0" fmla="*/ 1401 w 2802"/>
                <a:gd name="T1" fmla="*/ 0 h 1336"/>
                <a:gd name="T2" fmla="*/ 2802 w 2802"/>
                <a:gd name="T3" fmla="*/ 669 h 1336"/>
                <a:gd name="T4" fmla="*/ 1401 w 2802"/>
                <a:gd name="T5" fmla="*/ 1336 h 1336"/>
                <a:gd name="T6" fmla="*/ 0 w 2802"/>
                <a:gd name="T7" fmla="*/ 669 h 1336"/>
                <a:gd name="T8" fmla="*/ 1401 w 2802"/>
                <a:gd name="T9" fmla="*/ 0 h 1336"/>
              </a:gdLst>
              <a:ahLst/>
              <a:cxnLst>
                <a:cxn ang="0">
                  <a:pos x="T0" y="T1"/>
                </a:cxn>
                <a:cxn ang="0">
                  <a:pos x="T2" y="T3"/>
                </a:cxn>
                <a:cxn ang="0">
                  <a:pos x="T4" y="T5"/>
                </a:cxn>
                <a:cxn ang="0">
                  <a:pos x="T6" y="T7"/>
                </a:cxn>
                <a:cxn ang="0">
                  <a:pos x="T8" y="T9"/>
                </a:cxn>
              </a:cxnLst>
              <a:rect l="0" t="0" r="r" b="b"/>
              <a:pathLst>
                <a:path w="2802" h="1336">
                  <a:moveTo>
                    <a:pt x="1401" y="0"/>
                  </a:moveTo>
                  <a:lnTo>
                    <a:pt x="2802" y="669"/>
                  </a:lnTo>
                  <a:lnTo>
                    <a:pt x="1401" y="1336"/>
                  </a:lnTo>
                  <a:lnTo>
                    <a:pt x="0" y="669"/>
                  </a:lnTo>
                  <a:lnTo>
                    <a:pt x="1401"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3" name="Freeform 6">
              <a:extLst>
                <a:ext uri="{FF2B5EF4-FFF2-40B4-BE49-F238E27FC236}">
                  <a16:creationId xmlns:a16="http://schemas.microsoft.com/office/drawing/2014/main" id="{9A556777-3C40-0847-7276-470BAA5FAB20}"/>
                </a:ext>
              </a:extLst>
            </p:cNvPr>
            <p:cNvSpPr>
              <a:spLocks/>
            </p:cNvSpPr>
            <p:nvPr/>
          </p:nvSpPr>
          <p:spPr bwMode="auto">
            <a:xfrm>
              <a:off x="8218132" y="2894183"/>
              <a:ext cx="1379707" cy="1149638"/>
            </a:xfrm>
            <a:custGeom>
              <a:avLst/>
              <a:gdLst>
                <a:gd name="T0" fmla="*/ 0 w 1401"/>
                <a:gd name="T1" fmla="*/ 1026 h 1026"/>
                <a:gd name="T2" fmla="*/ 1401 w 1401"/>
                <a:gd name="T3" fmla="*/ 357 h 1026"/>
                <a:gd name="T4" fmla="*/ 1401 w 1401"/>
                <a:gd name="T5" fmla="*/ 0 h 1026"/>
                <a:gd name="T6" fmla="*/ 0 w 1401"/>
                <a:gd name="T7" fmla="*/ 667 h 1026"/>
                <a:gd name="T8" fmla="*/ 0 w 1401"/>
                <a:gd name="T9" fmla="*/ 1026 h 1026"/>
              </a:gdLst>
              <a:ahLst/>
              <a:cxnLst>
                <a:cxn ang="0">
                  <a:pos x="T0" y="T1"/>
                </a:cxn>
                <a:cxn ang="0">
                  <a:pos x="T2" y="T3"/>
                </a:cxn>
                <a:cxn ang="0">
                  <a:pos x="T4" y="T5"/>
                </a:cxn>
                <a:cxn ang="0">
                  <a:pos x="T6" y="T7"/>
                </a:cxn>
                <a:cxn ang="0">
                  <a:pos x="T8" y="T9"/>
                </a:cxn>
              </a:cxnLst>
              <a:rect l="0" t="0" r="r" b="b"/>
              <a:pathLst>
                <a:path w="1401" h="1026">
                  <a:moveTo>
                    <a:pt x="0" y="1026"/>
                  </a:moveTo>
                  <a:lnTo>
                    <a:pt x="1401" y="357"/>
                  </a:lnTo>
                  <a:lnTo>
                    <a:pt x="1401" y="0"/>
                  </a:lnTo>
                  <a:lnTo>
                    <a:pt x="0" y="667"/>
                  </a:lnTo>
                  <a:lnTo>
                    <a:pt x="0"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4" name="Freeform 7">
              <a:extLst>
                <a:ext uri="{FF2B5EF4-FFF2-40B4-BE49-F238E27FC236}">
                  <a16:creationId xmlns:a16="http://schemas.microsoft.com/office/drawing/2014/main" id="{F929CD0C-BF18-0BEB-AFEF-DD67A08E1A03}"/>
                </a:ext>
              </a:extLst>
            </p:cNvPr>
            <p:cNvSpPr>
              <a:spLocks/>
            </p:cNvSpPr>
            <p:nvPr/>
          </p:nvSpPr>
          <p:spPr bwMode="auto">
            <a:xfrm>
              <a:off x="6838425" y="2894183"/>
              <a:ext cx="1379707" cy="1149638"/>
            </a:xfrm>
            <a:custGeom>
              <a:avLst/>
              <a:gdLst>
                <a:gd name="T0" fmla="*/ 1401 w 1401"/>
                <a:gd name="T1" fmla="*/ 1026 h 1026"/>
                <a:gd name="T2" fmla="*/ 0 w 1401"/>
                <a:gd name="T3" fmla="*/ 357 h 1026"/>
                <a:gd name="T4" fmla="*/ 0 w 1401"/>
                <a:gd name="T5" fmla="*/ 0 h 1026"/>
                <a:gd name="T6" fmla="*/ 1401 w 1401"/>
                <a:gd name="T7" fmla="*/ 667 h 1026"/>
                <a:gd name="T8" fmla="*/ 1401 w 1401"/>
                <a:gd name="T9" fmla="*/ 1026 h 1026"/>
              </a:gdLst>
              <a:ahLst/>
              <a:cxnLst>
                <a:cxn ang="0">
                  <a:pos x="T0" y="T1"/>
                </a:cxn>
                <a:cxn ang="0">
                  <a:pos x="T2" y="T3"/>
                </a:cxn>
                <a:cxn ang="0">
                  <a:pos x="T4" y="T5"/>
                </a:cxn>
                <a:cxn ang="0">
                  <a:pos x="T6" y="T7"/>
                </a:cxn>
                <a:cxn ang="0">
                  <a:pos x="T8" y="T9"/>
                </a:cxn>
              </a:cxnLst>
              <a:rect l="0" t="0" r="r" b="b"/>
              <a:pathLst>
                <a:path w="1401" h="1026">
                  <a:moveTo>
                    <a:pt x="1401" y="1026"/>
                  </a:moveTo>
                  <a:lnTo>
                    <a:pt x="0" y="357"/>
                  </a:lnTo>
                  <a:lnTo>
                    <a:pt x="0" y="0"/>
                  </a:lnTo>
                  <a:lnTo>
                    <a:pt x="1401" y="667"/>
                  </a:lnTo>
                  <a:lnTo>
                    <a:pt x="1401" y="102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5" name="Freeform 19">
              <a:extLst>
                <a:ext uri="{FF2B5EF4-FFF2-40B4-BE49-F238E27FC236}">
                  <a16:creationId xmlns:a16="http://schemas.microsoft.com/office/drawing/2014/main" id="{930D777A-B340-1A8D-7C89-671C8FD0F052}"/>
                </a:ext>
              </a:extLst>
            </p:cNvPr>
            <p:cNvSpPr>
              <a:spLocks/>
            </p:cNvSpPr>
            <p:nvPr/>
          </p:nvSpPr>
          <p:spPr bwMode="auto">
            <a:xfrm>
              <a:off x="7103830" y="1928309"/>
              <a:ext cx="2228605" cy="1210145"/>
            </a:xfrm>
            <a:custGeom>
              <a:avLst/>
              <a:gdLst>
                <a:gd name="T0" fmla="*/ 1130 w 2263"/>
                <a:gd name="T1" fmla="*/ 0 h 1080"/>
                <a:gd name="T2" fmla="*/ 2263 w 2263"/>
                <a:gd name="T3" fmla="*/ 540 h 1080"/>
                <a:gd name="T4" fmla="*/ 1130 w 2263"/>
                <a:gd name="T5" fmla="*/ 1080 h 1080"/>
                <a:gd name="T6" fmla="*/ 0 w 2263"/>
                <a:gd name="T7" fmla="*/ 540 h 1080"/>
                <a:gd name="T8" fmla="*/ 1130 w 2263"/>
                <a:gd name="T9" fmla="*/ 0 h 1080"/>
              </a:gdLst>
              <a:ahLst/>
              <a:cxnLst>
                <a:cxn ang="0">
                  <a:pos x="T0" y="T1"/>
                </a:cxn>
                <a:cxn ang="0">
                  <a:pos x="T2" y="T3"/>
                </a:cxn>
                <a:cxn ang="0">
                  <a:pos x="T4" y="T5"/>
                </a:cxn>
                <a:cxn ang="0">
                  <a:pos x="T6" y="T7"/>
                </a:cxn>
                <a:cxn ang="0">
                  <a:pos x="T8" y="T9"/>
                </a:cxn>
              </a:cxnLst>
              <a:rect l="0" t="0" r="r" b="b"/>
              <a:pathLst>
                <a:path w="2263" h="1080">
                  <a:moveTo>
                    <a:pt x="1130" y="0"/>
                  </a:moveTo>
                  <a:lnTo>
                    <a:pt x="2263" y="540"/>
                  </a:lnTo>
                  <a:lnTo>
                    <a:pt x="1130" y="1080"/>
                  </a:lnTo>
                  <a:lnTo>
                    <a:pt x="0" y="540"/>
                  </a:lnTo>
                  <a:lnTo>
                    <a:pt x="1130"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6" name="Freeform 20">
              <a:extLst>
                <a:ext uri="{FF2B5EF4-FFF2-40B4-BE49-F238E27FC236}">
                  <a16:creationId xmlns:a16="http://schemas.microsoft.com/office/drawing/2014/main" id="{13BEE89F-0DBE-7CE3-01ED-445DEB8DAA2A}"/>
                </a:ext>
              </a:extLst>
            </p:cNvPr>
            <p:cNvSpPr>
              <a:spLocks/>
            </p:cNvSpPr>
            <p:nvPr/>
          </p:nvSpPr>
          <p:spPr bwMode="auto">
            <a:xfrm>
              <a:off x="8216655" y="2533381"/>
              <a:ext cx="1115780" cy="1003973"/>
            </a:xfrm>
            <a:custGeom>
              <a:avLst/>
              <a:gdLst>
                <a:gd name="T0" fmla="*/ 0 w 1133"/>
                <a:gd name="T1" fmla="*/ 896 h 896"/>
                <a:gd name="T2" fmla="*/ 1133 w 1133"/>
                <a:gd name="T3" fmla="*/ 357 h 896"/>
                <a:gd name="T4" fmla="*/ 1133 w 1133"/>
                <a:gd name="T5" fmla="*/ 0 h 896"/>
                <a:gd name="T6" fmla="*/ 0 w 1133"/>
                <a:gd name="T7" fmla="*/ 542 h 896"/>
                <a:gd name="T8" fmla="*/ 0 w 1133"/>
                <a:gd name="T9" fmla="*/ 896 h 896"/>
              </a:gdLst>
              <a:ahLst/>
              <a:cxnLst>
                <a:cxn ang="0">
                  <a:pos x="T0" y="T1"/>
                </a:cxn>
                <a:cxn ang="0">
                  <a:pos x="T2" y="T3"/>
                </a:cxn>
                <a:cxn ang="0">
                  <a:pos x="T4" y="T5"/>
                </a:cxn>
                <a:cxn ang="0">
                  <a:pos x="T6" y="T7"/>
                </a:cxn>
                <a:cxn ang="0">
                  <a:pos x="T8" y="T9"/>
                </a:cxn>
              </a:cxnLst>
              <a:rect l="0" t="0" r="r" b="b"/>
              <a:pathLst>
                <a:path w="1133" h="896">
                  <a:moveTo>
                    <a:pt x="0" y="896"/>
                  </a:moveTo>
                  <a:lnTo>
                    <a:pt x="1133" y="357"/>
                  </a:lnTo>
                  <a:lnTo>
                    <a:pt x="1133" y="0"/>
                  </a:lnTo>
                  <a:lnTo>
                    <a:pt x="0" y="542"/>
                  </a:lnTo>
                  <a:lnTo>
                    <a:pt x="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7" name="Freeform 21">
              <a:extLst>
                <a:ext uri="{FF2B5EF4-FFF2-40B4-BE49-F238E27FC236}">
                  <a16:creationId xmlns:a16="http://schemas.microsoft.com/office/drawing/2014/main" id="{6EFAE75E-B025-B8D7-2584-217DA048B5E3}"/>
                </a:ext>
              </a:extLst>
            </p:cNvPr>
            <p:cNvSpPr>
              <a:spLocks/>
            </p:cNvSpPr>
            <p:nvPr/>
          </p:nvSpPr>
          <p:spPr bwMode="auto">
            <a:xfrm>
              <a:off x="7103830" y="2533381"/>
              <a:ext cx="1112825" cy="1003973"/>
            </a:xfrm>
            <a:custGeom>
              <a:avLst/>
              <a:gdLst>
                <a:gd name="T0" fmla="*/ 1130 w 1130"/>
                <a:gd name="T1" fmla="*/ 896 h 896"/>
                <a:gd name="T2" fmla="*/ 0 w 1130"/>
                <a:gd name="T3" fmla="*/ 357 h 896"/>
                <a:gd name="T4" fmla="*/ 0 w 1130"/>
                <a:gd name="T5" fmla="*/ 0 h 896"/>
                <a:gd name="T6" fmla="*/ 1130 w 1130"/>
                <a:gd name="T7" fmla="*/ 542 h 896"/>
                <a:gd name="T8" fmla="*/ 1130 w 1130"/>
                <a:gd name="T9" fmla="*/ 896 h 896"/>
              </a:gdLst>
              <a:ahLst/>
              <a:cxnLst>
                <a:cxn ang="0">
                  <a:pos x="T0" y="T1"/>
                </a:cxn>
                <a:cxn ang="0">
                  <a:pos x="T2" y="T3"/>
                </a:cxn>
                <a:cxn ang="0">
                  <a:pos x="T4" y="T5"/>
                </a:cxn>
                <a:cxn ang="0">
                  <a:pos x="T6" y="T7"/>
                </a:cxn>
                <a:cxn ang="0">
                  <a:pos x="T8" y="T9"/>
                </a:cxn>
              </a:cxnLst>
              <a:rect l="0" t="0" r="r" b="b"/>
              <a:pathLst>
                <a:path w="1130" h="896">
                  <a:moveTo>
                    <a:pt x="1130" y="896"/>
                  </a:moveTo>
                  <a:lnTo>
                    <a:pt x="0" y="357"/>
                  </a:lnTo>
                  <a:lnTo>
                    <a:pt x="0" y="0"/>
                  </a:lnTo>
                  <a:lnTo>
                    <a:pt x="1130" y="542"/>
                  </a:lnTo>
                  <a:lnTo>
                    <a:pt x="1130" y="896"/>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8" name="Freeform 11">
              <a:extLst>
                <a:ext uri="{FF2B5EF4-FFF2-40B4-BE49-F238E27FC236}">
                  <a16:creationId xmlns:a16="http://schemas.microsoft.com/office/drawing/2014/main" id="{65B367D7-63F0-D2EE-CBE7-3E5B61DD5320}"/>
                </a:ext>
              </a:extLst>
            </p:cNvPr>
            <p:cNvSpPr>
              <a:spLocks/>
            </p:cNvSpPr>
            <p:nvPr/>
          </p:nvSpPr>
          <p:spPr bwMode="auto">
            <a:xfrm>
              <a:off x="7430290" y="1833065"/>
              <a:ext cx="1575682" cy="856066"/>
            </a:xfrm>
            <a:custGeom>
              <a:avLst/>
              <a:gdLst>
                <a:gd name="T0" fmla="*/ 799 w 1600"/>
                <a:gd name="T1" fmla="*/ 0 h 764"/>
                <a:gd name="T2" fmla="*/ 1600 w 1600"/>
                <a:gd name="T3" fmla="*/ 382 h 764"/>
                <a:gd name="T4" fmla="*/ 799 w 1600"/>
                <a:gd name="T5" fmla="*/ 764 h 764"/>
                <a:gd name="T6" fmla="*/ 0 w 1600"/>
                <a:gd name="T7" fmla="*/ 382 h 764"/>
                <a:gd name="T8" fmla="*/ 799 w 1600"/>
                <a:gd name="T9" fmla="*/ 0 h 764"/>
              </a:gdLst>
              <a:ahLst/>
              <a:cxnLst>
                <a:cxn ang="0">
                  <a:pos x="T0" y="T1"/>
                </a:cxn>
                <a:cxn ang="0">
                  <a:pos x="T2" y="T3"/>
                </a:cxn>
                <a:cxn ang="0">
                  <a:pos x="T4" y="T5"/>
                </a:cxn>
                <a:cxn ang="0">
                  <a:pos x="T6" y="T7"/>
                </a:cxn>
                <a:cxn ang="0">
                  <a:pos x="T8" y="T9"/>
                </a:cxn>
              </a:cxnLst>
              <a:rect l="0" t="0" r="r" b="b"/>
              <a:pathLst>
                <a:path w="1600" h="764">
                  <a:moveTo>
                    <a:pt x="799" y="0"/>
                  </a:moveTo>
                  <a:lnTo>
                    <a:pt x="1600" y="382"/>
                  </a:lnTo>
                  <a:lnTo>
                    <a:pt x="799" y="764"/>
                  </a:lnTo>
                  <a:lnTo>
                    <a:pt x="0" y="382"/>
                  </a:lnTo>
                  <a:lnTo>
                    <a:pt x="799"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19" name="Freeform 12">
              <a:extLst>
                <a:ext uri="{FF2B5EF4-FFF2-40B4-BE49-F238E27FC236}">
                  <a16:creationId xmlns:a16="http://schemas.microsoft.com/office/drawing/2014/main" id="{D948E1AB-1C0A-F5CC-B51F-86431C2FA42C}"/>
                </a:ext>
              </a:extLst>
            </p:cNvPr>
            <p:cNvSpPr>
              <a:spLocks/>
            </p:cNvSpPr>
            <p:nvPr/>
          </p:nvSpPr>
          <p:spPr bwMode="auto">
            <a:xfrm>
              <a:off x="8217147" y="2261098"/>
              <a:ext cx="788826" cy="773149"/>
            </a:xfrm>
            <a:custGeom>
              <a:avLst/>
              <a:gdLst>
                <a:gd name="T0" fmla="*/ 0 w 801"/>
                <a:gd name="T1" fmla="*/ 690 h 690"/>
                <a:gd name="T2" fmla="*/ 801 w 801"/>
                <a:gd name="T3" fmla="*/ 308 h 690"/>
                <a:gd name="T4" fmla="*/ 801 w 801"/>
                <a:gd name="T5" fmla="*/ 0 h 690"/>
                <a:gd name="T6" fmla="*/ 0 w 801"/>
                <a:gd name="T7" fmla="*/ 382 h 690"/>
                <a:gd name="T8" fmla="*/ 0 w 801"/>
                <a:gd name="T9" fmla="*/ 690 h 690"/>
              </a:gdLst>
              <a:ahLst/>
              <a:cxnLst>
                <a:cxn ang="0">
                  <a:pos x="T0" y="T1"/>
                </a:cxn>
                <a:cxn ang="0">
                  <a:pos x="T2" y="T3"/>
                </a:cxn>
                <a:cxn ang="0">
                  <a:pos x="T4" y="T5"/>
                </a:cxn>
                <a:cxn ang="0">
                  <a:pos x="T6" y="T7"/>
                </a:cxn>
                <a:cxn ang="0">
                  <a:pos x="T8" y="T9"/>
                </a:cxn>
              </a:cxnLst>
              <a:rect l="0" t="0" r="r" b="b"/>
              <a:pathLst>
                <a:path w="801" h="690">
                  <a:moveTo>
                    <a:pt x="0" y="690"/>
                  </a:moveTo>
                  <a:lnTo>
                    <a:pt x="801" y="308"/>
                  </a:lnTo>
                  <a:lnTo>
                    <a:pt x="801" y="0"/>
                  </a:lnTo>
                  <a:lnTo>
                    <a:pt x="0" y="382"/>
                  </a:lnTo>
                  <a:lnTo>
                    <a:pt x="0"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20" name="Freeform 13">
              <a:extLst>
                <a:ext uri="{FF2B5EF4-FFF2-40B4-BE49-F238E27FC236}">
                  <a16:creationId xmlns:a16="http://schemas.microsoft.com/office/drawing/2014/main" id="{EFB72ED1-12DA-07DB-7716-F6B6E3ECD864}"/>
                </a:ext>
              </a:extLst>
            </p:cNvPr>
            <p:cNvSpPr>
              <a:spLocks/>
            </p:cNvSpPr>
            <p:nvPr/>
          </p:nvSpPr>
          <p:spPr bwMode="auto">
            <a:xfrm>
              <a:off x="7430291" y="2261098"/>
              <a:ext cx="786857" cy="773149"/>
            </a:xfrm>
            <a:custGeom>
              <a:avLst/>
              <a:gdLst>
                <a:gd name="T0" fmla="*/ 799 w 799"/>
                <a:gd name="T1" fmla="*/ 690 h 690"/>
                <a:gd name="T2" fmla="*/ 0 w 799"/>
                <a:gd name="T3" fmla="*/ 308 h 690"/>
                <a:gd name="T4" fmla="*/ 0 w 799"/>
                <a:gd name="T5" fmla="*/ 0 h 690"/>
                <a:gd name="T6" fmla="*/ 799 w 799"/>
                <a:gd name="T7" fmla="*/ 382 h 690"/>
                <a:gd name="T8" fmla="*/ 799 w 799"/>
                <a:gd name="T9" fmla="*/ 690 h 690"/>
              </a:gdLst>
              <a:ahLst/>
              <a:cxnLst>
                <a:cxn ang="0">
                  <a:pos x="T0" y="T1"/>
                </a:cxn>
                <a:cxn ang="0">
                  <a:pos x="T2" y="T3"/>
                </a:cxn>
                <a:cxn ang="0">
                  <a:pos x="T4" y="T5"/>
                </a:cxn>
                <a:cxn ang="0">
                  <a:pos x="T6" y="T7"/>
                </a:cxn>
                <a:cxn ang="0">
                  <a:pos x="T8" y="T9"/>
                </a:cxn>
              </a:cxnLst>
              <a:rect l="0" t="0" r="r" b="b"/>
              <a:pathLst>
                <a:path w="799" h="690">
                  <a:moveTo>
                    <a:pt x="799" y="690"/>
                  </a:moveTo>
                  <a:lnTo>
                    <a:pt x="0" y="308"/>
                  </a:lnTo>
                  <a:lnTo>
                    <a:pt x="0" y="0"/>
                  </a:lnTo>
                  <a:lnTo>
                    <a:pt x="799" y="382"/>
                  </a:lnTo>
                  <a:lnTo>
                    <a:pt x="799" y="690"/>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21" name="Freeform 14">
              <a:extLst>
                <a:ext uri="{FF2B5EF4-FFF2-40B4-BE49-F238E27FC236}">
                  <a16:creationId xmlns:a16="http://schemas.microsoft.com/office/drawing/2014/main" id="{E9486804-32AE-0D46-E47C-9911D7C5DAE8}"/>
                </a:ext>
              </a:extLst>
            </p:cNvPr>
            <p:cNvSpPr>
              <a:spLocks/>
            </p:cNvSpPr>
            <p:nvPr/>
          </p:nvSpPr>
          <p:spPr bwMode="auto">
            <a:xfrm>
              <a:off x="7661719" y="1635856"/>
              <a:ext cx="1112825" cy="603952"/>
            </a:xfrm>
            <a:custGeom>
              <a:avLst/>
              <a:gdLst>
                <a:gd name="T0" fmla="*/ 565 w 1130"/>
                <a:gd name="T1" fmla="*/ 0 h 539"/>
                <a:gd name="T2" fmla="*/ 1130 w 1130"/>
                <a:gd name="T3" fmla="*/ 271 h 539"/>
                <a:gd name="T4" fmla="*/ 565 w 1130"/>
                <a:gd name="T5" fmla="*/ 539 h 539"/>
                <a:gd name="T6" fmla="*/ 0 w 1130"/>
                <a:gd name="T7" fmla="*/ 271 h 539"/>
                <a:gd name="T8" fmla="*/ 565 w 1130"/>
                <a:gd name="T9" fmla="*/ 0 h 539"/>
              </a:gdLst>
              <a:ahLst/>
              <a:cxnLst>
                <a:cxn ang="0">
                  <a:pos x="T0" y="T1"/>
                </a:cxn>
                <a:cxn ang="0">
                  <a:pos x="T2" y="T3"/>
                </a:cxn>
                <a:cxn ang="0">
                  <a:pos x="T4" y="T5"/>
                </a:cxn>
                <a:cxn ang="0">
                  <a:pos x="T6" y="T7"/>
                </a:cxn>
                <a:cxn ang="0">
                  <a:pos x="T8" y="T9"/>
                </a:cxn>
              </a:cxnLst>
              <a:rect l="0" t="0" r="r" b="b"/>
              <a:pathLst>
                <a:path w="1130" h="539">
                  <a:moveTo>
                    <a:pt x="565" y="0"/>
                  </a:moveTo>
                  <a:lnTo>
                    <a:pt x="1130" y="271"/>
                  </a:lnTo>
                  <a:lnTo>
                    <a:pt x="565" y="539"/>
                  </a:lnTo>
                  <a:lnTo>
                    <a:pt x="0" y="271"/>
                  </a:lnTo>
                  <a:lnTo>
                    <a:pt x="565" y="0"/>
                  </a:lnTo>
                  <a:close/>
                </a:path>
              </a:pathLst>
            </a:custGeom>
            <a:solidFill>
              <a:srgbClr val="B41F7A"/>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22" name="Freeform 15">
              <a:extLst>
                <a:ext uri="{FF2B5EF4-FFF2-40B4-BE49-F238E27FC236}">
                  <a16:creationId xmlns:a16="http://schemas.microsoft.com/office/drawing/2014/main" id="{115742C0-42FF-D770-0766-E6F677F03C97}"/>
                </a:ext>
              </a:extLst>
            </p:cNvPr>
            <p:cNvSpPr>
              <a:spLocks/>
            </p:cNvSpPr>
            <p:nvPr/>
          </p:nvSpPr>
          <p:spPr bwMode="auto">
            <a:xfrm>
              <a:off x="8218133" y="1939513"/>
              <a:ext cx="556413" cy="629724"/>
            </a:xfrm>
            <a:custGeom>
              <a:avLst/>
              <a:gdLst>
                <a:gd name="T0" fmla="*/ 0 w 565"/>
                <a:gd name="T1" fmla="*/ 562 h 562"/>
                <a:gd name="T2" fmla="*/ 565 w 565"/>
                <a:gd name="T3" fmla="*/ 294 h 562"/>
                <a:gd name="T4" fmla="*/ 565 w 565"/>
                <a:gd name="T5" fmla="*/ 0 h 562"/>
                <a:gd name="T6" fmla="*/ 0 w 565"/>
                <a:gd name="T7" fmla="*/ 268 h 562"/>
                <a:gd name="T8" fmla="*/ 0 w 565"/>
                <a:gd name="T9" fmla="*/ 562 h 562"/>
              </a:gdLst>
              <a:ahLst/>
              <a:cxnLst>
                <a:cxn ang="0">
                  <a:pos x="T0" y="T1"/>
                </a:cxn>
                <a:cxn ang="0">
                  <a:pos x="T2" y="T3"/>
                </a:cxn>
                <a:cxn ang="0">
                  <a:pos x="T4" y="T5"/>
                </a:cxn>
                <a:cxn ang="0">
                  <a:pos x="T6" y="T7"/>
                </a:cxn>
                <a:cxn ang="0">
                  <a:pos x="T8" y="T9"/>
                </a:cxn>
              </a:cxnLst>
              <a:rect l="0" t="0" r="r" b="b"/>
              <a:pathLst>
                <a:path w="565" h="562">
                  <a:moveTo>
                    <a:pt x="0" y="562"/>
                  </a:moveTo>
                  <a:lnTo>
                    <a:pt x="565" y="294"/>
                  </a:lnTo>
                  <a:lnTo>
                    <a:pt x="565" y="0"/>
                  </a:lnTo>
                  <a:lnTo>
                    <a:pt x="0" y="268"/>
                  </a:lnTo>
                  <a:lnTo>
                    <a:pt x="0"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23" name="Freeform 16">
              <a:extLst>
                <a:ext uri="{FF2B5EF4-FFF2-40B4-BE49-F238E27FC236}">
                  <a16:creationId xmlns:a16="http://schemas.microsoft.com/office/drawing/2014/main" id="{B738299C-E8F7-09C9-3F38-9EE5F168C7DD}"/>
                </a:ext>
              </a:extLst>
            </p:cNvPr>
            <p:cNvSpPr>
              <a:spLocks/>
            </p:cNvSpPr>
            <p:nvPr/>
          </p:nvSpPr>
          <p:spPr bwMode="auto">
            <a:xfrm>
              <a:off x="7661719" y="1939513"/>
              <a:ext cx="556413" cy="629724"/>
            </a:xfrm>
            <a:custGeom>
              <a:avLst/>
              <a:gdLst>
                <a:gd name="T0" fmla="*/ 565 w 565"/>
                <a:gd name="T1" fmla="*/ 562 h 562"/>
                <a:gd name="T2" fmla="*/ 0 w 565"/>
                <a:gd name="T3" fmla="*/ 294 h 562"/>
                <a:gd name="T4" fmla="*/ 0 w 565"/>
                <a:gd name="T5" fmla="*/ 0 h 562"/>
                <a:gd name="T6" fmla="*/ 565 w 565"/>
                <a:gd name="T7" fmla="*/ 268 h 562"/>
                <a:gd name="T8" fmla="*/ 565 w 565"/>
                <a:gd name="T9" fmla="*/ 562 h 562"/>
              </a:gdLst>
              <a:ahLst/>
              <a:cxnLst>
                <a:cxn ang="0">
                  <a:pos x="T0" y="T1"/>
                </a:cxn>
                <a:cxn ang="0">
                  <a:pos x="T2" y="T3"/>
                </a:cxn>
                <a:cxn ang="0">
                  <a:pos x="T4" y="T5"/>
                </a:cxn>
                <a:cxn ang="0">
                  <a:pos x="T6" y="T7"/>
                </a:cxn>
                <a:cxn ang="0">
                  <a:pos x="T8" y="T9"/>
                </a:cxn>
              </a:cxnLst>
              <a:rect l="0" t="0" r="r" b="b"/>
              <a:pathLst>
                <a:path w="565" h="562">
                  <a:moveTo>
                    <a:pt x="565" y="562"/>
                  </a:moveTo>
                  <a:lnTo>
                    <a:pt x="0" y="294"/>
                  </a:lnTo>
                  <a:lnTo>
                    <a:pt x="0" y="0"/>
                  </a:lnTo>
                  <a:lnTo>
                    <a:pt x="565" y="268"/>
                  </a:lnTo>
                  <a:lnTo>
                    <a:pt x="565" y="562"/>
                  </a:lnTo>
                  <a:close/>
                </a:path>
              </a:pathLst>
            </a:custGeom>
            <a:solidFill>
              <a:srgbClr val="7F1C58"/>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24" name="Freeform 17">
              <a:extLst>
                <a:ext uri="{FF2B5EF4-FFF2-40B4-BE49-F238E27FC236}">
                  <a16:creationId xmlns:a16="http://schemas.microsoft.com/office/drawing/2014/main" id="{2648C2D7-1B5D-3DDE-906B-D2391E285E11}"/>
                </a:ext>
              </a:extLst>
            </p:cNvPr>
            <p:cNvSpPr>
              <a:spLocks/>
            </p:cNvSpPr>
            <p:nvPr/>
          </p:nvSpPr>
          <p:spPr bwMode="auto">
            <a:xfrm>
              <a:off x="7770047" y="1445371"/>
              <a:ext cx="896170" cy="705917"/>
            </a:xfrm>
            <a:custGeom>
              <a:avLst/>
              <a:gdLst>
                <a:gd name="T0" fmla="*/ 454 w 910"/>
                <a:gd name="T1" fmla="*/ 0 h 630"/>
                <a:gd name="T2" fmla="*/ 910 w 910"/>
                <a:gd name="T3" fmla="*/ 413 h 630"/>
                <a:gd name="T4" fmla="*/ 454 w 910"/>
                <a:gd name="T5" fmla="*/ 630 h 630"/>
                <a:gd name="T6" fmla="*/ 0 w 910"/>
                <a:gd name="T7" fmla="*/ 413 h 630"/>
                <a:gd name="T8" fmla="*/ 454 w 910"/>
                <a:gd name="T9" fmla="*/ 0 h 630"/>
              </a:gdLst>
              <a:ahLst/>
              <a:cxnLst>
                <a:cxn ang="0">
                  <a:pos x="T0" y="T1"/>
                </a:cxn>
                <a:cxn ang="0">
                  <a:pos x="T2" y="T3"/>
                </a:cxn>
                <a:cxn ang="0">
                  <a:pos x="T4" y="T5"/>
                </a:cxn>
                <a:cxn ang="0">
                  <a:pos x="T6" y="T7"/>
                </a:cxn>
                <a:cxn ang="0">
                  <a:pos x="T8" y="T9"/>
                </a:cxn>
              </a:cxnLst>
              <a:rect l="0" t="0" r="r" b="b"/>
              <a:pathLst>
                <a:path w="910" h="630">
                  <a:moveTo>
                    <a:pt x="454" y="0"/>
                  </a:moveTo>
                  <a:lnTo>
                    <a:pt x="910" y="413"/>
                  </a:lnTo>
                  <a:lnTo>
                    <a:pt x="454" y="630"/>
                  </a:lnTo>
                  <a:lnTo>
                    <a:pt x="0" y="413"/>
                  </a:lnTo>
                  <a:lnTo>
                    <a:pt x="454" y="0"/>
                  </a:lnTo>
                  <a:close/>
                </a:path>
              </a:pathLst>
            </a:custGeom>
            <a:solidFill>
              <a:srgbClr val="F16924"/>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sp>
          <p:nvSpPr>
            <p:cNvPr id="25" name="Freeform 18">
              <a:extLst>
                <a:ext uri="{FF2B5EF4-FFF2-40B4-BE49-F238E27FC236}">
                  <a16:creationId xmlns:a16="http://schemas.microsoft.com/office/drawing/2014/main" id="{40FA98B8-FF28-C148-06FF-380D9EBD464D}"/>
                </a:ext>
              </a:extLst>
            </p:cNvPr>
            <p:cNvSpPr>
              <a:spLocks/>
            </p:cNvSpPr>
            <p:nvPr/>
          </p:nvSpPr>
          <p:spPr bwMode="auto">
            <a:xfrm>
              <a:off x="7770047" y="1445371"/>
              <a:ext cx="447100" cy="705917"/>
            </a:xfrm>
            <a:custGeom>
              <a:avLst/>
              <a:gdLst>
                <a:gd name="T0" fmla="*/ 454 w 454"/>
                <a:gd name="T1" fmla="*/ 0 h 630"/>
                <a:gd name="T2" fmla="*/ 454 w 454"/>
                <a:gd name="T3" fmla="*/ 630 h 630"/>
                <a:gd name="T4" fmla="*/ 0 w 454"/>
                <a:gd name="T5" fmla="*/ 413 h 630"/>
                <a:gd name="T6" fmla="*/ 454 w 454"/>
                <a:gd name="T7" fmla="*/ 0 h 630"/>
              </a:gdLst>
              <a:ahLst/>
              <a:cxnLst>
                <a:cxn ang="0">
                  <a:pos x="T0" y="T1"/>
                </a:cxn>
                <a:cxn ang="0">
                  <a:pos x="T2" y="T3"/>
                </a:cxn>
                <a:cxn ang="0">
                  <a:pos x="T4" y="T5"/>
                </a:cxn>
                <a:cxn ang="0">
                  <a:pos x="T6" y="T7"/>
                </a:cxn>
              </a:cxnLst>
              <a:rect l="0" t="0" r="r" b="b"/>
              <a:pathLst>
                <a:path w="454" h="630">
                  <a:moveTo>
                    <a:pt x="454" y="0"/>
                  </a:moveTo>
                  <a:lnTo>
                    <a:pt x="454" y="630"/>
                  </a:lnTo>
                  <a:lnTo>
                    <a:pt x="0" y="413"/>
                  </a:lnTo>
                  <a:lnTo>
                    <a:pt x="454" y="0"/>
                  </a:lnTo>
                  <a:close/>
                </a:path>
              </a:pathLst>
            </a:custGeom>
            <a:solidFill>
              <a:srgbClr val="EDA13E"/>
            </a:solidFill>
            <a:ln>
              <a:noFill/>
            </a:ln>
          </p:spPr>
          <p:txBody>
            <a:bodyPr vert="horz" wrap="square" lIns="68580" tIns="34290" rIns="68580" bIns="34290" numCol="1" anchor="t" anchorCtr="0" compatLnSpc="1">
              <a:prstTxWarp prst="textNoShape">
                <a:avLst/>
              </a:prstTxWarp>
            </a:bodyPr>
            <a:lstStyle/>
            <a:p>
              <a:pPr algn="l" rtl="0"/>
              <a:endParaRPr lang="en-GB" sz="2700" dirty="0">
                <a:solidFill>
                  <a:srgbClr val="595959"/>
                </a:solidFill>
              </a:endParaRPr>
            </a:p>
          </p:txBody>
        </p:sp>
        <p:cxnSp>
          <p:nvCxnSpPr>
            <p:cNvPr id="26" name="Straight Arrow Connector 28">
              <a:extLst>
                <a:ext uri="{FF2B5EF4-FFF2-40B4-BE49-F238E27FC236}">
                  <a16:creationId xmlns:a16="http://schemas.microsoft.com/office/drawing/2014/main" id="{1BC39691-F58D-6CD2-89C9-2C16A6CFED01}"/>
                </a:ext>
              </a:extLst>
            </p:cNvPr>
            <p:cNvCxnSpPr>
              <a:cxnSpLocks/>
            </p:cNvCxnSpPr>
            <p:nvPr/>
          </p:nvCxnSpPr>
          <p:spPr>
            <a:xfrm>
              <a:off x="8219101" y="1446205"/>
              <a:ext cx="857473" cy="0"/>
            </a:xfrm>
            <a:prstGeom prst="straightConnector1">
              <a:avLst/>
            </a:prstGeom>
            <a:ln w="38100">
              <a:solidFill>
                <a:srgbClr val="F16924"/>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32">
              <a:extLst>
                <a:ext uri="{FF2B5EF4-FFF2-40B4-BE49-F238E27FC236}">
                  <a16:creationId xmlns:a16="http://schemas.microsoft.com/office/drawing/2014/main" id="{565B21F9-977B-697B-FB93-FE34DBB2FB4F}"/>
                </a:ext>
              </a:extLst>
            </p:cNvPr>
            <p:cNvCxnSpPr>
              <a:cxnSpLocks/>
            </p:cNvCxnSpPr>
            <p:nvPr/>
          </p:nvCxnSpPr>
          <p:spPr>
            <a:xfrm rot="10800000">
              <a:off x="6253993" y="2537476"/>
              <a:ext cx="857473" cy="0"/>
            </a:xfrm>
            <a:prstGeom prst="straightConnector1">
              <a:avLst/>
            </a:prstGeom>
            <a:ln w="38100">
              <a:solidFill>
                <a:srgbClr val="B41F7A"/>
              </a:solidFill>
              <a:tailEnd type="oval"/>
            </a:ln>
          </p:spPr>
          <p:style>
            <a:lnRef idx="1">
              <a:schemeClr val="accent1"/>
            </a:lnRef>
            <a:fillRef idx="0">
              <a:schemeClr val="accent1"/>
            </a:fillRef>
            <a:effectRef idx="0">
              <a:schemeClr val="accent1"/>
            </a:effectRef>
            <a:fontRef idx="minor">
              <a:schemeClr val="tx1"/>
            </a:fontRef>
          </p:style>
        </p:cxnSp>
        <p:sp>
          <p:nvSpPr>
            <p:cNvPr id="28" name="TextBox 47">
              <a:extLst>
                <a:ext uri="{FF2B5EF4-FFF2-40B4-BE49-F238E27FC236}">
                  <a16:creationId xmlns:a16="http://schemas.microsoft.com/office/drawing/2014/main" id="{730F841E-FCE6-78E6-F49D-B3D704355771}"/>
                </a:ext>
              </a:extLst>
            </p:cNvPr>
            <p:cNvSpPr txBox="1"/>
            <p:nvPr/>
          </p:nvSpPr>
          <p:spPr>
            <a:xfrm>
              <a:off x="9170643" y="1129613"/>
              <a:ext cx="2013115" cy="461665"/>
            </a:xfrm>
            <a:prstGeom prst="rect">
              <a:avLst/>
            </a:prstGeom>
            <a:noFill/>
          </p:spPr>
          <p:txBody>
            <a:bodyPr wrap="none" rtlCol="0" anchor="ctr" anchorCtr="0">
              <a:spAutoFit/>
            </a:bodyPr>
            <a:lstStyle/>
            <a:p>
              <a:pPr algn="l" rtl="0"/>
              <a:r>
                <a:rPr lang="en-GB" sz="2800" dirty="0">
                  <a:solidFill>
                    <a:srgbClr val="F16924"/>
                  </a:solidFill>
                  <a:ea typeface="League Spartan" charset="0"/>
                  <a:cs typeface="Poppins" pitchFamily="2" charset="77"/>
                </a:rPr>
                <a:t>¡Que dices!</a:t>
              </a:r>
            </a:p>
          </p:txBody>
        </p:sp>
        <p:sp>
          <p:nvSpPr>
            <p:cNvPr id="29" name="Subtitle 2">
              <a:extLst>
                <a:ext uri="{FF2B5EF4-FFF2-40B4-BE49-F238E27FC236}">
                  <a16:creationId xmlns:a16="http://schemas.microsoft.com/office/drawing/2014/main" id="{4B90D1A1-14E0-C37F-F21A-35BC010CA02C}"/>
                </a:ext>
              </a:extLst>
            </p:cNvPr>
            <p:cNvSpPr txBox="1">
              <a:spLocks/>
            </p:cNvSpPr>
            <p:nvPr/>
          </p:nvSpPr>
          <p:spPr>
            <a:xfrm>
              <a:off x="4884758" y="1778161"/>
              <a:ext cx="1833109" cy="34283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313"/>
                </a:lnSpc>
              </a:pPr>
              <a:r>
                <a:rPr lang="en-GB" sz="4000" b="1" dirty="0">
                  <a:solidFill>
                    <a:srgbClr val="B41F7A"/>
                  </a:solidFill>
                  <a:latin typeface="+mn-lt"/>
                  <a:ea typeface="Open Sans Light" panose="020B0306030504020204" pitchFamily="34" charset="0"/>
                  <a:cs typeface="Open Sans Light" panose="020B0306030504020204" pitchFamily="34" charset="0"/>
                </a:rPr>
                <a:t>93%</a:t>
              </a:r>
            </a:p>
          </p:txBody>
        </p:sp>
        <p:sp>
          <p:nvSpPr>
            <p:cNvPr id="30" name="TextBox 55">
              <a:extLst>
                <a:ext uri="{FF2B5EF4-FFF2-40B4-BE49-F238E27FC236}">
                  <a16:creationId xmlns:a16="http://schemas.microsoft.com/office/drawing/2014/main" id="{53BF4FA9-FD72-B5C9-F1C5-0B5822EB6D61}"/>
                </a:ext>
              </a:extLst>
            </p:cNvPr>
            <p:cNvSpPr txBox="1"/>
            <p:nvPr/>
          </p:nvSpPr>
          <p:spPr>
            <a:xfrm>
              <a:off x="4725474" y="2030265"/>
              <a:ext cx="2151679" cy="461665"/>
            </a:xfrm>
            <a:prstGeom prst="rect">
              <a:avLst/>
            </a:prstGeom>
            <a:noFill/>
          </p:spPr>
          <p:txBody>
            <a:bodyPr wrap="none" rtlCol="0" anchor="ctr" anchorCtr="0">
              <a:spAutoFit/>
            </a:bodyPr>
            <a:lstStyle/>
            <a:p>
              <a:pPr algn="l" rtl="0"/>
              <a:r>
                <a:rPr lang="en-GB" sz="2800" dirty="0">
                  <a:solidFill>
                    <a:srgbClr val="B41F7A"/>
                  </a:solidFill>
                  <a:ea typeface="League Spartan" charset="0"/>
                  <a:cs typeface="Poppins" pitchFamily="2" charset="77"/>
                </a:rPr>
                <a:t>¡Cómo lo dices!</a:t>
              </a:r>
            </a:p>
          </p:txBody>
        </p:sp>
      </p:grpSp>
      <p:sp>
        <p:nvSpPr>
          <p:cNvPr id="31" name="TextBox 30">
            <a:extLst>
              <a:ext uri="{FF2B5EF4-FFF2-40B4-BE49-F238E27FC236}">
                <a16:creationId xmlns:a16="http://schemas.microsoft.com/office/drawing/2014/main" id="{66BA4FDF-94A6-5639-F2E9-B3BB8C0E4F42}"/>
              </a:ext>
            </a:extLst>
          </p:cNvPr>
          <p:cNvSpPr txBox="1"/>
          <p:nvPr/>
        </p:nvSpPr>
        <p:spPr>
          <a:xfrm>
            <a:off x="4381821" y="5599824"/>
            <a:ext cx="7606979" cy="523220"/>
          </a:xfrm>
          <a:prstGeom prst="rect">
            <a:avLst/>
          </a:prstGeom>
          <a:noFill/>
        </p:spPr>
        <p:txBody>
          <a:bodyPr wrap="square" rtlCol="0">
            <a:spAutoFit/>
          </a:bodyPr>
          <a:lstStyle/>
          <a:p>
            <a:pPr algn="l" rtl="0"/>
            <a:r>
              <a:rPr lang="en-US" sz="1400" b="1" dirty="0">
                <a:solidFill>
                  <a:srgbClr val="B41F7A"/>
                </a:solidFill>
              </a:rPr>
              <a:t>Fuente: Efectivamente, 2022:</a:t>
            </a:r>
          </a:p>
          <a:p>
            <a:pPr algn="l" rtl="0"/>
            <a:r>
              <a:rPr lang="en-US" sz="1400" dirty="0">
                <a:solidFill>
                  <a:srgbClr val="B41F7A"/>
                </a:solidFill>
              </a:rPr>
              <a:t>https://www.indeed.com/career-advice/career-development/importance-of-business-communication</a:t>
            </a:r>
          </a:p>
        </p:txBody>
      </p:sp>
    </p:spTree>
    <p:extLst>
      <p:ext uri="{BB962C8B-B14F-4D97-AF65-F5344CB8AC3E}">
        <p14:creationId xmlns:p14="http://schemas.microsoft.com/office/powerpoint/2010/main" val="2918936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pPr algn="l" rtl="0"/>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848348" y="820529"/>
            <a:ext cx="3984914" cy="1085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7F1C58"/>
                </a:solidFill>
              </a:rPr>
              <a:t>VA A EXPERIMENTAR</a:t>
            </a:r>
          </a:p>
          <a:p>
            <a:pPr algn="l" rtl="0">
              <a:lnSpc>
                <a:spcPts val="2280"/>
              </a:lnSpc>
              <a:spcBef>
                <a:spcPts val="0"/>
              </a:spcBef>
            </a:pPr>
            <a:r>
              <a:rPr lang="en-US" sz="2200" dirty="0">
                <a:solidFill>
                  <a:srgbClr val="595959"/>
                </a:solidFill>
              </a:rPr>
              <a:t>Su empresa experimentará una crisis, y varias a lo largo del tiempo.</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731029" y="2965934"/>
            <a:ext cx="3984914" cy="1157102"/>
          </a:xfrm>
        </p:spPr>
        <p:txBody>
          <a:bodyPr>
            <a:noAutofit/>
          </a:bodyPr>
          <a:lstStyle/>
          <a:p>
            <a:pPr algn="l" rtl="0">
              <a:lnSpc>
                <a:spcPts val="2280"/>
              </a:lnSpc>
              <a:spcBef>
                <a:spcPts val="0"/>
              </a:spcBef>
            </a:pPr>
            <a:r>
              <a:rPr lang="en-US" sz="2200" b="1" dirty="0">
                <a:solidFill>
                  <a:srgbClr val="F16924"/>
                </a:solidFill>
              </a:rPr>
              <a:t>PLANIFICACIÓN</a:t>
            </a:r>
          </a:p>
          <a:p>
            <a:pPr algn="l" rtl="0">
              <a:lnSpc>
                <a:spcPts val="2280"/>
              </a:lnSpc>
              <a:spcBef>
                <a:spcPts val="0"/>
              </a:spcBef>
            </a:pPr>
            <a:r>
              <a:rPr lang="en-US" sz="2200" dirty="0"/>
              <a:t>La planificación aumenta sus posibilidades de gestionar la crisis</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848348" y="5071971"/>
            <a:ext cx="4139241" cy="11736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B41F7A"/>
                </a:solidFill>
              </a:rPr>
              <a:t>COMUNICADO</a:t>
            </a:r>
          </a:p>
          <a:p>
            <a:pPr algn="l" rtl="0">
              <a:lnSpc>
                <a:spcPts val="2280"/>
              </a:lnSpc>
              <a:spcBef>
                <a:spcPts val="0"/>
              </a:spcBef>
            </a:pPr>
            <a:r>
              <a:rPr lang="en-US" sz="2200" dirty="0">
                <a:solidFill>
                  <a:srgbClr val="595959"/>
                </a:solidFill>
              </a:rPr>
              <a:t>La comunicación con las partes interesadas mejora su capacidad para gestionar la crisis y recuperarse de ella.</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pPr algn="l" rtl="0"/>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pPr algn="l" rtl="0"/>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7" y="5335633"/>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pPr algn="l" rtl="0"/>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1" y="0"/>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76057" y="521641"/>
            <a:ext cx="3240426" cy="6067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Importancia de la comunicación en crisis</a:t>
            </a:r>
          </a:p>
        </p:txBody>
      </p:sp>
      <p:sp>
        <p:nvSpPr>
          <p:cNvPr id="215" name="Rectangle 214">
            <a:extLst>
              <a:ext uri="{FF2B5EF4-FFF2-40B4-BE49-F238E27FC236}">
                <a16:creationId xmlns:a16="http://schemas.microsoft.com/office/drawing/2014/main" id="{13AFE945-1351-4152-C7FB-365CFAADD6FC}"/>
              </a:ext>
            </a:extLst>
          </p:cNvPr>
          <p:cNvSpPr/>
          <p:nvPr/>
        </p:nvSpPr>
        <p:spPr>
          <a:xfrm>
            <a:off x="474265" y="231620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 name="Picture 2" descr="Icon  Description automatically generated">
            <a:extLst>
              <a:ext uri="{FF2B5EF4-FFF2-40B4-BE49-F238E27FC236}">
                <a16:creationId xmlns:a16="http://schemas.microsoft.com/office/drawing/2014/main" id="{ED827608-8BEA-2849-C9B3-1358FD68C059}"/>
              </a:ext>
            </a:extLst>
          </p:cNvPr>
          <p:cNvPicPr/>
          <p:nvPr/>
        </p:nvPicPr>
        <p:blipFill rotWithShape="1">
          <a:blip r:embed="rId2" cstate="screen">
            <a:extLst>
              <a:ext uri="{28A0092B-C50C-407E-A947-70E740481C1C}">
                <a14:useLocalDpi xmlns:a14="http://schemas.microsoft.com/office/drawing/2010/main"/>
              </a:ext>
            </a:extLst>
          </a:blip>
          <a:srcRect l="18944" t="-17643" r="9491" b="40286"/>
          <a:stretch/>
        </p:blipFill>
        <p:spPr>
          <a:xfrm>
            <a:off x="149134" y="2637782"/>
            <a:ext cx="4250484" cy="4220217"/>
          </a:xfrm>
          <a:prstGeom prst="rect">
            <a:avLst/>
          </a:prstGeom>
        </p:spPr>
      </p:pic>
    </p:spTree>
    <p:extLst>
      <p:ext uri="{BB962C8B-B14F-4D97-AF65-F5344CB8AC3E}">
        <p14:creationId xmlns:p14="http://schemas.microsoft.com/office/powerpoint/2010/main" val="2382021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159908" y="837186"/>
            <a:ext cx="5578549" cy="5851667"/>
          </a:xfrm>
          <a:prstGeom prst="rect">
            <a:avLst/>
          </a:prstGeom>
          <a:noFill/>
        </p:spPr>
        <p:txBody>
          <a:bodyPr wrap="square" numCol="1" rtlCol="0" anchor="t">
            <a:spAutoFit/>
          </a:bodyPr>
          <a:lstStyle/>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Analisis de los interesados</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Sepa con quién necesita comunicarse (consulte la sección sobre Análisis de las partes interesadas)</a:t>
            </a:r>
          </a:p>
          <a:p>
            <a:pPr algn="l" rtl="0">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Aclarar responsabilidades</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Determinar claramente quién puede comunicarse con quién</a:t>
            </a:r>
          </a:p>
          <a:p>
            <a:pPr algn="l" rtl="0">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Empoderar a la gente</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Capacitar a las personas relevantes en la estrategia de comunicación</a:t>
            </a:r>
          </a:p>
          <a:p>
            <a:pPr algn="l" rtl="0">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preparar materiales</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Actualice la información relevante sobre su empresa con anticipación, que también puede ser relevante durante la crisis y elabore kits de comunicación.</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pPr algn="l" rtl="0"/>
            <a:r>
              <a:rPr lang="en-GB" dirty="0">
                <a:solidFill>
                  <a:schemeClr val="bg1"/>
                </a:solidFill>
              </a:rPr>
              <a:t>Prepárese para la comunicación</a:t>
            </a:r>
            <a:r>
              <a:rPr lang="en-GB" b="1" dirty="0">
                <a:solidFill>
                  <a:schemeClr val="bg1"/>
                </a:solidFill>
              </a:rPr>
              <a:t>ANTES DE</a:t>
            </a:r>
            <a:r>
              <a:rPr lang="en-GB" dirty="0">
                <a:solidFill>
                  <a:schemeClr val="bg1"/>
                </a:solidFill>
              </a:rPr>
              <a:t>una crisis</a:t>
            </a:r>
          </a:p>
          <a:p>
            <a:pPr algn="l" rtl="0"/>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670330"/>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08382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4564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79830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4" y="3062178"/>
            <a:ext cx="4117214" cy="4261580"/>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En una crisis, la comunicación con las partes interesadas es un tema extremadamente importante. Porque en el transcurso del ciclo de vida de una empresa, es </a:t>
            </a:r>
            <a:r>
              <a:rPr lang="en-US" dirty="0" err="1">
                <a:solidFill>
                  <a:schemeClr val="bg1"/>
                </a:solidFill>
              </a:rPr>
              <a:t>casi</a:t>
            </a:r>
            <a:r>
              <a:rPr lang="en-US" dirty="0">
                <a:solidFill>
                  <a:schemeClr val="bg1"/>
                </a:solidFill>
              </a:rPr>
              <a:t> SECURE  que ocurra la crisis. Una empresa definitivamente debe prepararse antes de una crisis.</a:t>
            </a:r>
          </a:p>
          <a:p>
            <a:pPr marL="12700" indent="-12700" algn="l" rtl="0"/>
            <a:r>
              <a:rPr lang="en-US" dirty="0">
                <a:solidFill>
                  <a:schemeClr val="bg1"/>
                </a:solidFill>
              </a:rPr>
              <a:t> </a:t>
            </a:r>
          </a:p>
          <a:p>
            <a:pPr marL="12700" indent="-12700" algn="l" rtl="0"/>
            <a:r>
              <a:rPr lang="en-US" dirty="0">
                <a:solidFill>
                  <a:schemeClr val="bg1"/>
                </a:solidFill>
              </a:rPr>
              <a:t>Y: Construir un "Banco de Buena Voluntad" con partes interesadas positivas por adelantado</a:t>
            </a:r>
          </a:p>
          <a:p>
            <a:pPr marL="12700" indent="-12700" algn="l" rtl="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274828"/>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190940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598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86107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6160847" y="406400"/>
            <a:ext cx="5624753"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Crear un plan de comunicación INDEPENDIENTE pero INTEGRADO con el</a:t>
            </a:r>
            <a:r>
              <a:rPr lang="en-US" dirty="0" err="1">
                <a:solidFill>
                  <a:schemeClr val="bg1"/>
                </a:solidFill>
              </a:rPr>
              <a:t>de la organización</a:t>
            </a:r>
            <a:r>
              <a:rPr lang="en-US" dirty="0">
                <a:solidFill>
                  <a:schemeClr val="bg1"/>
                </a:solidFill>
              </a:rPr>
              <a:t>planes operativos y de negocio y continuidad.</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5" y="282511"/>
            <a:ext cx="5437049"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Prepárese para la comunicación</a:t>
            </a:r>
            <a:r>
              <a:rPr lang="en-GB" b="1" dirty="0">
                <a:solidFill>
                  <a:schemeClr val="bg1"/>
                </a:solidFill>
              </a:rPr>
              <a:t>ANTES DE</a:t>
            </a:r>
            <a:r>
              <a:rPr lang="en-GB" dirty="0">
                <a:solidFill>
                  <a:schemeClr val="bg1"/>
                </a:solidFill>
              </a:rPr>
              <a:t>una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5424072" y="858511"/>
            <a:ext cx="118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125" name="Group 124">
            <a:extLst>
              <a:ext uri="{FF2B5EF4-FFF2-40B4-BE49-F238E27FC236}">
                <a16:creationId xmlns:a16="http://schemas.microsoft.com/office/drawing/2014/main" id="{D59F4555-67E3-BEC3-8307-83F8DD3F8604}"/>
              </a:ext>
            </a:extLst>
          </p:cNvPr>
          <p:cNvGrpSpPr/>
          <p:nvPr/>
        </p:nvGrpSpPr>
        <p:grpSpPr>
          <a:xfrm>
            <a:off x="704942" y="2001960"/>
            <a:ext cx="10652423" cy="4674793"/>
            <a:chOff x="700047" y="2156480"/>
            <a:chExt cx="10961127" cy="4810267"/>
          </a:xfrm>
        </p:grpSpPr>
        <p:cxnSp>
          <p:nvCxnSpPr>
            <p:cNvPr id="60" name="Straight Connector 59">
              <a:extLst>
                <a:ext uri="{FF2B5EF4-FFF2-40B4-BE49-F238E27FC236}">
                  <a16:creationId xmlns:a16="http://schemas.microsoft.com/office/drawing/2014/main" id="{2BACD4A3-70E1-AE2F-A73B-1B767DED7A71}"/>
                </a:ext>
              </a:extLst>
            </p:cNvPr>
            <p:cNvCxnSpPr/>
            <p:nvPr/>
          </p:nvCxnSpPr>
          <p:spPr>
            <a:xfrm>
              <a:off x="6795806" y="2959036"/>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D557A5-5A12-BF08-FF4C-0D2FD1116128}"/>
                </a:ext>
              </a:extLst>
            </p:cNvPr>
            <p:cNvCxnSpPr>
              <a:cxnSpLocks/>
            </p:cNvCxnSpPr>
            <p:nvPr/>
          </p:nvCxnSpPr>
          <p:spPr>
            <a:xfrm flipV="1">
              <a:off x="7557934" y="4450304"/>
              <a:ext cx="1052898" cy="3904"/>
            </a:xfrm>
            <a:prstGeom prst="line">
              <a:avLst/>
            </a:prstGeom>
            <a:ln w="1905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060D10B-DDCB-508B-1D56-9AC8082A1EEE}"/>
                </a:ext>
              </a:extLst>
            </p:cNvPr>
            <p:cNvCxnSpPr>
              <a:cxnSpLocks/>
            </p:cNvCxnSpPr>
            <p:nvPr/>
          </p:nvCxnSpPr>
          <p:spPr>
            <a:xfrm>
              <a:off x="6424851" y="5943390"/>
              <a:ext cx="1438909"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sp>
          <p:nvSpPr>
            <p:cNvPr id="63" name="Freeform 400">
              <a:extLst>
                <a:ext uri="{FF2B5EF4-FFF2-40B4-BE49-F238E27FC236}">
                  <a16:creationId xmlns:a16="http://schemas.microsoft.com/office/drawing/2014/main" id="{8AE71028-54A9-2DB2-951B-578B3A9B1160}"/>
                </a:ext>
              </a:extLst>
            </p:cNvPr>
            <p:cNvSpPr>
              <a:spLocks noChangeArrowheads="1"/>
            </p:cNvSpPr>
            <p:nvPr/>
          </p:nvSpPr>
          <p:spPr bwMode="auto">
            <a:xfrm rot="10800000">
              <a:off x="5939856" y="4461815"/>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w="22680" cap="flat">
              <a:noFill/>
              <a:round/>
              <a:headEnd/>
              <a:tailEnd/>
            </a:ln>
            <a:effectLst/>
          </p:spPr>
          <p:txBody>
            <a:bodyPr wrap="none" anchor="ctr"/>
            <a:lstStyle/>
            <a:p>
              <a:pPr algn="l" rtl="0"/>
              <a:endParaRPr lang="es-MX" sz="2200" dirty="0">
                <a:latin typeface="Calibri" panose="020F0502020204030204" pitchFamily="34" charset="0"/>
                <a:cs typeface="Calibri" panose="020F0502020204030204" pitchFamily="34" charset="0"/>
              </a:endParaRPr>
            </a:p>
          </p:txBody>
        </p:sp>
        <p:sp>
          <p:nvSpPr>
            <p:cNvPr id="64" name="Freeform 400">
              <a:extLst>
                <a:ext uri="{FF2B5EF4-FFF2-40B4-BE49-F238E27FC236}">
                  <a16:creationId xmlns:a16="http://schemas.microsoft.com/office/drawing/2014/main" id="{F203C847-EE0D-F1DF-C119-397114516B59}"/>
                </a:ext>
              </a:extLst>
            </p:cNvPr>
            <p:cNvSpPr>
              <a:spLocks noChangeArrowheads="1"/>
            </p:cNvSpPr>
            <p:nvPr/>
          </p:nvSpPr>
          <p:spPr bwMode="auto">
            <a:xfrm rot="18000000">
              <a:off x="3659853" y="3450953"/>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pPr algn="l" rtl="0"/>
              <a:endParaRPr lang="es-MX" sz="2200" dirty="0">
                <a:latin typeface="Calibri" panose="020F0502020204030204" pitchFamily="34" charset="0"/>
                <a:cs typeface="Calibri" panose="020F0502020204030204" pitchFamily="34" charset="0"/>
              </a:endParaRPr>
            </a:p>
          </p:txBody>
        </p:sp>
        <p:sp>
          <p:nvSpPr>
            <p:cNvPr id="65" name="Freeform 400">
              <a:extLst>
                <a:ext uri="{FF2B5EF4-FFF2-40B4-BE49-F238E27FC236}">
                  <a16:creationId xmlns:a16="http://schemas.microsoft.com/office/drawing/2014/main" id="{C27D637E-D86E-8794-B9FF-B6728DAF4E8D}"/>
                </a:ext>
              </a:extLst>
            </p:cNvPr>
            <p:cNvSpPr>
              <a:spLocks noChangeArrowheads="1"/>
            </p:cNvSpPr>
            <p:nvPr/>
          </p:nvSpPr>
          <p:spPr bwMode="auto">
            <a:xfrm rot="3600000">
              <a:off x="5669611" y="1990698"/>
              <a:ext cx="1647697" cy="2267601"/>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B41F7A"/>
            </a:solidFill>
            <a:ln w="22680" cap="flat">
              <a:noFill/>
              <a:round/>
              <a:headEnd/>
              <a:tailEnd/>
            </a:ln>
            <a:effectLst/>
          </p:spPr>
          <p:txBody>
            <a:bodyPr wrap="none" anchor="ctr"/>
            <a:lstStyle/>
            <a:p>
              <a:pPr algn="l" rtl="0"/>
              <a:endParaRPr lang="es-MX" sz="2200" dirty="0">
                <a:latin typeface="Calibri" panose="020F0502020204030204" pitchFamily="34" charset="0"/>
                <a:cs typeface="Calibri" panose="020F0502020204030204" pitchFamily="34" charset="0"/>
              </a:endParaRPr>
            </a:p>
          </p:txBody>
        </p:sp>
        <p:sp>
          <p:nvSpPr>
            <p:cNvPr id="66" name="Freeform 394">
              <a:extLst>
                <a:ext uri="{FF2B5EF4-FFF2-40B4-BE49-F238E27FC236}">
                  <a16:creationId xmlns:a16="http://schemas.microsoft.com/office/drawing/2014/main" id="{1D4393A1-2CC7-A04C-7091-4FABEB570FA6}"/>
                </a:ext>
              </a:extLst>
            </p:cNvPr>
            <p:cNvSpPr>
              <a:spLocks noChangeArrowheads="1"/>
            </p:cNvSpPr>
            <p:nvPr/>
          </p:nvSpPr>
          <p:spPr bwMode="auto">
            <a:xfrm>
              <a:off x="5905529" y="3485138"/>
              <a:ext cx="2283756" cy="1898082"/>
            </a:xfrm>
            <a:custGeom>
              <a:avLst/>
              <a:gdLst>
                <a:gd name="T0" fmla="*/ 0 w 4987"/>
                <a:gd name="T1" fmla="*/ 2050 h 4147"/>
                <a:gd name="T2" fmla="*/ 0 w 4987"/>
                <a:gd name="T3" fmla="*/ 2050 h 4147"/>
                <a:gd name="T4" fmla="*/ 2474 w 4987"/>
                <a:gd name="T5" fmla="*/ 3504 h 4147"/>
                <a:gd name="T6" fmla="*/ 4977 w 4987"/>
                <a:gd name="T7" fmla="*/ 2086 h 4147"/>
                <a:gd name="T8" fmla="*/ 4977 w 4987"/>
                <a:gd name="T9" fmla="*/ 2086 h 4147"/>
                <a:gd name="T10" fmla="*/ 2492 w 4987"/>
                <a:gd name="T11" fmla="*/ 632 h 4147"/>
                <a:gd name="T12" fmla="*/ 0 w 4987"/>
                <a:gd name="T13" fmla="*/ 2050 h 4147"/>
              </a:gdLst>
              <a:ahLst/>
              <a:cxnLst>
                <a:cxn ang="0">
                  <a:pos x="T0" y="T1"/>
                </a:cxn>
                <a:cxn ang="0">
                  <a:pos x="T2" y="T3"/>
                </a:cxn>
                <a:cxn ang="0">
                  <a:pos x="T4" y="T5"/>
                </a:cxn>
                <a:cxn ang="0">
                  <a:pos x="T6" y="T7"/>
                </a:cxn>
                <a:cxn ang="0">
                  <a:pos x="T8" y="T9"/>
                </a:cxn>
                <a:cxn ang="0">
                  <a:pos x="T10" y="T11"/>
                </a:cxn>
                <a:cxn ang="0">
                  <a:pos x="T12" y="T13"/>
                </a:cxn>
              </a:cxnLst>
              <a:rect l="0" t="0" r="r" b="b"/>
              <a:pathLst>
                <a:path w="4987" h="4147">
                  <a:moveTo>
                    <a:pt x="0" y="2050"/>
                  </a:moveTo>
                  <a:lnTo>
                    <a:pt x="0" y="2050"/>
                  </a:lnTo>
                  <a:cubicBezTo>
                    <a:pt x="2474" y="3504"/>
                    <a:pt x="2474" y="3504"/>
                    <a:pt x="2474" y="3504"/>
                  </a:cubicBezTo>
                  <a:cubicBezTo>
                    <a:pt x="3577" y="4146"/>
                    <a:pt x="4968" y="3360"/>
                    <a:pt x="4977" y="2086"/>
                  </a:cubicBezTo>
                  <a:lnTo>
                    <a:pt x="4977" y="2086"/>
                  </a:lnTo>
                  <a:cubicBezTo>
                    <a:pt x="4986" y="803"/>
                    <a:pt x="3604" y="0"/>
                    <a:pt x="2492" y="632"/>
                  </a:cubicBezTo>
                  <a:cubicBezTo>
                    <a:pt x="0" y="2050"/>
                    <a:pt x="0" y="2050"/>
                    <a:pt x="0" y="2050"/>
                  </a:cubicBezTo>
                </a:path>
              </a:pathLst>
            </a:custGeom>
            <a:solidFill>
              <a:srgbClr val="7F1C58"/>
            </a:solidFill>
            <a:ln w="22680" cap="flat">
              <a:noFill/>
              <a:round/>
              <a:headEnd/>
              <a:tailEnd/>
            </a:ln>
            <a:effectLst/>
          </p:spPr>
          <p:txBody>
            <a:bodyPr wrap="none" anchor="ctr"/>
            <a:lstStyle/>
            <a:p>
              <a:pPr algn="l" rtl="0"/>
              <a:endParaRPr lang="es-MX" sz="2200">
                <a:latin typeface="Calibri" panose="020F0502020204030204" pitchFamily="34" charset="0"/>
                <a:cs typeface="Calibri" panose="020F0502020204030204" pitchFamily="34" charset="0"/>
              </a:endParaRPr>
            </a:p>
          </p:txBody>
        </p:sp>
        <p:sp>
          <p:nvSpPr>
            <p:cNvPr id="67" name="Freeform 397">
              <a:extLst>
                <a:ext uri="{FF2B5EF4-FFF2-40B4-BE49-F238E27FC236}">
                  <a16:creationId xmlns:a16="http://schemas.microsoft.com/office/drawing/2014/main" id="{445B7913-BAD9-8B43-2120-40A44BEC35E2}"/>
                </a:ext>
              </a:extLst>
            </p:cNvPr>
            <p:cNvSpPr>
              <a:spLocks noChangeArrowheads="1"/>
            </p:cNvSpPr>
            <p:nvPr/>
          </p:nvSpPr>
          <p:spPr bwMode="auto">
            <a:xfrm>
              <a:off x="4255360" y="4441105"/>
              <a:ext cx="1647697" cy="2267603"/>
            </a:xfrm>
            <a:custGeom>
              <a:avLst/>
              <a:gdLst>
                <a:gd name="T0" fmla="*/ 3588 w 3598"/>
                <a:gd name="T1" fmla="*/ 0 h 4952"/>
                <a:gd name="T2" fmla="*/ 3588 w 3598"/>
                <a:gd name="T3" fmla="*/ 0 h 4952"/>
                <a:gd name="T4" fmla="*/ 1103 w 3598"/>
                <a:gd name="T5" fmla="*/ 1445 h 4952"/>
                <a:gd name="T6" fmla="*/ 1103 w 3598"/>
                <a:gd name="T7" fmla="*/ 4319 h 4952"/>
                <a:gd name="T8" fmla="*/ 1103 w 3598"/>
                <a:gd name="T9" fmla="*/ 4319 h 4952"/>
                <a:gd name="T10" fmla="*/ 3597 w 3598"/>
                <a:gd name="T11" fmla="*/ 2873 h 4952"/>
                <a:gd name="T12" fmla="*/ 3588 w 3598"/>
                <a:gd name="T13" fmla="*/ 0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88" y="0"/>
                  </a:moveTo>
                  <a:lnTo>
                    <a:pt x="3588" y="0"/>
                  </a:lnTo>
                  <a:cubicBezTo>
                    <a:pt x="1103" y="1445"/>
                    <a:pt x="1103" y="1445"/>
                    <a:pt x="1103" y="1445"/>
                  </a:cubicBezTo>
                  <a:cubicBezTo>
                    <a:pt x="0" y="2087"/>
                    <a:pt x="0" y="3677"/>
                    <a:pt x="1103" y="4319"/>
                  </a:cubicBezTo>
                  <a:lnTo>
                    <a:pt x="1103" y="4319"/>
                  </a:lnTo>
                  <a:cubicBezTo>
                    <a:pt x="2214" y="4951"/>
                    <a:pt x="3597" y="4147"/>
                    <a:pt x="3597" y="2873"/>
                  </a:cubicBezTo>
                  <a:cubicBezTo>
                    <a:pt x="3588" y="0"/>
                    <a:pt x="3588" y="0"/>
                    <a:pt x="3588" y="0"/>
                  </a:cubicBezTo>
                </a:path>
              </a:pathLst>
            </a:custGeom>
            <a:solidFill>
              <a:srgbClr val="EDA13E"/>
            </a:solidFill>
            <a:ln w="22680" cap="flat">
              <a:noFill/>
              <a:round/>
              <a:headEnd/>
              <a:tailEnd/>
            </a:ln>
            <a:effectLst/>
          </p:spPr>
          <p:txBody>
            <a:bodyPr wrap="none" anchor="ctr"/>
            <a:lstStyle/>
            <a:p>
              <a:pPr algn="l" rtl="0"/>
              <a:endParaRPr lang="es-MX" sz="2200">
                <a:latin typeface="Calibri" panose="020F0502020204030204" pitchFamily="34" charset="0"/>
                <a:cs typeface="Calibri" panose="020F0502020204030204" pitchFamily="34" charset="0"/>
              </a:endParaRPr>
            </a:p>
          </p:txBody>
        </p:sp>
        <p:sp>
          <p:nvSpPr>
            <p:cNvPr id="68" name="Freeform 399">
              <a:extLst>
                <a:ext uri="{FF2B5EF4-FFF2-40B4-BE49-F238E27FC236}">
                  <a16:creationId xmlns:a16="http://schemas.microsoft.com/office/drawing/2014/main" id="{DC8D8BE4-FD34-199C-3EA1-5FAAE69F25CB}"/>
                </a:ext>
              </a:extLst>
            </p:cNvPr>
            <p:cNvSpPr>
              <a:spLocks noChangeArrowheads="1"/>
            </p:cNvSpPr>
            <p:nvPr/>
          </p:nvSpPr>
          <p:spPr bwMode="auto">
            <a:xfrm>
              <a:off x="4257832" y="2156480"/>
              <a:ext cx="1647697" cy="2267602"/>
            </a:xfrm>
            <a:custGeom>
              <a:avLst/>
              <a:gdLst>
                <a:gd name="T0" fmla="*/ 3597 w 3598"/>
                <a:gd name="T1" fmla="*/ 4951 h 4952"/>
                <a:gd name="T2" fmla="*/ 3597 w 3598"/>
                <a:gd name="T3" fmla="*/ 4951 h 4952"/>
                <a:gd name="T4" fmla="*/ 3597 w 3598"/>
                <a:gd name="T5" fmla="*/ 2078 h 4952"/>
                <a:gd name="T6" fmla="*/ 1103 w 3598"/>
                <a:gd name="T7" fmla="*/ 642 h 4952"/>
                <a:gd name="T8" fmla="*/ 1103 w 3598"/>
                <a:gd name="T9" fmla="*/ 642 h 4952"/>
                <a:gd name="T10" fmla="*/ 1103 w 3598"/>
                <a:gd name="T11" fmla="*/ 3515 h 4952"/>
                <a:gd name="T12" fmla="*/ 3597 w 3598"/>
                <a:gd name="T13" fmla="*/ 4951 h 4952"/>
              </a:gdLst>
              <a:ahLst/>
              <a:cxnLst>
                <a:cxn ang="0">
                  <a:pos x="T0" y="T1"/>
                </a:cxn>
                <a:cxn ang="0">
                  <a:pos x="T2" y="T3"/>
                </a:cxn>
                <a:cxn ang="0">
                  <a:pos x="T4" y="T5"/>
                </a:cxn>
                <a:cxn ang="0">
                  <a:pos x="T6" y="T7"/>
                </a:cxn>
                <a:cxn ang="0">
                  <a:pos x="T8" y="T9"/>
                </a:cxn>
                <a:cxn ang="0">
                  <a:pos x="T10" y="T11"/>
                </a:cxn>
                <a:cxn ang="0">
                  <a:pos x="T12" y="T13"/>
                </a:cxn>
              </a:cxnLst>
              <a:rect l="0" t="0" r="r" b="b"/>
              <a:pathLst>
                <a:path w="3598" h="4952">
                  <a:moveTo>
                    <a:pt x="3597" y="4951"/>
                  </a:moveTo>
                  <a:lnTo>
                    <a:pt x="3597" y="4951"/>
                  </a:lnTo>
                  <a:cubicBezTo>
                    <a:pt x="3597" y="2078"/>
                    <a:pt x="3597" y="2078"/>
                    <a:pt x="3597" y="2078"/>
                  </a:cubicBezTo>
                  <a:cubicBezTo>
                    <a:pt x="3588" y="804"/>
                    <a:pt x="2205" y="0"/>
                    <a:pt x="1103" y="642"/>
                  </a:cubicBezTo>
                  <a:lnTo>
                    <a:pt x="1103" y="642"/>
                  </a:lnTo>
                  <a:cubicBezTo>
                    <a:pt x="0" y="1283"/>
                    <a:pt x="0" y="2882"/>
                    <a:pt x="1103" y="3515"/>
                  </a:cubicBezTo>
                  <a:cubicBezTo>
                    <a:pt x="3597" y="4951"/>
                    <a:pt x="3597" y="4951"/>
                    <a:pt x="3597" y="4951"/>
                  </a:cubicBezTo>
                </a:path>
              </a:pathLst>
            </a:custGeom>
            <a:solidFill>
              <a:srgbClr val="F16924"/>
            </a:solidFill>
            <a:ln>
              <a:noFill/>
            </a:ln>
            <a:effectLst/>
          </p:spPr>
          <p:txBody>
            <a:bodyPr wrap="none" anchor="ctr"/>
            <a:lstStyle/>
            <a:p>
              <a:pPr algn="l" rtl="0"/>
              <a:endParaRPr lang="es-MX" sz="2200">
                <a:latin typeface="Calibri" panose="020F0502020204030204" pitchFamily="34" charset="0"/>
                <a:cs typeface="Calibri" panose="020F0502020204030204" pitchFamily="34" charset="0"/>
              </a:endParaRPr>
            </a:p>
          </p:txBody>
        </p:sp>
        <p:sp>
          <p:nvSpPr>
            <p:cNvPr id="69" name="Google Shape;264;p9">
              <a:extLst>
                <a:ext uri="{FF2B5EF4-FFF2-40B4-BE49-F238E27FC236}">
                  <a16:creationId xmlns:a16="http://schemas.microsoft.com/office/drawing/2014/main" id="{2D96C5ED-E474-A071-571D-0273CA2C8C1C}"/>
                </a:ext>
              </a:extLst>
            </p:cNvPr>
            <p:cNvSpPr txBox="1"/>
            <p:nvPr/>
          </p:nvSpPr>
          <p:spPr>
            <a:xfrm>
              <a:off x="7863759" y="2796450"/>
              <a:ext cx="3206222" cy="922092"/>
            </a:xfrm>
            <a:prstGeom prst="rect">
              <a:avLst/>
            </a:prstGeom>
            <a:noFill/>
            <a:ln>
              <a:noFill/>
            </a:ln>
          </p:spPr>
          <p:txBody>
            <a:bodyPr spcFirstLastPara="1" wrap="square" lIns="91425" tIns="45700" rIns="91425" bIns="45700" anchor="t" anchorCtr="0">
              <a:noAutofit/>
            </a:bodyPr>
            <a:lstStyle/>
            <a:p>
              <a:pPr lvl="0" algn="l" rtl="0">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Prepárese para la comunicación de crisis antes de que la crisis sea crítica</a:t>
              </a:r>
            </a:p>
          </p:txBody>
        </p:sp>
        <p:sp>
          <p:nvSpPr>
            <p:cNvPr id="70" name="Text Placeholder 2">
              <a:extLst>
                <a:ext uri="{FF2B5EF4-FFF2-40B4-BE49-F238E27FC236}">
                  <a16:creationId xmlns:a16="http://schemas.microsoft.com/office/drawing/2014/main" id="{10213E99-F594-C43A-1629-3757E55C1144}"/>
                </a:ext>
              </a:extLst>
            </p:cNvPr>
            <p:cNvSpPr txBox="1">
              <a:spLocks/>
            </p:cNvSpPr>
            <p:nvPr/>
          </p:nvSpPr>
          <p:spPr>
            <a:xfrm>
              <a:off x="6514371" y="2589528"/>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01</a:t>
              </a:r>
            </a:p>
          </p:txBody>
        </p:sp>
        <p:grpSp>
          <p:nvGrpSpPr>
            <p:cNvPr id="71" name="Graphic 3">
              <a:extLst>
                <a:ext uri="{FF2B5EF4-FFF2-40B4-BE49-F238E27FC236}">
                  <a16:creationId xmlns:a16="http://schemas.microsoft.com/office/drawing/2014/main" id="{286854FC-D95D-324F-AE78-539AF6E51275}"/>
                </a:ext>
              </a:extLst>
            </p:cNvPr>
            <p:cNvGrpSpPr/>
            <p:nvPr/>
          </p:nvGrpSpPr>
          <p:grpSpPr>
            <a:xfrm>
              <a:off x="6062744" y="3189495"/>
              <a:ext cx="704267" cy="702372"/>
              <a:chOff x="2489340" y="369316"/>
              <a:chExt cx="1020309" cy="1017564"/>
            </a:xfrm>
            <a:solidFill>
              <a:schemeClr val="bg1"/>
            </a:solidFill>
          </p:grpSpPr>
          <p:grpSp>
            <p:nvGrpSpPr>
              <p:cNvPr id="72" name="Graphic 3">
                <a:extLst>
                  <a:ext uri="{FF2B5EF4-FFF2-40B4-BE49-F238E27FC236}">
                    <a16:creationId xmlns:a16="http://schemas.microsoft.com/office/drawing/2014/main" id="{8F15D959-0444-2B4B-06F8-5EF4F635222B}"/>
                  </a:ext>
                </a:extLst>
              </p:cNvPr>
              <p:cNvGrpSpPr/>
              <p:nvPr/>
            </p:nvGrpSpPr>
            <p:grpSpPr>
              <a:xfrm>
                <a:off x="2489340" y="369316"/>
                <a:ext cx="1020309" cy="1017564"/>
                <a:chOff x="2489340" y="369316"/>
                <a:chExt cx="1020309" cy="1017564"/>
              </a:xfrm>
              <a:grpFill/>
            </p:grpSpPr>
            <p:sp>
              <p:nvSpPr>
                <p:cNvPr id="74" name="Freeform 73">
                  <a:extLst>
                    <a:ext uri="{FF2B5EF4-FFF2-40B4-BE49-F238E27FC236}">
                      <a16:creationId xmlns:a16="http://schemas.microsoft.com/office/drawing/2014/main" id="{7F5A26C3-3B1D-578C-9868-38CDCB6B3FF6}"/>
                    </a:ext>
                  </a:extLst>
                </p:cNvPr>
                <p:cNvSpPr/>
                <p:nvPr/>
              </p:nvSpPr>
              <p:spPr>
                <a:xfrm>
                  <a:off x="2489340" y="369316"/>
                  <a:ext cx="1020309" cy="1017564"/>
                </a:xfrm>
                <a:custGeom>
                  <a:avLst/>
                  <a:gdLst>
                    <a:gd name="connsiteX0" fmla="*/ 896885 w 1020309"/>
                    <a:gd name="connsiteY0" fmla="*/ 677462 h 1017564"/>
                    <a:gd name="connsiteX1" fmla="*/ 874943 w 1020309"/>
                    <a:gd name="connsiteY1" fmla="*/ 677462 h 1017564"/>
                    <a:gd name="connsiteX2" fmla="*/ 839287 w 1020309"/>
                    <a:gd name="connsiteY2" fmla="*/ 595179 h 1017564"/>
                    <a:gd name="connsiteX3" fmla="*/ 729576 w 1020309"/>
                    <a:gd name="connsiteY3" fmla="*/ 523868 h 1017564"/>
                    <a:gd name="connsiteX4" fmla="*/ 641808 w 1020309"/>
                    <a:gd name="connsiteY4" fmla="*/ 523868 h 1017564"/>
                    <a:gd name="connsiteX5" fmla="*/ 641808 w 1020309"/>
                    <a:gd name="connsiteY5" fmla="*/ 337360 h 1017564"/>
                    <a:gd name="connsiteX6" fmla="*/ 625351 w 1020309"/>
                    <a:gd name="connsiteY6" fmla="*/ 320903 h 1017564"/>
                    <a:gd name="connsiteX7" fmla="*/ 534840 w 1020309"/>
                    <a:gd name="connsiteY7" fmla="*/ 320903 h 1017564"/>
                    <a:gd name="connsiteX8" fmla="*/ 397701 w 1020309"/>
                    <a:gd name="connsiteY8" fmla="*/ 213936 h 1017564"/>
                    <a:gd name="connsiteX9" fmla="*/ 438843 w 1020309"/>
                    <a:gd name="connsiteY9" fmla="*/ 117939 h 1017564"/>
                    <a:gd name="connsiteX10" fmla="*/ 320904 w 1020309"/>
                    <a:gd name="connsiteY10" fmla="*/ 0 h 1017564"/>
                    <a:gd name="connsiteX11" fmla="*/ 202965 w 1020309"/>
                    <a:gd name="connsiteY11" fmla="*/ 117939 h 1017564"/>
                    <a:gd name="connsiteX12" fmla="*/ 244107 w 1020309"/>
                    <a:gd name="connsiteY12" fmla="*/ 213936 h 1017564"/>
                    <a:gd name="connsiteX13" fmla="*/ 106968 w 1020309"/>
                    <a:gd name="connsiteY13" fmla="*/ 320903 h 1017564"/>
                    <a:gd name="connsiteX14" fmla="*/ 16457 w 1020309"/>
                    <a:gd name="connsiteY14" fmla="*/ 320903 h 1017564"/>
                    <a:gd name="connsiteX15" fmla="*/ 0 w 1020309"/>
                    <a:gd name="connsiteY15" fmla="*/ 337360 h 1017564"/>
                    <a:gd name="connsiteX16" fmla="*/ 0 w 1020309"/>
                    <a:gd name="connsiteY16" fmla="*/ 880427 h 1017564"/>
                    <a:gd name="connsiteX17" fmla="*/ 16457 w 1020309"/>
                    <a:gd name="connsiteY17" fmla="*/ 896883 h 1017564"/>
                    <a:gd name="connsiteX18" fmla="*/ 32913 w 1020309"/>
                    <a:gd name="connsiteY18" fmla="*/ 896883 h 1017564"/>
                    <a:gd name="connsiteX19" fmla="*/ 32913 w 1020309"/>
                    <a:gd name="connsiteY19" fmla="*/ 913340 h 1017564"/>
                    <a:gd name="connsiteX20" fmla="*/ 85026 w 1020309"/>
                    <a:gd name="connsiteY20" fmla="*/ 965452 h 1017564"/>
                    <a:gd name="connsiteX21" fmla="*/ 183765 w 1020309"/>
                    <a:gd name="connsiteY21" fmla="*/ 965452 h 1017564"/>
                    <a:gd name="connsiteX22" fmla="*/ 271534 w 1020309"/>
                    <a:gd name="connsiteY22" fmla="*/ 1017565 h 1017564"/>
                    <a:gd name="connsiteX23" fmla="*/ 359303 w 1020309"/>
                    <a:gd name="connsiteY23" fmla="*/ 965452 h 1017564"/>
                    <a:gd name="connsiteX24" fmla="*/ 726833 w 1020309"/>
                    <a:gd name="connsiteY24" fmla="*/ 965452 h 1017564"/>
                    <a:gd name="connsiteX25" fmla="*/ 814602 w 1020309"/>
                    <a:gd name="connsiteY25" fmla="*/ 1017565 h 1017564"/>
                    <a:gd name="connsiteX26" fmla="*/ 902371 w 1020309"/>
                    <a:gd name="connsiteY26" fmla="*/ 965452 h 1017564"/>
                    <a:gd name="connsiteX27" fmla="*/ 968197 w 1020309"/>
                    <a:gd name="connsiteY27" fmla="*/ 965452 h 1017564"/>
                    <a:gd name="connsiteX28" fmla="*/ 1020309 w 1020309"/>
                    <a:gd name="connsiteY28" fmla="*/ 913340 h 1017564"/>
                    <a:gd name="connsiteX29" fmla="*/ 1020309 w 1020309"/>
                    <a:gd name="connsiteY29" fmla="*/ 795401 h 1017564"/>
                    <a:gd name="connsiteX30" fmla="*/ 896885 w 1020309"/>
                    <a:gd name="connsiteY30" fmla="*/ 677462 h 1017564"/>
                    <a:gd name="connsiteX31" fmla="*/ 896885 w 1020309"/>
                    <a:gd name="connsiteY31" fmla="*/ 677462 h 1017564"/>
                    <a:gd name="connsiteX32" fmla="*/ 710377 w 1020309"/>
                    <a:gd name="connsiteY32" fmla="*/ 559524 h 1017564"/>
                    <a:gd name="connsiteX33" fmla="*/ 729576 w 1020309"/>
                    <a:gd name="connsiteY33" fmla="*/ 559524 h 1017564"/>
                    <a:gd name="connsiteX34" fmla="*/ 806374 w 1020309"/>
                    <a:gd name="connsiteY34" fmla="*/ 608893 h 1017564"/>
                    <a:gd name="connsiteX35" fmla="*/ 836544 w 1020309"/>
                    <a:gd name="connsiteY35" fmla="*/ 677462 h 1017564"/>
                    <a:gd name="connsiteX36" fmla="*/ 726833 w 1020309"/>
                    <a:gd name="connsiteY36" fmla="*/ 677462 h 1017564"/>
                    <a:gd name="connsiteX37" fmla="*/ 710377 w 1020309"/>
                    <a:gd name="connsiteY37" fmla="*/ 661006 h 1017564"/>
                    <a:gd name="connsiteX38" fmla="*/ 710377 w 1020309"/>
                    <a:gd name="connsiteY38" fmla="*/ 559524 h 1017564"/>
                    <a:gd name="connsiteX39" fmla="*/ 540325 w 1020309"/>
                    <a:gd name="connsiteY39" fmla="*/ 438842 h 1017564"/>
                    <a:gd name="connsiteX40" fmla="*/ 455300 w 1020309"/>
                    <a:gd name="connsiteY40" fmla="*/ 438842 h 1017564"/>
                    <a:gd name="connsiteX41" fmla="*/ 444328 w 1020309"/>
                    <a:gd name="connsiteY41" fmla="*/ 353816 h 1017564"/>
                    <a:gd name="connsiteX42" fmla="*/ 515640 w 1020309"/>
                    <a:gd name="connsiteY42" fmla="*/ 353816 h 1017564"/>
                    <a:gd name="connsiteX43" fmla="*/ 540325 w 1020309"/>
                    <a:gd name="connsiteY43" fmla="*/ 438842 h 1017564"/>
                    <a:gd name="connsiteX44" fmla="*/ 540325 w 1020309"/>
                    <a:gd name="connsiteY44" fmla="*/ 438842 h 1017564"/>
                    <a:gd name="connsiteX45" fmla="*/ 340103 w 1020309"/>
                    <a:gd name="connsiteY45" fmla="*/ 559524 h 1017564"/>
                    <a:gd name="connsiteX46" fmla="*/ 340103 w 1020309"/>
                    <a:gd name="connsiteY46" fmla="*/ 474498 h 1017564"/>
                    <a:gd name="connsiteX47" fmla="*/ 425129 w 1020309"/>
                    <a:gd name="connsiteY47" fmla="*/ 474498 h 1017564"/>
                    <a:gd name="connsiteX48" fmla="*/ 414158 w 1020309"/>
                    <a:gd name="connsiteY48" fmla="*/ 559524 h 1017564"/>
                    <a:gd name="connsiteX49" fmla="*/ 340103 w 1020309"/>
                    <a:gd name="connsiteY49" fmla="*/ 559524 h 1017564"/>
                    <a:gd name="connsiteX50" fmla="*/ 400444 w 1020309"/>
                    <a:gd name="connsiteY50" fmla="*/ 592437 h 1017564"/>
                    <a:gd name="connsiteX51" fmla="*/ 337360 w 1020309"/>
                    <a:gd name="connsiteY51" fmla="*/ 674719 h 1017564"/>
                    <a:gd name="connsiteX52" fmla="*/ 337360 w 1020309"/>
                    <a:gd name="connsiteY52" fmla="*/ 592437 h 1017564"/>
                    <a:gd name="connsiteX53" fmla="*/ 400444 w 1020309"/>
                    <a:gd name="connsiteY53" fmla="*/ 592437 h 1017564"/>
                    <a:gd name="connsiteX54" fmla="*/ 340103 w 1020309"/>
                    <a:gd name="connsiteY54" fmla="*/ 438842 h 1017564"/>
                    <a:gd name="connsiteX55" fmla="*/ 340103 w 1020309"/>
                    <a:gd name="connsiteY55" fmla="*/ 353816 h 1017564"/>
                    <a:gd name="connsiteX56" fmla="*/ 414158 w 1020309"/>
                    <a:gd name="connsiteY56" fmla="*/ 353816 h 1017564"/>
                    <a:gd name="connsiteX57" fmla="*/ 425129 w 1020309"/>
                    <a:gd name="connsiteY57" fmla="*/ 438842 h 1017564"/>
                    <a:gd name="connsiteX58" fmla="*/ 340103 w 1020309"/>
                    <a:gd name="connsiteY58" fmla="*/ 438842 h 1017564"/>
                    <a:gd name="connsiteX59" fmla="*/ 436100 w 1020309"/>
                    <a:gd name="connsiteY59" fmla="*/ 592437 h 1017564"/>
                    <a:gd name="connsiteX60" fmla="*/ 493698 w 1020309"/>
                    <a:gd name="connsiteY60" fmla="*/ 592437 h 1017564"/>
                    <a:gd name="connsiteX61" fmla="*/ 400444 w 1020309"/>
                    <a:gd name="connsiteY61" fmla="*/ 661006 h 1017564"/>
                    <a:gd name="connsiteX62" fmla="*/ 436100 w 1020309"/>
                    <a:gd name="connsiteY62" fmla="*/ 592437 h 1017564"/>
                    <a:gd name="connsiteX63" fmla="*/ 436100 w 1020309"/>
                    <a:gd name="connsiteY63" fmla="*/ 592437 h 1017564"/>
                    <a:gd name="connsiteX64" fmla="*/ 447071 w 1020309"/>
                    <a:gd name="connsiteY64" fmla="*/ 559524 h 1017564"/>
                    <a:gd name="connsiteX65" fmla="*/ 458042 w 1020309"/>
                    <a:gd name="connsiteY65" fmla="*/ 474498 h 1017564"/>
                    <a:gd name="connsiteX66" fmla="*/ 543068 w 1020309"/>
                    <a:gd name="connsiteY66" fmla="*/ 474498 h 1017564"/>
                    <a:gd name="connsiteX67" fmla="*/ 518383 w 1020309"/>
                    <a:gd name="connsiteY67" fmla="*/ 559524 h 1017564"/>
                    <a:gd name="connsiteX68" fmla="*/ 447071 w 1020309"/>
                    <a:gd name="connsiteY68" fmla="*/ 559524 h 1017564"/>
                    <a:gd name="connsiteX69" fmla="*/ 496441 w 1020309"/>
                    <a:gd name="connsiteY69" fmla="*/ 320903 h 1017564"/>
                    <a:gd name="connsiteX70" fmla="*/ 438843 w 1020309"/>
                    <a:gd name="connsiteY70" fmla="*/ 320903 h 1017564"/>
                    <a:gd name="connsiteX71" fmla="*/ 405930 w 1020309"/>
                    <a:gd name="connsiteY71" fmla="*/ 252334 h 1017564"/>
                    <a:gd name="connsiteX72" fmla="*/ 496441 w 1020309"/>
                    <a:gd name="connsiteY72" fmla="*/ 320903 h 1017564"/>
                    <a:gd name="connsiteX73" fmla="*/ 496441 w 1020309"/>
                    <a:gd name="connsiteY73" fmla="*/ 320903 h 1017564"/>
                    <a:gd name="connsiteX74" fmla="*/ 400444 w 1020309"/>
                    <a:gd name="connsiteY74" fmla="*/ 320903 h 1017564"/>
                    <a:gd name="connsiteX75" fmla="*/ 337360 w 1020309"/>
                    <a:gd name="connsiteY75" fmla="*/ 320903 h 1017564"/>
                    <a:gd name="connsiteX76" fmla="*/ 337360 w 1020309"/>
                    <a:gd name="connsiteY76" fmla="*/ 293475 h 1017564"/>
                    <a:gd name="connsiteX77" fmla="*/ 364788 w 1020309"/>
                    <a:gd name="connsiteY77" fmla="*/ 260562 h 1017564"/>
                    <a:gd name="connsiteX78" fmla="*/ 400444 w 1020309"/>
                    <a:gd name="connsiteY78" fmla="*/ 320903 h 1017564"/>
                    <a:gd name="connsiteX79" fmla="*/ 400444 w 1020309"/>
                    <a:gd name="connsiteY79" fmla="*/ 320903 h 1017564"/>
                    <a:gd name="connsiteX80" fmla="*/ 235878 w 1020309"/>
                    <a:gd name="connsiteY80" fmla="*/ 117939 h 1017564"/>
                    <a:gd name="connsiteX81" fmla="*/ 320904 w 1020309"/>
                    <a:gd name="connsiteY81" fmla="*/ 32913 h 1017564"/>
                    <a:gd name="connsiteX82" fmla="*/ 405930 w 1020309"/>
                    <a:gd name="connsiteY82" fmla="*/ 117939 h 1017564"/>
                    <a:gd name="connsiteX83" fmla="*/ 356560 w 1020309"/>
                    <a:gd name="connsiteY83" fmla="*/ 213936 h 1017564"/>
                    <a:gd name="connsiteX84" fmla="*/ 356560 w 1020309"/>
                    <a:gd name="connsiteY84" fmla="*/ 213936 h 1017564"/>
                    <a:gd name="connsiteX85" fmla="*/ 320904 w 1020309"/>
                    <a:gd name="connsiteY85" fmla="*/ 260562 h 1017564"/>
                    <a:gd name="connsiteX86" fmla="*/ 285248 w 1020309"/>
                    <a:gd name="connsiteY86" fmla="*/ 213936 h 1017564"/>
                    <a:gd name="connsiteX87" fmla="*/ 285248 w 1020309"/>
                    <a:gd name="connsiteY87" fmla="*/ 213936 h 1017564"/>
                    <a:gd name="connsiteX88" fmla="*/ 235878 w 1020309"/>
                    <a:gd name="connsiteY88" fmla="*/ 117939 h 1017564"/>
                    <a:gd name="connsiteX89" fmla="*/ 235878 w 1020309"/>
                    <a:gd name="connsiteY89" fmla="*/ 117939 h 1017564"/>
                    <a:gd name="connsiteX90" fmla="*/ 277020 w 1020309"/>
                    <a:gd name="connsiteY90" fmla="*/ 260562 h 1017564"/>
                    <a:gd name="connsiteX91" fmla="*/ 304447 w 1020309"/>
                    <a:gd name="connsiteY91" fmla="*/ 293475 h 1017564"/>
                    <a:gd name="connsiteX92" fmla="*/ 304447 w 1020309"/>
                    <a:gd name="connsiteY92" fmla="*/ 320903 h 1017564"/>
                    <a:gd name="connsiteX93" fmla="*/ 241364 w 1020309"/>
                    <a:gd name="connsiteY93" fmla="*/ 320903 h 1017564"/>
                    <a:gd name="connsiteX94" fmla="*/ 277020 w 1020309"/>
                    <a:gd name="connsiteY94" fmla="*/ 260562 h 1017564"/>
                    <a:gd name="connsiteX95" fmla="*/ 277020 w 1020309"/>
                    <a:gd name="connsiteY95" fmla="*/ 260562 h 1017564"/>
                    <a:gd name="connsiteX96" fmla="*/ 233135 w 1020309"/>
                    <a:gd name="connsiteY96" fmla="*/ 559524 h 1017564"/>
                    <a:gd name="connsiteX97" fmla="*/ 222164 w 1020309"/>
                    <a:gd name="connsiteY97" fmla="*/ 474498 h 1017564"/>
                    <a:gd name="connsiteX98" fmla="*/ 307190 w 1020309"/>
                    <a:gd name="connsiteY98" fmla="*/ 474498 h 1017564"/>
                    <a:gd name="connsiteX99" fmla="*/ 307190 w 1020309"/>
                    <a:gd name="connsiteY99" fmla="*/ 559524 h 1017564"/>
                    <a:gd name="connsiteX100" fmla="*/ 233135 w 1020309"/>
                    <a:gd name="connsiteY100" fmla="*/ 559524 h 1017564"/>
                    <a:gd name="connsiteX101" fmla="*/ 304447 w 1020309"/>
                    <a:gd name="connsiteY101" fmla="*/ 592437 h 1017564"/>
                    <a:gd name="connsiteX102" fmla="*/ 304447 w 1020309"/>
                    <a:gd name="connsiteY102" fmla="*/ 674719 h 1017564"/>
                    <a:gd name="connsiteX103" fmla="*/ 241364 w 1020309"/>
                    <a:gd name="connsiteY103" fmla="*/ 592437 h 1017564"/>
                    <a:gd name="connsiteX104" fmla="*/ 304447 w 1020309"/>
                    <a:gd name="connsiteY104" fmla="*/ 592437 h 1017564"/>
                    <a:gd name="connsiteX105" fmla="*/ 205708 w 1020309"/>
                    <a:gd name="connsiteY105" fmla="*/ 592437 h 1017564"/>
                    <a:gd name="connsiteX106" fmla="*/ 238621 w 1020309"/>
                    <a:gd name="connsiteY106" fmla="*/ 661006 h 1017564"/>
                    <a:gd name="connsiteX107" fmla="*/ 145367 w 1020309"/>
                    <a:gd name="connsiteY107" fmla="*/ 592437 h 1017564"/>
                    <a:gd name="connsiteX108" fmla="*/ 205708 w 1020309"/>
                    <a:gd name="connsiteY108" fmla="*/ 592437 h 1017564"/>
                    <a:gd name="connsiteX109" fmla="*/ 126167 w 1020309"/>
                    <a:gd name="connsiteY109" fmla="*/ 559524 h 1017564"/>
                    <a:gd name="connsiteX110" fmla="*/ 101482 w 1020309"/>
                    <a:gd name="connsiteY110" fmla="*/ 474498 h 1017564"/>
                    <a:gd name="connsiteX111" fmla="*/ 186508 w 1020309"/>
                    <a:gd name="connsiteY111" fmla="*/ 474498 h 1017564"/>
                    <a:gd name="connsiteX112" fmla="*/ 197479 w 1020309"/>
                    <a:gd name="connsiteY112" fmla="*/ 559524 h 1017564"/>
                    <a:gd name="connsiteX113" fmla="*/ 126167 w 1020309"/>
                    <a:gd name="connsiteY113" fmla="*/ 559524 h 1017564"/>
                    <a:gd name="connsiteX114" fmla="*/ 219421 w 1020309"/>
                    <a:gd name="connsiteY114" fmla="*/ 438842 h 1017564"/>
                    <a:gd name="connsiteX115" fmla="*/ 230393 w 1020309"/>
                    <a:gd name="connsiteY115" fmla="*/ 353816 h 1017564"/>
                    <a:gd name="connsiteX116" fmla="*/ 304447 w 1020309"/>
                    <a:gd name="connsiteY116" fmla="*/ 353816 h 1017564"/>
                    <a:gd name="connsiteX117" fmla="*/ 304447 w 1020309"/>
                    <a:gd name="connsiteY117" fmla="*/ 438842 h 1017564"/>
                    <a:gd name="connsiteX118" fmla="*/ 219421 w 1020309"/>
                    <a:gd name="connsiteY118" fmla="*/ 438842 h 1017564"/>
                    <a:gd name="connsiteX119" fmla="*/ 241364 w 1020309"/>
                    <a:gd name="connsiteY119" fmla="*/ 252334 h 1017564"/>
                    <a:gd name="connsiteX120" fmla="*/ 208450 w 1020309"/>
                    <a:gd name="connsiteY120" fmla="*/ 320903 h 1017564"/>
                    <a:gd name="connsiteX121" fmla="*/ 150852 w 1020309"/>
                    <a:gd name="connsiteY121" fmla="*/ 320903 h 1017564"/>
                    <a:gd name="connsiteX122" fmla="*/ 241364 w 1020309"/>
                    <a:gd name="connsiteY122" fmla="*/ 252334 h 1017564"/>
                    <a:gd name="connsiteX123" fmla="*/ 241364 w 1020309"/>
                    <a:gd name="connsiteY123" fmla="*/ 252334 h 1017564"/>
                    <a:gd name="connsiteX124" fmla="*/ 126167 w 1020309"/>
                    <a:gd name="connsiteY124" fmla="*/ 353816 h 1017564"/>
                    <a:gd name="connsiteX125" fmla="*/ 197479 w 1020309"/>
                    <a:gd name="connsiteY125" fmla="*/ 353816 h 1017564"/>
                    <a:gd name="connsiteX126" fmla="*/ 186508 w 1020309"/>
                    <a:gd name="connsiteY126" fmla="*/ 438842 h 1017564"/>
                    <a:gd name="connsiteX127" fmla="*/ 101482 w 1020309"/>
                    <a:gd name="connsiteY127" fmla="*/ 438842 h 1017564"/>
                    <a:gd name="connsiteX128" fmla="*/ 126167 w 1020309"/>
                    <a:gd name="connsiteY128" fmla="*/ 353816 h 1017564"/>
                    <a:gd name="connsiteX129" fmla="*/ 126167 w 1020309"/>
                    <a:gd name="connsiteY129" fmla="*/ 353816 h 1017564"/>
                    <a:gd name="connsiteX130" fmla="*/ 32913 w 1020309"/>
                    <a:gd name="connsiteY130" fmla="*/ 353816 h 1017564"/>
                    <a:gd name="connsiteX131" fmla="*/ 87768 w 1020309"/>
                    <a:gd name="connsiteY131" fmla="*/ 353816 h 1017564"/>
                    <a:gd name="connsiteX132" fmla="*/ 65827 w 1020309"/>
                    <a:gd name="connsiteY132" fmla="*/ 455298 h 1017564"/>
                    <a:gd name="connsiteX133" fmla="*/ 320904 w 1020309"/>
                    <a:gd name="connsiteY133" fmla="*/ 710375 h 1017564"/>
                    <a:gd name="connsiteX134" fmla="*/ 575981 w 1020309"/>
                    <a:gd name="connsiteY134" fmla="*/ 455298 h 1017564"/>
                    <a:gd name="connsiteX135" fmla="*/ 554039 w 1020309"/>
                    <a:gd name="connsiteY135" fmla="*/ 353816 h 1017564"/>
                    <a:gd name="connsiteX136" fmla="*/ 608894 w 1020309"/>
                    <a:gd name="connsiteY136" fmla="*/ 353816 h 1017564"/>
                    <a:gd name="connsiteX137" fmla="*/ 608894 w 1020309"/>
                    <a:gd name="connsiteY137" fmla="*/ 743289 h 1017564"/>
                    <a:gd name="connsiteX138" fmla="*/ 32913 w 1020309"/>
                    <a:gd name="connsiteY138" fmla="*/ 743289 h 1017564"/>
                    <a:gd name="connsiteX139" fmla="*/ 32913 w 1020309"/>
                    <a:gd name="connsiteY139" fmla="*/ 353816 h 1017564"/>
                    <a:gd name="connsiteX140" fmla="*/ 170051 w 1020309"/>
                    <a:gd name="connsiteY140" fmla="*/ 932539 h 1017564"/>
                    <a:gd name="connsiteX141" fmla="*/ 85026 w 1020309"/>
                    <a:gd name="connsiteY141" fmla="*/ 932539 h 1017564"/>
                    <a:gd name="connsiteX142" fmla="*/ 68569 w 1020309"/>
                    <a:gd name="connsiteY142" fmla="*/ 916083 h 1017564"/>
                    <a:gd name="connsiteX143" fmla="*/ 68569 w 1020309"/>
                    <a:gd name="connsiteY143" fmla="*/ 899626 h 1017564"/>
                    <a:gd name="connsiteX144" fmla="*/ 172794 w 1020309"/>
                    <a:gd name="connsiteY144" fmla="*/ 899626 h 1017564"/>
                    <a:gd name="connsiteX145" fmla="*/ 170051 w 1020309"/>
                    <a:gd name="connsiteY145" fmla="*/ 932539 h 1017564"/>
                    <a:gd name="connsiteX146" fmla="*/ 170051 w 1020309"/>
                    <a:gd name="connsiteY146" fmla="*/ 932539 h 1017564"/>
                    <a:gd name="connsiteX147" fmla="*/ 271534 w 1020309"/>
                    <a:gd name="connsiteY147" fmla="*/ 981909 h 1017564"/>
                    <a:gd name="connsiteX148" fmla="*/ 208450 w 1020309"/>
                    <a:gd name="connsiteY148" fmla="*/ 940768 h 1017564"/>
                    <a:gd name="connsiteX149" fmla="*/ 222164 w 1020309"/>
                    <a:gd name="connsiteY149" fmla="*/ 866713 h 1017564"/>
                    <a:gd name="connsiteX150" fmla="*/ 296219 w 1020309"/>
                    <a:gd name="connsiteY150" fmla="*/ 852999 h 1017564"/>
                    <a:gd name="connsiteX151" fmla="*/ 337360 w 1020309"/>
                    <a:gd name="connsiteY151" fmla="*/ 916083 h 1017564"/>
                    <a:gd name="connsiteX152" fmla="*/ 271534 w 1020309"/>
                    <a:gd name="connsiteY152" fmla="*/ 981909 h 1017564"/>
                    <a:gd name="connsiteX153" fmla="*/ 271534 w 1020309"/>
                    <a:gd name="connsiteY153" fmla="*/ 981909 h 1017564"/>
                    <a:gd name="connsiteX154" fmla="*/ 271534 w 1020309"/>
                    <a:gd name="connsiteY154" fmla="*/ 811858 h 1017564"/>
                    <a:gd name="connsiteX155" fmla="*/ 183765 w 1020309"/>
                    <a:gd name="connsiteY155" fmla="*/ 863970 h 1017564"/>
                    <a:gd name="connsiteX156" fmla="*/ 35656 w 1020309"/>
                    <a:gd name="connsiteY156" fmla="*/ 863970 h 1017564"/>
                    <a:gd name="connsiteX157" fmla="*/ 35656 w 1020309"/>
                    <a:gd name="connsiteY157" fmla="*/ 778945 h 1017564"/>
                    <a:gd name="connsiteX158" fmla="*/ 611637 w 1020309"/>
                    <a:gd name="connsiteY158" fmla="*/ 778945 h 1017564"/>
                    <a:gd name="connsiteX159" fmla="*/ 611637 w 1020309"/>
                    <a:gd name="connsiteY159" fmla="*/ 863970 h 1017564"/>
                    <a:gd name="connsiteX160" fmla="*/ 359303 w 1020309"/>
                    <a:gd name="connsiteY160" fmla="*/ 863970 h 1017564"/>
                    <a:gd name="connsiteX161" fmla="*/ 271534 w 1020309"/>
                    <a:gd name="connsiteY161" fmla="*/ 811858 h 1017564"/>
                    <a:gd name="connsiteX162" fmla="*/ 271534 w 1020309"/>
                    <a:gd name="connsiteY162" fmla="*/ 811858 h 1017564"/>
                    <a:gd name="connsiteX163" fmla="*/ 713120 w 1020309"/>
                    <a:gd name="connsiteY163" fmla="*/ 932539 h 1017564"/>
                    <a:gd name="connsiteX164" fmla="*/ 370274 w 1020309"/>
                    <a:gd name="connsiteY164" fmla="*/ 932539 h 1017564"/>
                    <a:gd name="connsiteX165" fmla="*/ 370274 w 1020309"/>
                    <a:gd name="connsiteY165" fmla="*/ 899626 h 1017564"/>
                    <a:gd name="connsiteX166" fmla="*/ 713120 w 1020309"/>
                    <a:gd name="connsiteY166" fmla="*/ 899626 h 1017564"/>
                    <a:gd name="connsiteX167" fmla="*/ 713120 w 1020309"/>
                    <a:gd name="connsiteY167" fmla="*/ 932539 h 1017564"/>
                    <a:gd name="connsiteX168" fmla="*/ 713120 w 1020309"/>
                    <a:gd name="connsiteY168" fmla="*/ 932539 h 1017564"/>
                    <a:gd name="connsiteX169" fmla="*/ 814602 w 1020309"/>
                    <a:gd name="connsiteY169" fmla="*/ 981909 h 1017564"/>
                    <a:gd name="connsiteX170" fmla="*/ 751519 w 1020309"/>
                    <a:gd name="connsiteY170" fmla="*/ 940768 h 1017564"/>
                    <a:gd name="connsiteX171" fmla="*/ 765232 w 1020309"/>
                    <a:gd name="connsiteY171" fmla="*/ 866713 h 1017564"/>
                    <a:gd name="connsiteX172" fmla="*/ 839287 w 1020309"/>
                    <a:gd name="connsiteY172" fmla="*/ 852999 h 1017564"/>
                    <a:gd name="connsiteX173" fmla="*/ 880429 w 1020309"/>
                    <a:gd name="connsiteY173" fmla="*/ 916083 h 1017564"/>
                    <a:gd name="connsiteX174" fmla="*/ 814602 w 1020309"/>
                    <a:gd name="connsiteY174" fmla="*/ 981909 h 1017564"/>
                    <a:gd name="connsiteX175" fmla="*/ 814602 w 1020309"/>
                    <a:gd name="connsiteY175" fmla="*/ 981909 h 1017564"/>
                    <a:gd name="connsiteX176" fmla="*/ 981911 w 1020309"/>
                    <a:gd name="connsiteY176" fmla="*/ 913340 h 1017564"/>
                    <a:gd name="connsiteX177" fmla="*/ 965454 w 1020309"/>
                    <a:gd name="connsiteY177" fmla="*/ 929796 h 1017564"/>
                    <a:gd name="connsiteX178" fmla="*/ 913342 w 1020309"/>
                    <a:gd name="connsiteY178" fmla="*/ 929796 h 1017564"/>
                    <a:gd name="connsiteX179" fmla="*/ 913342 w 1020309"/>
                    <a:gd name="connsiteY179" fmla="*/ 896883 h 1017564"/>
                    <a:gd name="connsiteX180" fmla="*/ 981911 w 1020309"/>
                    <a:gd name="connsiteY180" fmla="*/ 896883 h 1017564"/>
                    <a:gd name="connsiteX181" fmla="*/ 981911 w 1020309"/>
                    <a:gd name="connsiteY181" fmla="*/ 913340 h 1017564"/>
                    <a:gd name="connsiteX182" fmla="*/ 981911 w 1020309"/>
                    <a:gd name="connsiteY182" fmla="*/ 863970 h 1017564"/>
                    <a:gd name="connsiteX183" fmla="*/ 899628 w 1020309"/>
                    <a:gd name="connsiteY183" fmla="*/ 863970 h 1017564"/>
                    <a:gd name="connsiteX184" fmla="*/ 811859 w 1020309"/>
                    <a:gd name="connsiteY184" fmla="*/ 811858 h 1017564"/>
                    <a:gd name="connsiteX185" fmla="*/ 724091 w 1020309"/>
                    <a:gd name="connsiteY185" fmla="*/ 863970 h 1017564"/>
                    <a:gd name="connsiteX186" fmla="*/ 641808 w 1020309"/>
                    <a:gd name="connsiteY186" fmla="*/ 863970 h 1017564"/>
                    <a:gd name="connsiteX187" fmla="*/ 641808 w 1020309"/>
                    <a:gd name="connsiteY187" fmla="*/ 559524 h 1017564"/>
                    <a:gd name="connsiteX188" fmla="*/ 674721 w 1020309"/>
                    <a:gd name="connsiteY188" fmla="*/ 559524 h 1017564"/>
                    <a:gd name="connsiteX189" fmla="*/ 674721 w 1020309"/>
                    <a:gd name="connsiteY189" fmla="*/ 661006 h 1017564"/>
                    <a:gd name="connsiteX190" fmla="*/ 726833 w 1020309"/>
                    <a:gd name="connsiteY190" fmla="*/ 713118 h 1017564"/>
                    <a:gd name="connsiteX191" fmla="*/ 896885 w 1020309"/>
                    <a:gd name="connsiteY191" fmla="*/ 713118 h 1017564"/>
                    <a:gd name="connsiteX192" fmla="*/ 981911 w 1020309"/>
                    <a:gd name="connsiteY192" fmla="*/ 798144 h 1017564"/>
                    <a:gd name="connsiteX193" fmla="*/ 981911 w 1020309"/>
                    <a:gd name="connsiteY193" fmla="*/ 863970 h 10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020309" h="1017564">
                      <a:moveTo>
                        <a:pt x="896885" y="677462"/>
                      </a:moveTo>
                      <a:lnTo>
                        <a:pt x="874943" y="677462"/>
                      </a:lnTo>
                      <a:lnTo>
                        <a:pt x="839287" y="595179"/>
                      </a:lnTo>
                      <a:cubicBezTo>
                        <a:pt x="820088" y="551295"/>
                        <a:pt x="778946" y="523868"/>
                        <a:pt x="729576" y="523868"/>
                      </a:cubicBezTo>
                      <a:lnTo>
                        <a:pt x="641808" y="523868"/>
                      </a:lnTo>
                      <a:lnTo>
                        <a:pt x="641808" y="337360"/>
                      </a:lnTo>
                      <a:cubicBezTo>
                        <a:pt x="641808" y="329131"/>
                        <a:pt x="633579" y="320903"/>
                        <a:pt x="625351" y="320903"/>
                      </a:cubicBezTo>
                      <a:lnTo>
                        <a:pt x="534840" y="320903"/>
                      </a:lnTo>
                      <a:cubicBezTo>
                        <a:pt x="501927" y="271534"/>
                        <a:pt x="455300" y="233135"/>
                        <a:pt x="397701" y="213936"/>
                      </a:cubicBezTo>
                      <a:cubicBezTo>
                        <a:pt x="419644" y="181022"/>
                        <a:pt x="438843" y="145366"/>
                        <a:pt x="438843" y="117939"/>
                      </a:cubicBezTo>
                      <a:cubicBezTo>
                        <a:pt x="438843" y="52113"/>
                        <a:pt x="386730" y="0"/>
                        <a:pt x="320904" y="0"/>
                      </a:cubicBezTo>
                      <a:cubicBezTo>
                        <a:pt x="255077" y="0"/>
                        <a:pt x="202965" y="52113"/>
                        <a:pt x="202965" y="117939"/>
                      </a:cubicBezTo>
                      <a:cubicBezTo>
                        <a:pt x="202965" y="145366"/>
                        <a:pt x="222164" y="181022"/>
                        <a:pt x="244107" y="213936"/>
                      </a:cubicBezTo>
                      <a:cubicBezTo>
                        <a:pt x="186508" y="233135"/>
                        <a:pt x="139881" y="268791"/>
                        <a:pt x="106968" y="320903"/>
                      </a:cubicBezTo>
                      <a:lnTo>
                        <a:pt x="16457" y="320903"/>
                      </a:lnTo>
                      <a:cubicBezTo>
                        <a:pt x="8228" y="320903"/>
                        <a:pt x="0" y="329131"/>
                        <a:pt x="0" y="337360"/>
                      </a:cubicBezTo>
                      <a:lnTo>
                        <a:pt x="0" y="880427"/>
                      </a:lnTo>
                      <a:cubicBezTo>
                        <a:pt x="0" y="888655"/>
                        <a:pt x="8228" y="896883"/>
                        <a:pt x="16457" y="896883"/>
                      </a:cubicBezTo>
                      <a:lnTo>
                        <a:pt x="32913" y="896883"/>
                      </a:lnTo>
                      <a:lnTo>
                        <a:pt x="32913" y="913340"/>
                      </a:lnTo>
                      <a:cubicBezTo>
                        <a:pt x="32913" y="940768"/>
                        <a:pt x="54855" y="965452"/>
                        <a:pt x="85026" y="965452"/>
                      </a:cubicBezTo>
                      <a:lnTo>
                        <a:pt x="183765" y="965452"/>
                      </a:lnTo>
                      <a:cubicBezTo>
                        <a:pt x="202965" y="995623"/>
                        <a:pt x="235878" y="1017565"/>
                        <a:pt x="271534" y="1017565"/>
                      </a:cubicBezTo>
                      <a:cubicBezTo>
                        <a:pt x="307190" y="1017565"/>
                        <a:pt x="340103" y="998366"/>
                        <a:pt x="359303" y="965452"/>
                      </a:cubicBezTo>
                      <a:lnTo>
                        <a:pt x="726833" y="965452"/>
                      </a:lnTo>
                      <a:cubicBezTo>
                        <a:pt x="746033" y="995623"/>
                        <a:pt x="778946" y="1017565"/>
                        <a:pt x="814602" y="1017565"/>
                      </a:cubicBezTo>
                      <a:cubicBezTo>
                        <a:pt x="850258" y="1017565"/>
                        <a:pt x="883171" y="998366"/>
                        <a:pt x="902371" y="965452"/>
                      </a:cubicBezTo>
                      <a:lnTo>
                        <a:pt x="968197" y="965452"/>
                      </a:lnTo>
                      <a:cubicBezTo>
                        <a:pt x="995625" y="965452"/>
                        <a:pt x="1020309" y="943510"/>
                        <a:pt x="1020309" y="913340"/>
                      </a:cubicBezTo>
                      <a:lnTo>
                        <a:pt x="1020309" y="795401"/>
                      </a:lnTo>
                      <a:cubicBezTo>
                        <a:pt x="1017567" y="729575"/>
                        <a:pt x="962712" y="677462"/>
                        <a:pt x="896885" y="677462"/>
                      </a:cubicBezTo>
                      <a:lnTo>
                        <a:pt x="896885" y="677462"/>
                      </a:lnTo>
                      <a:close/>
                      <a:moveTo>
                        <a:pt x="710377" y="559524"/>
                      </a:moveTo>
                      <a:lnTo>
                        <a:pt x="729576" y="559524"/>
                      </a:lnTo>
                      <a:cubicBezTo>
                        <a:pt x="762489" y="559524"/>
                        <a:pt x="792660" y="578723"/>
                        <a:pt x="806374" y="608893"/>
                      </a:cubicBezTo>
                      <a:lnTo>
                        <a:pt x="836544" y="677462"/>
                      </a:lnTo>
                      <a:lnTo>
                        <a:pt x="726833" y="677462"/>
                      </a:lnTo>
                      <a:cubicBezTo>
                        <a:pt x="718605" y="677462"/>
                        <a:pt x="710377" y="669234"/>
                        <a:pt x="710377" y="661006"/>
                      </a:cubicBezTo>
                      <a:lnTo>
                        <a:pt x="710377" y="559524"/>
                      </a:lnTo>
                      <a:close/>
                      <a:moveTo>
                        <a:pt x="540325" y="438842"/>
                      </a:moveTo>
                      <a:lnTo>
                        <a:pt x="455300" y="438842"/>
                      </a:lnTo>
                      <a:cubicBezTo>
                        <a:pt x="455300" y="411414"/>
                        <a:pt x="449814" y="381244"/>
                        <a:pt x="444328" y="353816"/>
                      </a:cubicBezTo>
                      <a:lnTo>
                        <a:pt x="515640" y="353816"/>
                      </a:lnTo>
                      <a:cubicBezTo>
                        <a:pt x="532097" y="381244"/>
                        <a:pt x="540325" y="408672"/>
                        <a:pt x="540325" y="438842"/>
                      </a:cubicBezTo>
                      <a:lnTo>
                        <a:pt x="540325" y="438842"/>
                      </a:lnTo>
                      <a:close/>
                      <a:moveTo>
                        <a:pt x="340103" y="559524"/>
                      </a:moveTo>
                      <a:lnTo>
                        <a:pt x="340103" y="474498"/>
                      </a:lnTo>
                      <a:lnTo>
                        <a:pt x="425129" y="474498"/>
                      </a:lnTo>
                      <a:cubicBezTo>
                        <a:pt x="425129" y="501926"/>
                        <a:pt x="419644" y="532096"/>
                        <a:pt x="414158" y="559524"/>
                      </a:cubicBezTo>
                      <a:lnTo>
                        <a:pt x="340103" y="559524"/>
                      </a:lnTo>
                      <a:close/>
                      <a:moveTo>
                        <a:pt x="400444" y="592437"/>
                      </a:moveTo>
                      <a:cubicBezTo>
                        <a:pt x="383987" y="636321"/>
                        <a:pt x="362045" y="663748"/>
                        <a:pt x="337360" y="674719"/>
                      </a:cubicBezTo>
                      <a:lnTo>
                        <a:pt x="337360" y="592437"/>
                      </a:lnTo>
                      <a:lnTo>
                        <a:pt x="400444" y="592437"/>
                      </a:lnTo>
                      <a:close/>
                      <a:moveTo>
                        <a:pt x="340103" y="438842"/>
                      </a:moveTo>
                      <a:lnTo>
                        <a:pt x="340103" y="353816"/>
                      </a:lnTo>
                      <a:lnTo>
                        <a:pt x="414158" y="353816"/>
                      </a:lnTo>
                      <a:cubicBezTo>
                        <a:pt x="419644" y="381244"/>
                        <a:pt x="425129" y="408672"/>
                        <a:pt x="425129" y="438842"/>
                      </a:cubicBezTo>
                      <a:lnTo>
                        <a:pt x="340103" y="438842"/>
                      </a:lnTo>
                      <a:close/>
                      <a:moveTo>
                        <a:pt x="436100" y="592437"/>
                      </a:moveTo>
                      <a:lnTo>
                        <a:pt x="493698" y="592437"/>
                      </a:lnTo>
                      <a:cubicBezTo>
                        <a:pt x="469013" y="622607"/>
                        <a:pt x="438843" y="647292"/>
                        <a:pt x="400444" y="661006"/>
                      </a:cubicBezTo>
                      <a:cubicBezTo>
                        <a:pt x="416901" y="639064"/>
                        <a:pt x="427872" y="617122"/>
                        <a:pt x="436100" y="592437"/>
                      </a:cubicBezTo>
                      <a:lnTo>
                        <a:pt x="436100" y="592437"/>
                      </a:lnTo>
                      <a:close/>
                      <a:moveTo>
                        <a:pt x="447071" y="559524"/>
                      </a:moveTo>
                      <a:cubicBezTo>
                        <a:pt x="452557" y="532096"/>
                        <a:pt x="458042" y="501926"/>
                        <a:pt x="458042" y="474498"/>
                      </a:cubicBezTo>
                      <a:lnTo>
                        <a:pt x="543068" y="474498"/>
                      </a:lnTo>
                      <a:cubicBezTo>
                        <a:pt x="540325" y="504668"/>
                        <a:pt x="532097" y="532096"/>
                        <a:pt x="518383" y="559524"/>
                      </a:cubicBezTo>
                      <a:lnTo>
                        <a:pt x="447071" y="559524"/>
                      </a:lnTo>
                      <a:close/>
                      <a:moveTo>
                        <a:pt x="496441" y="320903"/>
                      </a:moveTo>
                      <a:lnTo>
                        <a:pt x="438843" y="320903"/>
                      </a:lnTo>
                      <a:cubicBezTo>
                        <a:pt x="430614" y="296218"/>
                        <a:pt x="419644" y="274276"/>
                        <a:pt x="405930" y="252334"/>
                      </a:cubicBezTo>
                      <a:cubicBezTo>
                        <a:pt x="438843" y="266048"/>
                        <a:pt x="471756" y="290733"/>
                        <a:pt x="496441" y="320903"/>
                      </a:cubicBezTo>
                      <a:lnTo>
                        <a:pt x="496441" y="320903"/>
                      </a:lnTo>
                      <a:close/>
                      <a:moveTo>
                        <a:pt x="400444" y="320903"/>
                      </a:moveTo>
                      <a:lnTo>
                        <a:pt x="337360" y="320903"/>
                      </a:lnTo>
                      <a:lnTo>
                        <a:pt x="337360" y="293475"/>
                      </a:lnTo>
                      <a:cubicBezTo>
                        <a:pt x="342846" y="287990"/>
                        <a:pt x="353817" y="274276"/>
                        <a:pt x="364788" y="260562"/>
                      </a:cubicBezTo>
                      <a:cubicBezTo>
                        <a:pt x="381245" y="277019"/>
                        <a:pt x="394959" y="298961"/>
                        <a:pt x="400444" y="320903"/>
                      </a:cubicBezTo>
                      <a:lnTo>
                        <a:pt x="400444" y="320903"/>
                      </a:lnTo>
                      <a:close/>
                      <a:moveTo>
                        <a:pt x="235878" y="117939"/>
                      </a:moveTo>
                      <a:cubicBezTo>
                        <a:pt x="235878" y="71312"/>
                        <a:pt x="274277" y="32913"/>
                        <a:pt x="320904" y="32913"/>
                      </a:cubicBezTo>
                      <a:cubicBezTo>
                        <a:pt x="367531" y="32913"/>
                        <a:pt x="405930" y="71312"/>
                        <a:pt x="405930" y="117939"/>
                      </a:cubicBezTo>
                      <a:cubicBezTo>
                        <a:pt x="405930" y="139881"/>
                        <a:pt x="383987" y="178280"/>
                        <a:pt x="356560" y="213936"/>
                      </a:cubicBezTo>
                      <a:cubicBezTo>
                        <a:pt x="356560" y="213936"/>
                        <a:pt x="356560" y="213936"/>
                        <a:pt x="356560" y="213936"/>
                      </a:cubicBezTo>
                      <a:cubicBezTo>
                        <a:pt x="345589" y="230392"/>
                        <a:pt x="331875" y="246849"/>
                        <a:pt x="320904" y="260562"/>
                      </a:cubicBezTo>
                      <a:cubicBezTo>
                        <a:pt x="309933" y="246849"/>
                        <a:pt x="296219" y="230392"/>
                        <a:pt x="285248" y="213936"/>
                      </a:cubicBezTo>
                      <a:cubicBezTo>
                        <a:pt x="285248" y="213936"/>
                        <a:pt x="285248" y="213936"/>
                        <a:pt x="285248" y="213936"/>
                      </a:cubicBezTo>
                      <a:cubicBezTo>
                        <a:pt x="260563" y="178280"/>
                        <a:pt x="235878" y="139881"/>
                        <a:pt x="235878" y="117939"/>
                      </a:cubicBezTo>
                      <a:lnTo>
                        <a:pt x="235878" y="117939"/>
                      </a:lnTo>
                      <a:close/>
                      <a:moveTo>
                        <a:pt x="277020" y="260562"/>
                      </a:moveTo>
                      <a:cubicBezTo>
                        <a:pt x="287991" y="274276"/>
                        <a:pt x="298962" y="287990"/>
                        <a:pt x="304447" y="293475"/>
                      </a:cubicBezTo>
                      <a:lnTo>
                        <a:pt x="304447" y="320903"/>
                      </a:lnTo>
                      <a:lnTo>
                        <a:pt x="241364" y="320903"/>
                      </a:lnTo>
                      <a:cubicBezTo>
                        <a:pt x="249592" y="298961"/>
                        <a:pt x="260563" y="277019"/>
                        <a:pt x="277020" y="260562"/>
                      </a:cubicBezTo>
                      <a:lnTo>
                        <a:pt x="277020" y="260562"/>
                      </a:lnTo>
                      <a:close/>
                      <a:moveTo>
                        <a:pt x="233135" y="559524"/>
                      </a:moveTo>
                      <a:cubicBezTo>
                        <a:pt x="227650" y="532096"/>
                        <a:pt x="222164" y="504668"/>
                        <a:pt x="222164" y="474498"/>
                      </a:cubicBezTo>
                      <a:lnTo>
                        <a:pt x="307190" y="474498"/>
                      </a:lnTo>
                      <a:lnTo>
                        <a:pt x="307190" y="559524"/>
                      </a:lnTo>
                      <a:lnTo>
                        <a:pt x="233135" y="559524"/>
                      </a:lnTo>
                      <a:close/>
                      <a:moveTo>
                        <a:pt x="304447" y="592437"/>
                      </a:moveTo>
                      <a:lnTo>
                        <a:pt x="304447" y="674719"/>
                      </a:lnTo>
                      <a:cubicBezTo>
                        <a:pt x="279762" y="666491"/>
                        <a:pt x="257820" y="636321"/>
                        <a:pt x="241364" y="592437"/>
                      </a:cubicBezTo>
                      <a:lnTo>
                        <a:pt x="304447" y="592437"/>
                      </a:lnTo>
                      <a:close/>
                      <a:moveTo>
                        <a:pt x="205708" y="592437"/>
                      </a:moveTo>
                      <a:cubicBezTo>
                        <a:pt x="213936" y="617122"/>
                        <a:pt x="224907" y="639064"/>
                        <a:pt x="238621" y="661006"/>
                      </a:cubicBezTo>
                      <a:cubicBezTo>
                        <a:pt x="202965" y="647292"/>
                        <a:pt x="170051" y="622607"/>
                        <a:pt x="145367" y="592437"/>
                      </a:cubicBezTo>
                      <a:lnTo>
                        <a:pt x="205708" y="592437"/>
                      </a:lnTo>
                      <a:close/>
                      <a:moveTo>
                        <a:pt x="126167" y="559524"/>
                      </a:moveTo>
                      <a:cubicBezTo>
                        <a:pt x="112454" y="532096"/>
                        <a:pt x="104225" y="504668"/>
                        <a:pt x="101482" y="474498"/>
                      </a:cubicBezTo>
                      <a:lnTo>
                        <a:pt x="186508" y="474498"/>
                      </a:lnTo>
                      <a:cubicBezTo>
                        <a:pt x="186508" y="501926"/>
                        <a:pt x="191994" y="532096"/>
                        <a:pt x="197479" y="559524"/>
                      </a:cubicBezTo>
                      <a:lnTo>
                        <a:pt x="126167" y="559524"/>
                      </a:lnTo>
                      <a:close/>
                      <a:moveTo>
                        <a:pt x="219421" y="438842"/>
                      </a:moveTo>
                      <a:cubicBezTo>
                        <a:pt x="219421" y="411414"/>
                        <a:pt x="224907" y="381244"/>
                        <a:pt x="230393" y="353816"/>
                      </a:cubicBezTo>
                      <a:lnTo>
                        <a:pt x="304447" y="353816"/>
                      </a:lnTo>
                      <a:lnTo>
                        <a:pt x="304447" y="438842"/>
                      </a:lnTo>
                      <a:lnTo>
                        <a:pt x="219421" y="438842"/>
                      </a:lnTo>
                      <a:close/>
                      <a:moveTo>
                        <a:pt x="241364" y="252334"/>
                      </a:moveTo>
                      <a:cubicBezTo>
                        <a:pt x="227650" y="274276"/>
                        <a:pt x="213936" y="296218"/>
                        <a:pt x="208450" y="320903"/>
                      </a:cubicBezTo>
                      <a:lnTo>
                        <a:pt x="150852" y="320903"/>
                      </a:lnTo>
                      <a:cubicBezTo>
                        <a:pt x="172794" y="290733"/>
                        <a:pt x="202965" y="266048"/>
                        <a:pt x="241364" y="252334"/>
                      </a:cubicBezTo>
                      <a:lnTo>
                        <a:pt x="241364" y="252334"/>
                      </a:lnTo>
                      <a:close/>
                      <a:moveTo>
                        <a:pt x="126167" y="353816"/>
                      </a:moveTo>
                      <a:lnTo>
                        <a:pt x="197479" y="353816"/>
                      </a:lnTo>
                      <a:cubicBezTo>
                        <a:pt x="191994" y="381244"/>
                        <a:pt x="186508" y="411414"/>
                        <a:pt x="186508" y="438842"/>
                      </a:cubicBezTo>
                      <a:lnTo>
                        <a:pt x="101482" y="438842"/>
                      </a:lnTo>
                      <a:cubicBezTo>
                        <a:pt x="104225" y="408672"/>
                        <a:pt x="112454" y="381244"/>
                        <a:pt x="126167" y="353816"/>
                      </a:cubicBezTo>
                      <a:lnTo>
                        <a:pt x="126167" y="353816"/>
                      </a:lnTo>
                      <a:close/>
                      <a:moveTo>
                        <a:pt x="32913" y="353816"/>
                      </a:moveTo>
                      <a:lnTo>
                        <a:pt x="87768" y="353816"/>
                      </a:lnTo>
                      <a:cubicBezTo>
                        <a:pt x="74055" y="386729"/>
                        <a:pt x="65827" y="419643"/>
                        <a:pt x="65827" y="455298"/>
                      </a:cubicBezTo>
                      <a:cubicBezTo>
                        <a:pt x="65827" y="595179"/>
                        <a:pt x="181023" y="710375"/>
                        <a:pt x="320904" y="710375"/>
                      </a:cubicBezTo>
                      <a:cubicBezTo>
                        <a:pt x="460785" y="710375"/>
                        <a:pt x="575981" y="595179"/>
                        <a:pt x="575981" y="455298"/>
                      </a:cubicBezTo>
                      <a:cubicBezTo>
                        <a:pt x="575981" y="419643"/>
                        <a:pt x="567753" y="386729"/>
                        <a:pt x="554039" y="353816"/>
                      </a:cubicBezTo>
                      <a:lnTo>
                        <a:pt x="608894" y="353816"/>
                      </a:lnTo>
                      <a:lnTo>
                        <a:pt x="608894" y="743289"/>
                      </a:lnTo>
                      <a:lnTo>
                        <a:pt x="32913" y="743289"/>
                      </a:lnTo>
                      <a:lnTo>
                        <a:pt x="32913" y="353816"/>
                      </a:lnTo>
                      <a:close/>
                      <a:moveTo>
                        <a:pt x="170051" y="932539"/>
                      </a:moveTo>
                      <a:lnTo>
                        <a:pt x="85026" y="932539"/>
                      </a:lnTo>
                      <a:cubicBezTo>
                        <a:pt x="76798" y="932539"/>
                        <a:pt x="68569" y="924311"/>
                        <a:pt x="68569" y="916083"/>
                      </a:cubicBezTo>
                      <a:lnTo>
                        <a:pt x="68569" y="899626"/>
                      </a:lnTo>
                      <a:lnTo>
                        <a:pt x="172794" y="899626"/>
                      </a:lnTo>
                      <a:cubicBezTo>
                        <a:pt x="170051" y="907854"/>
                        <a:pt x="170051" y="918825"/>
                        <a:pt x="170051" y="932539"/>
                      </a:cubicBezTo>
                      <a:lnTo>
                        <a:pt x="170051" y="932539"/>
                      </a:lnTo>
                      <a:close/>
                      <a:moveTo>
                        <a:pt x="271534" y="981909"/>
                      </a:moveTo>
                      <a:cubicBezTo>
                        <a:pt x="244107" y="981909"/>
                        <a:pt x="219421" y="965452"/>
                        <a:pt x="208450" y="940768"/>
                      </a:cubicBezTo>
                      <a:cubicBezTo>
                        <a:pt x="197479" y="916083"/>
                        <a:pt x="202965" y="885912"/>
                        <a:pt x="222164" y="866713"/>
                      </a:cubicBezTo>
                      <a:cubicBezTo>
                        <a:pt x="241364" y="847514"/>
                        <a:pt x="271534" y="842028"/>
                        <a:pt x="296219" y="852999"/>
                      </a:cubicBezTo>
                      <a:cubicBezTo>
                        <a:pt x="320904" y="863970"/>
                        <a:pt x="337360" y="888655"/>
                        <a:pt x="337360" y="916083"/>
                      </a:cubicBezTo>
                      <a:cubicBezTo>
                        <a:pt x="340103" y="951738"/>
                        <a:pt x="307190" y="981909"/>
                        <a:pt x="271534" y="981909"/>
                      </a:cubicBezTo>
                      <a:lnTo>
                        <a:pt x="271534" y="981909"/>
                      </a:lnTo>
                      <a:close/>
                      <a:moveTo>
                        <a:pt x="271534" y="811858"/>
                      </a:moveTo>
                      <a:cubicBezTo>
                        <a:pt x="235878" y="811858"/>
                        <a:pt x="202965" y="831057"/>
                        <a:pt x="183765" y="863970"/>
                      </a:cubicBezTo>
                      <a:lnTo>
                        <a:pt x="35656" y="863970"/>
                      </a:lnTo>
                      <a:lnTo>
                        <a:pt x="35656" y="778945"/>
                      </a:lnTo>
                      <a:lnTo>
                        <a:pt x="611637" y="778945"/>
                      </a:lnTo>
                      <a:lnTo>
                        <a:pt x="611637" y="863970"/>
                      </a:lnTo>
                      <a:lnTo>
                        <a:pt x="359303" y="863970"/>
                      </a:lnTo>
                      <a:cubicBezTo>
                        <a:pt x="340103" y="831057"/>
                        <a:pt x="307190" y="811858"/>
                        <a:pt x="271534" y="811858"/>
                      </a:cubicBezTo>
                      <a:lnTo>
                        <a:pt x="271534" y="811858"/>
                      </a:lnTo>
                      <a:close/>
                      <a:moveTo>
                        <a:pt x="713120" y="932539"/>
                      </a:moveTo>
                      <a:lnTo>
                        <a:pt x="370274" y="932539"/>
                      </a:lnTo>
                      <a:cubicBezTo>
                        <a:pt x="373017" y="921568"/>
                        <a:pt x="373017" y="910597"/>
                        <a:pt x="370274" y="899626"/>
                      </a:cubicBezTo>
                      <a:lnTo>
                        <a:pt x="713120" y="899626"/>
                      </a:lnTo>
                      <a:cubicBezTo>
                        <a:pt x="710377" y="907854"/>
                        <a:pt x="710377" y="918825"/>
                        <a:pt x="713120" y="932539"/>
                      </a:cubicBezTo>
                      <a:lnTo>
                        <a:pt x="713120" y="932539"/>
                      </a:lnTo>
                      <a:close/>
                      <a:moveTo>
                        <a:pt x="814602" y="981909"/>
                      </a:moveTo>
                      <a:cubicBezTo>
                        <a:pt x="787174" y="981909"/>
                        <a:pt x="762489" y="965452"/>
                        <a:pt x="751519" y="940768"/>
                      </a:cubicBezTo>
                      <a:cubicBezTo>
                        <a:pt x="740547" y="916083"/>
                        <a:pt x="746033" y="885912"/>
                        <a:pt x="765232" y="866713"/>
                      </a:cubicBezTo>
                      <a:cubicBezTo>
                        <a:pt x="784432" y="847514"/>
                        <a:pt x="814602" y="842028"/>
                        <a:pt x="839287" y="852999"/>
                      </a:cubicBezTo>
                      <a:cubicBezTo>
                        <a:pt x="863972" y="863970"/>
                        <a:pt x="880429" y="888655"/>
                        <a:pt x="880429" y="916083"/>
                      </a:cubicBezTo>
                      <a:cubicBezTo>
                        <a:pt x="880429" y="951738"/>
                        <a:pt x="850258" y="981909"/>
                        <a:pt x="814602" y="981909"/>
                      </a:cubicBezTo>
                      <a:lnTo>
                        <a:pt x="814602" y="981909"/>
                      </a:lnTo>
                      <a:close/>
                      <a:moveTo>
                        <a:pt x="981911" y="913340"/>
                      </a:moveTo>
                      <a:cubicBezTo>
                        <a:pt x="981911" y="921568"/>
                        <a:pt x="973682" y="929796"/>
                        <a:pt x="965454" y="929796"/>
                      </a:cubicBezTo>
                      <a:lnTo>
                        <a:pt x="913342" y="929796"/>
                      </a:lnTo>
                      <a:cubicBezTo>
                        <a:pt x="916085" y="918825"/>
                        <a:pt x="916085" y="907854"/>
                        <a:pt x="913342" y="896883"/>
                      </a:cubicBezTo>
                      <a:lnTo>
                        <a:pt x="981911" y="896883"/>
                      </a:lnTo>
                      <a:lnTo>
                        <a:pt x="981911" y="913340"/>
                      </a:lnTo>
                      <a:close/>
                      <a:moveTo>
                        <a:pt x="981911" y="863970"/>
                      </a:moveTo>
                      <a:lnTo>
                        <a:pt x="899628" y="863970"/>
                      </a:lnTo>
                      <a:cubicBezTo>
                        <a:pt x="880429" y="833800"/>
                        <a:pt x="847515" y="811858"/>
                        <a:pt x="811859" y="811858"/>
                      </a:cubicBezTo>
                      <a:cubicBezTo>
                        <a:pt x="776203" y="811858"/>
                        <a:pt x="743290" y="831057"/>
                        <a:pt x="724091" y="863970"/>
                      </a:cubicBezTo>
                      <a:lnTo>
                        <a:pt x="641808" y="863970"/>
                      </a:lnTo>
                      <a:lnTo>
                        <a:pt x="641808" y="559524"/>
                      </a:lnTo>
                      <a:lnTo>
                        <a:pt x="674721" y="559524"/>
                      </a:lnTo>
                      <a:lnTo>
                        <a:pt x="674721" y="661006"/>
                      </a:lnTo>
                      <a:cubicBezTo>
                        <a:pt x="674721" y="688433"/>
                        <a:pt x="696663" y="713118"/>
                        <a:pt x="726833" y="713118"/>
                      </a:cubicBezTo>
                      <a:lnTo>
                        <a:pt x="896885" y="713118"/>
                      </a:lnTo>
                      <a:cubicBezTo>
                        <a:pt x="943512" y="713118"/>
                        <a:pt x="981911" y="751517"/>
                        <a:pt x="981911" y="798144"/>
                      </a:cubicBezTo>
                      <a:lnTo>
                        <a:pt x="981911" y="863970"/>
                      </a:lnTo>
                      <a:close/>
                    </a:path>
                  </a:pathLst>
                </a:custGeom>
                <a:grpFill/>
                <a:ln w="27426" cap="flat">
                  <a:noFill/>
                  <a:prstDash val="solid"/>
                  <a:miter/>
                </a:ln>
              </p:spPr>
              <p:txBody>
                <a:bodyPr rtlCol="0" anchor="ctr"/>
                <a:lstStyle/>
                <a:p>
                  <a:pPr algn="l" rtl="0"/>
                  <a:endParaRPr lang="en-US"/>
                </a:p>
              </p:txBody>
            </p:sp>
            <p:sp>
              <p:nvSpPr>
                <p:cNvPr id="75" name="Freeform 74">
                  <a:extLst>
                    <a:ext uri="{FF2B5EF4-FFF2-40B4-BE49-F238E27FC236}">
                      <a16:creationId xmlns:a16="http://schemas.microsoft.com/office/drawing/2014/main" id="{8EB0339C-48B6-C6CA-047F-5601A86D014E}"/>
                    </a:ext>
                  </a:extLst>
                </p:cNvPr>
                <p:cNvSpPr/>
                <p:nvPr/>
              </p:nvSpPr>
              <p:spPr>
                <a:xfrm>
                  <a:off x="3201928" y="1098891"/>
                  <a:ext cx="66358" cy="32913"/>
                </a:xfrm>
                <a:custGeom>
                  <a:avLst/>
                  <a:gdLst>
                    <a:gd name="connsiteX0" fmla="*/ 16988 w 66358"/>
                    <a:gd name="connsiteY0" fmla="*/ 32913 h 32913"/>
                    <a:gd name="connsiteX1" fmla="*/ 49901 w 66358"/>
                    <a:gd name="connsiteY1" fmla="*/ 32913 h 32913"/>
                    <a:gd name="connsiteX2" fmla="*/ 66358 w 66358"/>
                    <a:gd name="connsiteY2" fmla="*/ 16457 h 32913"/>
                    <a:gd name="connsiteX3" fmla="*/ 49901 w 66358"/>
                    <a:gd name="connsiteY3" fmla="*/ 0 h 32913"/>
                    <a:gd name="connsiteX4" fmla="*/ 16988 w 66358"/>
                    <a:gd name="connsiteY4" fmla="*/ 0 h 32913"/>
                    <a:gd name="connsiteX5" fmla="*/ 532 w 66358"/>
                    <a:gd name="connsiteY5" fmla="*/ 16457 h 32913"/>
                    <a:gd name="connsiteX6" fmla="*/ 16988 w 66358"/>
                    <a:gd name="connsiteY6" fmla="*/ 32913 h 32913"/>
                    <a:gd name="connsiteX7" fmla="*/ 16988 w 66358"/>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58" h="32913">
                      <a:moveTo>
                        <a:pt x="16988" y="32913"/>
                      </a:moveTo>
                      <a:lnTo>
                        <a:pt x="49901" y="32913"/>
                      </a:lnTo>
                      <a:cubicBezTo>
                        <a:pt x="58130" y="32913"/>
                        <a:pt x="66358" y="24685"/>
                        <a:pt x="66358" y="16457"/>
                      </a:cubicBezTo>
                      <a:cubicBezTo>
                        <a:pt x="66358" y="8228"/>
                        <a:pt x="58130" y="0"/>
                        <a:pt x="49901" y="0"/>
                      </a:cubicBezTo>
                      <a:lnTo>
                        <a:pt x="16988" y="0"/>
                      </a:lnTo>
                      <a:cubicBezTo>
                        <a:pt x="8760" y="0"/>
                        <a:pt x="532" y="8228"/>
                        <a:pt x="532" y="16457"/>
                      </a:cubicBezTo>
                      <a:cubicBezTo>
                        <a:pt x="-2211" y="24685"/>
                        <a:pt x="6017" y="32913"/>
                        <a:pt x="16988" y="32913"/>
                      </a:cubicBezTo>
                      <a:lnTo>
                        <a:pt x="16988" y="32913"/>
                      </a:lnTo>
                      <a:close/>
                    </a:path>
                  </a:pathLst>
                </a:custGeom>
                <a:grpFill/>
                <a:ln w="27426" cap="flat">
                  <a:noFill/>
                  <a:prstDash val="solid"/>
                  <a:miter/>
                </a:ln>
              </p:spPr>
              <p:txBody>
                <a:bodyPr rtlCol="0" anchor="ctr"/>
                <a:lstStyle/>
                <a:p>
                  <a:pPr algn="l" rtl="0"/>
                  <a:endParaRPr lang="en-US"/>
                </a:p>
              </p:txBody>
            </p:sp>
          </p:grpSp>
          <p:sp>
            <p:nvSpPr>
              <p:cNvPr id="73" name="Freeform 72">
                <a:extLst>
                  <a:ext uri="{FF2B5EF4-FFF2-40B4-BE49-F238E27FC236}">
                    <a16:creationId xmlns:a16="http://schemas.microsoft.com/office/drawing/2014/main" id="{ED4CB98D-65CE-AA40-9F58-B3EC258972E7}"/>
                  </a:ext>
                </a:extLst>
              </p:cNvPr>
              <p:cNvSpPr/>
              <p:nvPr/>
            </p:nvSpPr>
            <p:spPr>
              <a:xfrm>
                <a:off x="2760874" y="436762"/>
                <a:ext cx="99862" cy="99862"/>
              </a:xfrm>
              <a:custGeom>
                <a:avLst/>
                <a:gdLst>
                  <a:gd name="connsiteX0" fmla="*/ 49369 w 99862"/>
                  <a:gd name="connsiteY0" fmla="*/ 99863 h 99862"/>
                  <a:gd name="connsiteX1" fmla="*/ 95997 w 99862"/>
                  <a:gd name="connsiteY1" fmla="*/ 69692 h 99862"/>
                  <a:gd name="connsiteX2" fmla="*/ 85026 w 99862"/>
                  <a:gd name="connsiteY2" fmla="*/ 14837 h 99862"/>
                  <a:gd name="connsiteX3" fmla="*/ 30170 w 99862"/>
                  <a:gd name="connsiteY3" fmla="*/ 3866 h 99862"/>
                  <a:gd name="connsiteX4" fmla="*/ 0 w 99862"/>
                  <a:gd name="connsiteY4" fmla="*/ 50493 h 99862"/>
                  <a:gd name="connsiteX5" fmla="*/ 49369 w 99862"/>
                  <a:gd name="connsiteY5" fmla="*/ 99863 h 99862"/>
                  <a:gd name="connsiteX6" fmla="*/ 49369 w 99862"/>
                  <a:gd name="connsiteY6" fmla="*/ 99863 h 99862"/>
                  <a:gd name="connsiteX7" fmla="*/ 49369 w 99862"/>
                  <a:gd name="connsiteY7" fmla="*/ 34036 h 99862"/>
                  <a:gd name="connsiteX8" fmla="*/ 65826 w 99862"/>
                  <a:gd name="connsiteY8" fmla="*/ 45007 h 99862"/>
                  <a:gd name="connsiteX9" fmla="*/ 63083 w 99862"/>
                  <a:gd name="connsiteY9" fmla="*/ 64207 h 99862"/>
                  <a:gd name="connsiteX10" fmla="*/ 43884 w 99862"/>
                  <a:gd name="connsiteY10" fmla="*/ 66950 h 99862"/>
                  <a:gd name="connsiteX11" fmla="*/ 32913 w 99862"/>
                  <a:gd name="connsiteY11" fmla="*/ 50493 h 99862"/>
                  <a:gd name="connsiteX12" fmla="*/ 49369 w 99862"/>
                  <a:gd name="connsiteY12" fmla="*/ 34036 h 99862"/>
                  <a:gd name="connsiteX13" fmla="*/ 49369 w 99862"/>
                  <a:gd name="connsiteY13" fmla="*/ 34036 h 9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862" h="99862">
                    <a:moveTo>
                      <a:pt x="49369" y="99863"/>
                    </a:moveTo>
                    <a:cubicBezTo>
                      <a:pt x="68569" y="99863"/>
                      <a:pt x="87768" y="86149"/>
                      <a:pt x="95997" y="69692"/>
                    </a:cubicBezTo>
                    <a:cubicBezTo>
                      <a:pt x="104225" y="50493"/>
                      <a:pt x="98739" y="28551"/>
                      <a:pt x="85026" y="14837"/>
                    </a:cubicBezTo>
                    <a:cubicBezTo>
                      <a:pt x="71312" y="1123"/>
                      <a:pt x="49369" y="-4362"/>
                      <a:pt x="30170" y="3866"/>
                    </a:cubicBezTo>
                    <a:cubicBezTo>
                      <a:pt x="10971" y="12094"/>
                      <a:pt x="0" y="31294"/>
                      <a:pt x="0" y="50493"/>
                    </a:cubicBezTo>
                    <a:cubicBezTo>
                      <a:pt x="0" y="77921"/>
                      <a:pt x="21942" y="99863"/>
                      <a:pt x="49369" y="99863"/>
                    </a:cubicBezTo>
                    <a:lnTo>
                      <a:pt x="49369" y="99863"/>
                    </a:lnTo>
                    <a:close/>
                    <a:moveTo>
                      <a:pt x="49369" y="34036"/>
                    </a:moveTo>
                    <a:cubicBezTo>
                      <a:pt x="54855" y="34036"/>
                      <a:pt x="63083" y="39522"/>
                      <a:pt x="65826" y="45007"/>
                    </a:cubicBezTo>
                    <a:cubicBezTo>
                      <a:pt x="68569" y="50493"/>
                      <a:pt x="65826" y="58721"/>
                      <a:pt x="63083" y="64207"/>
                    </a:cubicBezTo>
                    <a:cubicBezTo>
                      <a:pt x="57598" y="69692"/>
                      <a:pt x="52112" y="69692"/>
                      <a:pt x="43884" y="66950"/>
                    </a:cubicBezTo>
                    <a:cubicBezTo>
                      <a:pt x="38399" y="64207"/>
                      <a:pt x="32913" y="58721"/>
                      <a:pt x="32913" y="50493"/>
                    </a:cubicBezTo>
                    <a:cubicBezTo>
                      <a:pt x="32913" y="39522"/>
                      <a:pt x="41142" y="34036"/>
                      <a:pt x="49369" y="34036"/>
                    </a:cubicBezTo>
                    <a:lnTo>
                      <a:pt x="49369" y="34036"/>
                    </a:lnTo>
                    <a:close/>
                  </a:path>
                </a:pathLst>
              </a:custGeom>
              <a:grpFill/>
              <a:ln w="27426" cap="flat">
                <a:noFill/>
                <a:prstDash val="solid"/>
                <a:miter/>
              </a:ln>
            </p:spPr>
            <p:txBody>
              <a:bodyPr rtlCol="0" anchor="ctr"/>
              <a:lstStyle/>
              <a:p>
                <a:pPr algn="l" rtl="0"/>
                <a:endParaRPr lang="en-US"/>
              </a:p>
            </p:txBody>
          </p:sp>
        </p:grpSp>
        <p:grpSp>
          <p:nvGrpSpPr>
            <p:cNvPr id="76" name="Graphic 3">
              <a:extLst>
                <a:ext uri="{FF2B5EF4-FFF2-40B4-BE49-F238E27FC236}">
                  <a16:creationId xmlns:a16="http://schemas.microsoft.com/office/drawing/2014/main" id="{8ED25149-9708-CB00-67AE-EB9246E6C80E}"/>
                </a:ext>
              </a:extLst>
            </p:cNvPr>
            <p:cNvGrpSpPr/>
            <p:nvPr/>
          </p:nvGrpSpPr>
          <p:grpSpPr>
            <a:xfrm>
              <a:off x="6051811" y="5038549"/>
              <a:ext cx="759780" cy="655871"/>
              <a:chOff x="662657" y="2010078"/>
              <a:chExt cx="1091621" cy="942328"/>
            </a:xfrm>
            <a:solidFill>
              <a:schemeClr val="bg1"/>
            </a:solidFill>
          </p:grpSpPr>
          <p:sp>
            <p:nvSpPr>
              <p:cNvPr id="77" name="Freeform 76">
                <a:extLst>
                  <a:ext uri="{FF2B5EF4-FFF2-40B4-BE49-F238E27FC236}">
                    <a16:creationId xmlns:a16="http://schemas.microsoft.com/office/drawing/2014/main" id="{4FB9C9CD-C636-5A46-8CA6-12CAD95615A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algn="l" rtl="0"/>
                <a:endParaRPr lang="en-US"/>
              </a:p>
            </p:txBody>
          </p:sp>
          <p:sp>
            <p:nvSpPr>
              <p:cNvPr id="78" name="Freeform 77">
                <a:extLst>
                  <a:ext uri="{FF2B5EF4-FFF2-40B4-BE49-F238E27FC236}">
                    <a16:creationId xmlns:a16="http://schemas.microsoft.com/office/drawing/2014/main" id="{0F86BC17-BED9-63A9-CE9C-86726E302638}"/>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algn="l" rtl="0"/>
                <a:endParaRPr lang="en-US"/>
              </a:p>
            </p:txBody>
          </p:sp>
          <p:sp>
            <p:nvSpPr>
              <p:cNvPr id="79" name="Freeform 78">
                <a:extLst>
                  <a:ext uri="{FF2B5EF4-FFF2-40B4-BE49-F238E27FC236}">
                    <a16:creationId xmlns:a16="http://schemas.microsoft.com/office/drawing/2014/main" id="{ED941960-A063-6167-0D35-D92849794851}"/>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algn="l" rtl="0"/>
                <a:endParaRPr lang="en-US"/>
              </a:p>
            </p:txBody>
          </p:sp>
          <p:grpSp>
            <p:nvGrpSpPr>
              <p:cNvPr id="80" name="Graphic 3">
                <a:extLst>
                  <a:ext uri="{FF2B5EF4-FFF2-40B4-BE49-F238E27FC236}">
                    <a16:creationId xmlns:a16="http://schemas.microsoft.com/office/drawing/2014/main" id="{C2D9429C-4964-F0AB-CAAE-FC068432FA50}"/>
                  </a:ext>
                </a:extLst>
              </p:cNvPr>
              <p:cNvGrpSpPr/>
              <p:nvPr/>
            </p:nvGrpSpPr>
            <p:grpSpPr>
              <a:xfrm>
                <a:off x="662657" y="2010078"/>
                <a:ext cx="1091621" cy="942328"/>
                <a:chOff x="662657" y="2010078"/>
                <a:chExt cx="1091621" cy="942328"/>
              </a:xfrm>
              <a:grpFill/>
            </p:grpSpPr>
            <p:sp>
              <p:nvSpPr>
                <p:cNvPr id="81" name="Freeform 80">
                  <a:extLst>
                    <a:ext uri="{FF2B5EF4-FFF2-40B4-BE49-F238E27FC236}">
                      <a16:creationId xmlns:a16="http://schemas.microsoft.com/office/drawing/2014/main" id="{B17FFF17-AC73-FB01-4672-B249B2EC464F}"/>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algn="l" rtl="0"/>
                  <a:endParaRPr lang="en-US"/>
                </a:p>
              </p:txBody>
            </p:sp>
            <p:sp>
              <p:nvSpPr>
                <p:cNvPr id="82" name="Freeform 81">
                  <a:extLst>
                    <a:ext uri="{FF2B5EF4-FFF2-40B4-BE49-F238E27FC236}">
                      <a16:creationId xmlns:a16="http://schemas.microsoft.com/office/drawing/2014/main" id="{1AA42611-BF15-0552-7465-C7CA5BC111EE}"/>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pPr algn="l" rtl="0"/>
                  <a:endParaRPr lang="en-US"/>
                </a:p>
              </p:txBody>
            </p:sp>
          </p:grpSp>
        </p:grpSp>
        <p:sp>
          <p:nvSpPr>
            <p:cNvPr id="83" name="Google Shape;264;p9">
              <a:extLst>
                <a:ext uri="{FF2B5EF4-FFF2-40B4-BE49-F238E27FC236}">
                  <a16:creationId xmlns:a16="http://schemas.microsoft.com/office/drawing/2014/main" id="{FADBD0DB-8F85-D2F6-4BA0-77F804E2D242}"/>
                </a:ext>
              </a:extLst>
            </p:cNvPr>
            <p:cNvSpPr txBox="1"/>
            <p:nvPr/>
          </p:nvSpPr>
          <p:spPr>
            <a:xfrm>
              <a:off x="8657180" y="4266897"/>
              <a:ext cx="3003994" cy="922092"/>
            </a:xfrm>
            <a:prstGeom prst="rect">
              <a:avLst/>
            </a:prstGeom>
            <a:noFill/>
            <a:ln>
              <a:noFill/>
            </a:ln>
          </p:spPr>
          <p:txBody>
            <a:bodyPr spcFirstLastPara="1" wrap="square" lIns="91425" tIns="45700" rIns="91425" bIns="45700" anchor="t" anchorCtr="0">
              <a:noAutofit/>
            </a:bodyPr>
            <a:lstStyle/>
            <a:p>
              <a:pPr lvl="0" algn="l" rtl="0">
                <a:lnSpc>
                  <a:spcPts val="2020"/>
                </a:lnSpc>
                <a:buClr>
                  <a:srgbClr val="000000"/>
                </a:buClr>
                <a:buSzPts val="3600"/>
              </a:pPr>
              <a:r>
                <a:rPr lang="en-US" sz="2100" b="1" dirty="0">
                  <a:solidFill>
                    <a:srgbClr val="7F1C58"/>
                  </a:solidFill>
                  <a:latin typeface="Calibri" panose="020F0502020204030204" pitchFamily="34" charset="0"/>
                  <a:ea typeface="Lato"/>
                  <a:cs typeface="Calibri" panose="020F0502020204030204" pitchFamily="34" charset="0"/>
                  <a:sym typeface="Lato"/>
                </a:rPr>
                <a:t>Escriba un plan para responder a esas amenazas.</a:t>
              </a:r>
            </a:p>
          </p:txBody>
        </p:sp>
        <p:sp>
          <p:nvSpPr>
            <p:cNvPr id="84" name="Google Shape;264;p9">
              <a:extLst>
                <a:ext uri="{FF2B5EF4-FFF2-40B4-BE49-F238E27FC236}">
                  <a16:creationId xmlns:a16="http://schemas.microsoft.com/office/drawing/2014/main" id="{C8DE79D2-F516-A40E-7EA0-58BC7561CB82}"/>
                </a:ext>
              </a:extLst>
            </p:cNvPr>
            <p:cNvSpPr txBox="1"/>
            <p:nvPr/>
          </p:nvSpPr>
          <p:spPr>
            <a:xfrm>
              <a:off x="7887285" y="5775228"/>
              <a:ext cx="2658262" cy="922092"/>
            </a:xfrm>
            <a:prstGeom prst="rect">
              <a:avLst/>
            </a:prstGeom>
            <a:noFill/>
            <a:ln>
              <a:noFill/>
            </a:ln>
          </p:spPr>
          <p:txBody>
            <a:bodyPr spcFirstLastPara="1" wrap="square" lIns="91425" tIns="45700" rIns="91425" bIns="45700" anchor="t" anchorCtr="0">
              <a:noAutofit/>
            </a:bodyPr>
            <a:lstStyle/>
            <a:p>
              <a:pPr lvl="0" algn="l" rtl="0">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Crear una plataforma de mensajes</a:t>
              </a:r>
            </a:p>
          </p:txBody>
        </p:sp>
        <p:sp>
          <p:nvSpPr>
            <p:cNvPr id="85" name="Google Shape;264;p9">
              <a:extLst>
                <a:ext uri="{FF2B5EF4-FFF2-40B4-BE49-F238E27FC236}">
                  <a16:creationId xmlns:a16="http://schemas.microsoft.com/office/drawing/2014/main" id="{27AEE748-75C0-901F-425B-5830B9BF63AF}"/>
                </a:ext>
              </a:extLst>
            </p:cNvPr>
            <p:cNvSpPr txBox="1"/>
            <p:nvPr/>
          </p:nvSpPr>
          <p:spPr>
            <a:xfrm>
              <a:off x="1602930" y="5775228"/>
              <a:ext cx="2433775" cy="922092"/>
            </a:xfrm>
            <a:prstGeom prst="rect">
              <a:avLst/>
            </a:prstGeom>
            <a:noFill/>
            <a:ln>
              <a:noFill/>
            </a:ln>
          </p:spPr>
          <p:txBody>
            <a:bodyPr spcFirstLastPara="1" wrap="square" lIns="91425" tIns="45700" rIns="91425" bIns="45700" anchor="t" anchorCtr="0">
              <a:noAutofit/>
            </a:bodyPr>
            <a:lstStyle/>
            <a:p>
              <a:pPr lvl="0" algn="l" rtl="0">
                <a:lnSpc>
                  <a:spcPts val="2020"/>
                </a:lnSpc>
                <a:buClr>
                  <a:srgbClr val="000000"/>
                </a:buClr>
                <a:buSzPts val="3600"/>
              </a:pPr>
              <a:r>
                <a:rPr lang="en-US" sz="2100" b="1" dirty="0">
                  <a:solidFill>
                    <a:srgbClr val="EDA13E"/>
                  </a:solidFill>
                  <a:latin typeface="Calibri" panose="020F0502020204030204" pitchFamily="34" charset="0"/>
                  <a:ea typeface="Lato"/>
                  <a:cs typeface="Calibri" panose="020F0502020204030204" pitchFamily="34" charset="0"/>
                  <a:sym typeface="Lato"/>
                </a:rPr>
                <a:t>Capacitar al personal para usar el plan.</a:t>
              </a:r>
            </a:p>
          </p:txBody>
        </p:sp>
        <p:sp>
          <p:nvSpPr>
            <p:cNvPr id="86" name="Google Shape;264;p9">
              <a:extLst>
                <a:ext uri="{FF2B5EF4-FFF2-40B4-BE49-F238E27FC236}">
                  <a16:creationId xmlns:a16="http://schemas.microsoft.com/office/drawing/2014/main" id="{1F070E18-FEE6-2D94-96D8-4E43FB0BD697}"/>
                </a:ext>
              </a:extLst>
            </p:cNvPr>
            <p:cNvSpPr txBox="1"/>
            <p:nvPr/>
          </p:nvSpPr>
          <p:spPr>
            <a:xfrm>
              <a:off x="700047" y="4266897"/>
              <a:ext cx="2422801" cy="922092"/>
            </a:xfrm>
            <a:prstGeom prst="rect">
              <a:avLst/>
            </a:prstGeom>
            <a:noFill/>
            <a:ln>
              <a:noFill/>
            </a:ln>
          </p:spPr>
          <p:txBody>
            <a:bodyPr spcFirstLastPara="1" wrap="square" lIns="91425" tIns="45700" rIns="91425" bIns="45700" anchor="t" anchorCtr="0">
              <a:noAutofit/>
            </a:bodyPr>
            <a:lstStyle/>
            <a:p>
              <a:pPr lvl="0" algn="l" rtl="0">
                <a:lnSpc>
                  <a:spcPts val="2020"/>
                </a:lnSpc>
                <a:buClr>
                  <a:srgbClr val="000000"/>
                </a:buClr>
                <a:buSzPts val="3600"/>
              </a:pPr>
              <a:r>
                <a:rPr lang="en-US" sz="2100" b="1" dirty="0">
                  <a:solidFill>
                    <a:srgbClr val="B41F7A"/>
                  </a:solidFill>
                  <a:latin typeface="Calibri" panose="020F0502020204030204" pitchFamily="34" charset="0"/>
                  <a:ea typeface="Lato"/>
                  <a:cs typeface="Calibri" panose="020F0502020204030204" pitchFamily="34" charset="0"/>
                  <a:sym typeface="Lato"/>
                </a:rPr>
                <a:t>Entrene a su(s) portavoz(es)</a:t>
              </a:r>
            </a:p>
          </p:txBody>
        </p:sp>
        <p:sp>
          <p:nvSpPr>
            <p:cNvPr id="87" name="Google Shape;264;p9">
              <a:extLst>
                <a:ext uri="{FF2B5EF4-FFF2-40B4-BE49-F238E27FC236}">
                  <a16:creationId xmlns:a16="http://schemas.microsoft.com/office/drawing/2014/main" id="{3FA7633E-7056-E36C-DE5A-EF1FE0723DA5}"/>
                </a:ext>
              </a:extLst>
            </p:cNvPr>
            <p:cNvSpPr txBox="1"/>
            <p:nvPr/>
          </p:nvSpPr>
          <p:spPr>
            <a:xfrm>
              <a:off x="700047" y="2796450"/>
              <a:ext cx="3215327" cy="922092"/>
            </a:xfrm>
            <a:prstGeom prst="rect">
              <a:avLst/>
            </a:prstGeom>
            <a:noFill/>
            <a:ln>
              <a:noFill/>
            </a:ln>
          </p:spPr>
          <p:txBody>
            <a:bodyPr spcFirstLastPara="1" wrap="square" lIns="91425" tIns="45700" rIns="91425" bIns="45700" anchor="t" anchorCtr="0">
              <a:noAutofit/>
            </a:bodyPr>
            <a:lstStyle/>
            <a:p>
              <a:pPr lvl="0" algn="l" rtl="0">
                <a:lnSpc>
                  <a:spcPts val="2020"/>
                </a:lnSpc>
                <a:buClr>
                  <a:srgbClr val="000000"/>
                </a:buClr>
                <a:buSzPts val="3600"/>
              </a:pPr>
              <a:r>
                <a:rPr lang="en-US" sz="2100" b="1" dirty="0">
                  <a:solidFill>
                    <a:srgbClr val="F16924"/>
                  </a:solidFill>
                  <a:latin typeface="Calibri" panose="020F0502020204030204" pitchFamily="34" charset="0"/>
                  <a:ea typeface="Lato"/>
                  <a:cs typeface="Calibri" panose="020F0502020204030204" pitchFamily="34" charset="0"/>
                  <a:sym typeface="Lato"/>
                </a:rPr>
                <a:t>Ejercitar/actualizar el plan (regularmente)</a:t>
              </a:r>
            </a:p>
          </p:txBody>
        </p:sp>
        <p:grpSp>
          <p:nvGrpSpPr>
            <p:cNvPr id="88" name="Graphic 3">
              <a:extLst>
                <a:ext uri="{FF2B5EF4-FFF2-40B4-BE49-F238E27FC236}">
                  <a16:creationId xmlns:a16="http://schemas.microsoft.com/office/drawing/2014/main" id="{C8CD2D9B-EE5D-8601-61A3-ACE7CC1A8DA0}"/>
                </a:ext>
              </a:extLst>
            </p:cNvPr>
            <p:cNvGrpSpPr/>
            <p:nvPr/>
          </p:nvGrpSpPr>
          <p:grpSpPr>
            <a:xfrm>
              <a:off x="4584925" y="4117497"/>
              <a:ext cx="765356" cy="558517"/>
              <a:chOff x="8408232" y="3880051"/>
              <a:chExt cx="1097482" cy="800886"/>
            </a:xfrm>
            <a:solidFill>
              <a:schemeClr val="bg1"/>
            </a:solidFill>
          </p:grpSpPr>
          <p:sp>
            <p:nvSpPr>
              <p:cNvPr id="89" name="Freeform 88">
                <a:extLst>
                  <a:ext uri="{FF2B5EF4-FFF2-40B4-BE49-F238E27FC236}">
                    <a16:creationId xmlns:a16="http://schemas.microsoft.com/office/drawing/2014/main" id="{FB231189-71AF-3DB7-61C5-1F75A2CCCBB2}"/>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grpFill/>
              <a:ln w="27426" cap="flat">
                <a:noFill/>
                <a:prstDash val="solid"/>
                <a:miter/>
              </a:ln>
            </p:spPr>
            <p:txBody>
              <a:bodyPr rtlCol="0" anchor="ctr"/>
              <a:lstStyle/>
              <a:p>
                <a:pPr algn="l" rtl="0"/>
                <a:endParaRPr lang="en-US"/>
              </a:p>
            </p:txBody>
          </p:sp>
          <p:grpSp>
            <p:nvGrpSpPr>
              <p:cNvPr id="90" name="Graphic 3">
                <a:extLst>
                  <a:ext uri="{FF2B5EF4-FFF2-40B4-BE49-F238E27FC236}">
                    <a16:creationId xmlns:a16="http://schemas.microsoft.com/office/drawing/2014/main" id="{DA85568D-FE0D-413A-D665-757267078159}"/>
                  </a:ext>
                </a:extLst>
              </p:cNvPr>
              <p:cNvGrpSpPr/>
              <p:nvPr/>
            </p:nvGrpSpPr>
            <p:grpSpPr>
              <a:xfrm>
                <a:off x="8408232" y="3880051"/>
                <a:ext cx="1097482" cy="800886"/>
                <a:chOff x="8408232" y="3880051"/>
                <a:chExt cx="1097482" cy="800886"/>
              </a:xfrm>
              <a:grpFill/>
            </p:grpSpPr>
            <p:sp>
              <p:nvSpPr>
                <p:cNvPr id="91" name="Freeform 90">
                  <a:extLst>
                    <a:ext uri="{FF2B5EF4-FFF2-40B4-BE49-F238E27FC236}">
                      <a16:creationId xmlns:a16="http://schemas.microsoft.com/office/drawing/2014/main" id="{18676404-6AD1-8047-905F-A9E35508B5CD}"/>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grpFill/>
                <a:ln w="27426" cap="flat">
                  <a:noFill/>
                  <a:prstDash val="solid"/>
                  <a:miter/>
                </a:ln>
              </p:spPr>
              <p:txBody>
                <a:bodyPr rtlCol="0" anchor="ctr"/>
                <a:lstStyle/>
                <a:p>
                  <a:pPr algn="l" rtl="0"/>
                  <a:endParaRPr lang="en-US"/>
                </a:p>
              </p:txBody>
            </p:sp>
            <p:sp>
              <p:nvSpPr>
                <p:cNvPr id="92" name="Freeform 91">
                  <a:extLst>
                    <a:ext uri="{FF2B5EF4-FFF2-40B4-BE49-F238E27FC236}">
                      <a16:creationId xmlns:a16="http://schemas.microsoft.com/office/drawing/2014/main" id="{66198768-28E9-0279-C304-69FD291519CC}"/>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grpFill/>
                <a:ln w="27426" cap="flat">
                  <a:noFill/>
                  <a:prstDash val="solid"/>
                  <a:miter/>
                </a:ln>
              </p:spPr>
              <p:txBody>
                <a:bodyPr rtlCol="0" anchor="ctr"/>
                <a:lstStyle/>
                <a:p>
                  <a:pPr algn="l" rtl="0"/>
                  <a:endParaRPr lang="en-US"/>
                </a:p>
              </p:txBody>
            </p:sp>
            <p:sp>
              <p:nvSpPr>
                <p:cNvPr id="93" name="Freeform 92">
                  <a:extLst>
                    <a:ext uri="{FF2B5EF4-FFF2-40B4-BE49-F238E27FC236}">
                      <a16:creationId xmlns:a16="http://schemas.microsoft.com/office/drawing/2014/main" id="{0F1694B8-7F0B-DD5E-95D8-64DEABEE0E26}"/>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grpFill/>
                <a:ln w="27426" cap="flat">
                  <a:noFill/>
                  <a:prstDash val="solid"/>
                  <a:miter/>
                </a:ln>
              </p:spPr>
              <p:txBody>
                <a:bodyPr rtlCol="0" anchor="ctr"/>
                <a:lstStyle/>
                <a:p>
                  <a:pPr algn="l" rtl="0"/>
                  <a:endParaRPr lang="en-US"/>
                </a:p>
              </p:txBody>
            </p:sp>
            <p:sp>
              <p:nvSpPr>
                <p:cNvPr id="94" name="Freeform 93">
                  <a:extLst>
                    <a:ext uri="{FF2B5EF4-FFF2-40B4-BE49-F238E27FC236}">
                      <a16:creationId xmlns:a16="http://schemas.microsoft.com/office/drawing/2014/main" id="{82E18A57-4C5D-6923-6C14-8A96D2C18D59}"/>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grpFill/>
                <a:ln w="27426" cap="flat">
                  <a:noFill/>
                  <a:prstDash val="solid"/>
                  <a:miter/>
                </a:ln>
              </p:spPr>
              <p:txBody>
                <a:bodyPr rtlCol="0" anchor="ctr"/>
                <a:lstStyle/>
                <a:p>
                  <a:pPr algn="l" rtl="0"/>
                  <a:endParaRPr lang="en-US"/>
                </a:p>
              </p:txBody>
            </p:sp>
            <p:sp>
              <p:nvSpPr>
                <p:cNvPr id="95" name="Freeform 94">
                  <a:extLst>
                    <a:ext uri="{FF2B5EF4-FFF2-40B4-BE49-F238E27FC236}">
                      <a16:creationId xmlns:a16="http://schemas.microsoft.com/office/drawing/2014/main" id="{F1F92237-F23C-258E-E259-E0D91B43F1EC}"/>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grpFill/>
                <a:ln w="27426" cap="flat">
                  <a:noFill/>
                  <a:prstDash val="solid"/>
                  <a:miter/>
                </a:ln>
              </p:spPr>
              <p:txBody>
                <a:bodyPr rtlCol="0" anchor="ctr"/>
                <a:lstStyle/>
                <a:p>
                  <a:pPr algn="l" rtl="0"/>
                  <a:endParaRPr lang="en-US"/>
                </a:p>
              </p:txBody>
            </p:sp>
            <p:sp>
              <p:nvSpPr>
                <p:cNvPr id="96" name="Freeform 95">
                  <a:extLst>
                    <a:ext uri="{FF2B5EF4-FFF2-40B4-BE49-F238E27FC236}">
                      <a16:creationId xmlns:a16="http://schemas.microsoft.com/office/drawing/2014/main" id="{A6D382BC-57D6-EEC5-13AF-930D5A3CE4A3}"/>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grpFill/>
                <a:ln w="27426" cap="flat">
                  <a:noFill/>
                  <a:prstDash val="solid"/>
                  <a:miter/>
                </a:ln>
              </p:spPr>
              <p:txBody>
                <a:bodyPr rtlCol="0" anchor="ctr"/>
                <a:lstStyle/>
                <a:p>
                  <a:pPr algn="l" rtl="0"/>
                  <a:endParaRPr lang="en-US"/>
                </a:p>
              </p:txBody>
            </p:sp>
            <p:sp>
              <p:nvSpPr>
                <p:cNvPr id="97" name="Freeform 96">
                  <a:extLst>
                    <a:ext uri="{FF2B5EF4-FFF2-40B4-BE49-F238E27FC236}">
                      <a16:creationId xmlns:a16="http://schemas.microsoft.com/office/drawing/2014/main" id="{97FA79FF-45E4-FB4A-0381-8796B790C031}"/>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grpFill/>
                <a:ln w="27426" cap="flat">
                  <a:noFill/>
                  <a:prstDash val="solid"/>
                  <a:miter/>
                </a:ln>
              </p:spPr>
              <p:txBody>
                <a:bodyPr rtlCol="0" anchor="ctr"/>
                <a:lstStyle/>
                <a:p>
                  <a:pPr algn="l" rtl="0"/>
                  <a:endParaRPr lang="en-US"/>
                </a:p>
              </p:txBody>
            </p:sp>
            <p:sp>
              <p:nvSpPr>
                <p:cNvPr id="98" name="Freeform 97">
                  <a:extLst>
                    <a:ext uri="{FF2B5EF4-FFF2-40B4-BE49-F238E27FC236}">
                      <a16:creationId xmlns:a16="http://schemas.microsoft.com/office/drawing/2014/main" id="{7792B061-DB9B-68DA-4A2E-624B11501E42}"/>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grpFill/>
                <a:ln w="27426" cap="flat">
                  <a:noFill/>
                  <a:prstDash val="solid"/>
                  <a:miter/>
                </a:ln>
              </p:spPr>
              <p:txBody>
                <a:bodyPr rtlCol="0" anchor="ctr"/>
                <a:lstStyle/>
                <a:p>
                  <a:pPr algn="l" rtl="0"/>
                  <a:endParaRPr lang="en-US"/>
                </a:p>
              </p:txBody>
            </p:sp>
          </p:grpSp>
        </p:grpSp>
        <p:grpSp>
          <p:nvGrpSpPr>
            <p:cNvPr id="99" name="Graphic 2">
              <a:extLst>
                <a:ext uri="{FF2B5EF4-FFF2-40B4-BE49-F238E27FC236}">
                  <a16:creationId xmlns:a16="http://schemas.microsoft.com/office/drawing/2014/main" id="{265D39D9-1B8B-5ACC-DF7E-93141EA06E77}"/>
                </a:ext>
              </a:extLst>
            </p:cNvPr>
            <p:cNvGrpSpPr/>
            <p:nvPr/>
          </p:nvGrpSpPr>
          <p:grpSpPr>
            <a:xfrm>
              <a:off x="5090894" y="3193881"/>
              <a:ext cx="696354" cy="704528"/>
              <a:chOff x="7190753" y="5365577"/>
              <a:chExt cx="745522" cy="754273"/>
            </a:xfrm>
            <a:solidFill>
              <a:schemeClr val="bg1"/>
            </a:solidFill>
          </p:grpSpPr>
          <p:sp>
            <p:nvSpPr>
              <p:cNvPr id="100" name="Freeform 99">
                <a:extLst>
                  <a:ext uri="{FF2B5EF4-FFF2-40B4-BE49-F238E27FC236}">
                    <a16:creationId xmlns:a16="http://schemas.microsoft.com/office/drawing/2014/main" id="{0881296B-7853-4428-2FDE-671A5A93FE56}"/>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204D1750-A423-DDE5-B4C1-C4694F86A636}"/>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723514CC-CE82-E82A-090F-63F82728053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9F41B479-3EE4-7881-F5F7-286F2CE7D72E}"/>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8D857E31-CE8A-4A16-6AE2-94E3F79B34E2}"/>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C7AA5A05-9FE6-B75D-BB56-2058DD999F96}"/>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6" name="Freeform 105">
                <a:extLst>
                  <a:ext uri="{FF2B5EF4-FFF2-40B4-BE49-F238E27FC236}">
                    <a16:creationId xmlns:a16="http://schemas.microsoft.com/office/drawing/2014/main" id="{4126B7E0-C142-D620-D6B3-202333FEA12E}"/>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47104B21-D622-45AF-3F21-C6AE9E80D401}"/>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08" name="Freeform 107">
                <a:extLst>
                  <a:ext uri="{FF2B5EF4-FFF2-40B4-BE49-F238E27FC236}">
                    <a16:creationId xmlns:a16="http://schemas.microsoft.com/office/drawing/2014/main" id="{20F6F1BA-0B42-49E2-9DDF-16A1B0606F6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cxnSp>
          <p:nvCxnSpPr>
            <p:cNvPr id="109" name="Straight Connector 108">
              <a:extLst>
                <a:ext uri="{FF2B5EF4-FFF2-40B4-BE49-F238E27FC236}">
                  <a16:creationId xmlns:a16="http://schemas.microsoft.com/office/drawing/2014/main" id="{2000604A-B20F-EB2A-627F-F95068AF2343}"/>
                </a:ext>
              </a:extLst>
            </p:cNvPr>
            <p:cNvCxnSpPr/>
            <p:nvPr/>
          </p:nvCxnSpPr>
          <p:spPr>
            <a:xfrm>
              <a:off x="3132654" y="4421555"/>
              <a:ext cx="1048319" cy="0"/>
            </a:xfrm>
            <a:prstGeom prst="line">
              <a:avLst/>
            </a:prstGeom>
            <a:ln w="1905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F2CFA78-4B9F-AC46-48D5-9C2F28F2016D}"/>
                </a:ext>
              </a:extLst>
            </p:cNvPr>
            <p:cNvCxnSpPr>
              <a:cxnSpLocks/>
            </p:cNvCxnSpPr>
            <p:nvPr/>
          </p:nvCxnSpPr>
          <p:spPr>
            <a:xfrm>
              <a:off x="3917149" y="2963933"/>
              <a:ext cx="446543" cy="0"/>
            </a:xfrm>
            <a:prstGeom prst="line">
              <a:avLst/>
            </a:prstGeom>
            <a:ln w="1905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76D6838-BFE2-6DD0-E66A-9D6E345D2D09}"/>
                </a:ext>
              </a:extLst>
            </p:cNvPr>
            <p:cNvCxnSpPr/>
            <p:nvPr/>
          </p:nvCxnSpPr>
          <p:spPr>
            <a:xfrm>
              <a:off x="4037941" y="5929861"/>
              <a:ext cx="1048319" cy="0"/>
            </a:xfrm>
            <a:prstGeom prst="line">
              <a:avLst/>
            </a:prstGeom>
            <a:ln w="19050">
              <a:solidFill>
                <a:srgbClr val="EDA13E"/>
              </a:solidFill>
              <a:prstDash val="sysDot"/>
            </a:ln>
          </p:spPr>
          <p:style>
            <a:lnRef idx="1">
              <a:schemeClr val="accent1"/>
            </a:lnRef>
            <a:fillRef idx="0">
              <a:schemeClr val="accent1"/>
            </a:fillRef>
            <a:effectRef idx="0">
              <a:schemeClr val="accent1"/>
            </a:effectRef>
            <a:fontRef idx="minor">
              <a:schemeClr val="tx1"/>
            </a:fontRef>
          </p:style>
        </p:cxnSp>
        <p:sp>
          <p:nvSpPr>
            <p:cNvPr id="112" name="Text Placeholder 2">
              <a:extLst>
                <a:ext uri="{FF2B5EF4-FFF2-40B4-BE49-F238E27FC236}">
                  <a16:creationId xmlns:a16="http://schemas.microsoft.com/office/drawing/2014/main" id="{5C38E1EB-2AB0-604B-5CEF-169E23540B6A}"/>
                </a:ext>
              </a:extLst>
            </p:cNvPr>
            <p:cNvSpPr txBox="1">
              <a:spLocks/>
            </p:cNvSpPr>
            <p:nvPr/>
          </p:nvSpPr>
          <p:spPr>
            <a:xfrm>
              <a:off x="7405685" y="4117497"/>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02</a:t>
              </a:r>
            </a:p>
          </p:txBody>
        </p:sp>
        <p:sp>
          <p:nvSpPr>
            <p:cNvPr id="113" name="Text Placeholder 2">
              <a:extLst>
                <a:ext uri="{FF2B5EF4-FFF2-40B4-BE49-F238E27FC236}">
                  <a16:creationId xmlns:a16="http://schemas.microsoft.com/office/drawing/2014/main" id="{ACEF241F-163D-9662-04AE-005B9A67F389}"/>
                </a:ext>
              </a:extLst>
            </p:cNvPr>
            <p:cNvSpPr txBox="1">
              <a:spLocks/>
            </p:cNvSpPr>
            <p:nvPr/>
          </p:nvSpPr>
          <p:spPr>
            <a:xfrm>
              <a:off x="6633432" y="5660233"/>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03</a:t>
              </a:r>
            </a:p>
          </p:txBody>
        </p:sp>
        <p:sp>
          <p:nvSpPr>
            <p:cNvPr id="114" name="Text Placeholder 2">
              <a:extLst>
                <a:ext uri="{FF2B5EF4-FFF2-40B4-BE49-F238E27FC236}">
                  <a16:creationId xmlns:a16="http://schemas.microsoft.com/office/drawing/2014/main" id="{8239AC02-5450-0979-7969-7A788CDE2B6B}"/>
                </a:ext>
              </a:extLst>
            </p:cNvPr>
            <p:cNvSpPr txBox="1">
              <a:spLocks/>
            </p:cNvSpPr>
            <p:nvPr/>
          </p:nvSpPr>
          <p:spPr>
            <a:xfrm>
              <a:off x="4357299" y="5650246"/>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04</a:t>
              </a:r>
            </a:p>
          </p:txBody>
        </p:sp>
        <p:sp>
          <p:nvSpPr>
            <p:cNvPr id="115" name="Text Placeholder 2">
              <a:extLst>
                <a:ext uri="{FF2B5EF4-FFF2-40B4-BE49-F238E27FC236}">
                  <a16:creationId xmlns:a16="http://schemas.microsoft.com/office/drawing/2014/main" id="{01520EFC-EAA4-2109-C7BB-E99AD2750388}"/>
                </a:ext>
              </a:extLst>
            </p:cNvPr>
            <p:cNvSpPr txBox="1">
              <a:spLocks/>
            </p:cNvSpPr>
            <p:nvPr/>
          </p:nvSpPr>
          <p:spPr>
            <a:xfrm>
              <a:off x="3550043" y="4100660"/>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05</a:t>
              </a:r>
            </a:p>
          </p:txBody>
        </p:sp>
        <p:sp>
          <p:nvSpPr>
            <p:cNvPr id="116" name="Text Placeholder 2">
              <a:extLst>
                <a:ext uri="{FF2B5EF4-FFF2-40B4-BE49-F238E27FC236}">
                  <a16:creationId xmlns:a16="http://schemas.microsoft.com/office/drawing/2014/main" id="{1B0D154D-94E2-C198-955D-03C7462E51C3}"/>
                </a:ext>
              </a:extLst>
            </p:cNvPr>
            <p:cNvSpPr txBox="1">
              <a:spLocks/>
            </p:cNvSpPr>
            <p:nvPr/>
          </p:nvSpPr>
          <p:spPr>
            <a:xfrm>
              <a:off x="4369915" y="2646969"/>
              <a:ext cx="813649" cy="13065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06</a:t>
              </a:r>
            </a:p>
          </p:txBody>
        </p:sp>
        <p:grpSp>
          <p:nvGrpSpPr>
            <p:cNvPr id="117" name="Graphic 2">
              <a:extLst>
                <a:ext uri="{FF2B5EF4-FFF2-40B4-BE49-F238E27FC236}">
                  <a16:creationId xmlns:a16="http://schemas.microsoft.com/office/drawing/2014/main" id="{5A81C7C3-5770-7954-C6F7-9B660BE5C892}"/>
                </a:ext>
              </a:extLst>
            </p:cNvPr>
            <p:cNvGrpSpPr/>
            <p:nvPr/>
          </p:nvGrpSpPr>
          <p:grpSpPr>
            <a:xfrm>
              <a:off x="6545948" y="4050491"/>
              <a:ext cx="713640" cy="712940"/>
              <a:chOff x="10376768" y="2334933"/>
              <a:chExt cx="920484" cy="919581"/>
            </a:xfrm>
            <a:solidFill>
              <a:schemeClr val="bg1"/>
            </a:solidFill>
          </p:grpSpPr>
          <p:sp>
            <p:nvSpPr>
              <p:cNvPr id="118" name="Freeform 117">
                <a:extLst>
                  <a:ext uri="{FF2B5EF4-FFF2-40B4-BE49-F238E27FC236}">
                    <a16:creationId xmlns:a16="http://schemas.microsoft.com/office/drawing/2014/main" id="{1A31F3FF-6326-5569-705C-020C08EC41F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2ED330E6-3274-7DD0-0FFF-1107269B2AB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120" name="Graphic 3">
              <a:extLst>
                <a:ext uri="{FF2B5EF4-FFF2-40B4-BE49-F238E27FC236}">
                  <a16:creationId xmlns:a16="http://schemas.microsoft.com/office/drawing/2014/main" id="{D845616B-FAD8-BC2D-6D93-327EB522E75A}"/>
                </a:ext>
              </a:extLst>
            </p:cNvPr>
            <p:cNvGrpSpPr/>
            <p:nvPr/>
          </p:nvGrpSpPr>
          <p:grpSpPr>
            <a:xfrm>
              <a:off x="5112397" y="4875772"/>
              <a:ext cx="649846" cy="733313"/>
              <a:chOff x="4643578" y="432838"/>
              <a:chExt cx="1028134" cy="1160188"/>
            </a:xfrm>
            <a:solidFill>
              <a:schemeClr val="bg1"/>
            </a:solidFill>
          </p:grpSpPr>
          <p:sp>
            <p:nvSpPr>
              <p:cNvPr id="121" name="Freeform 120">
                <a:extLst>
                  <a:ext uri="{FF2B5EF4-FFF2-40B4-BE49-F238E27FC236}">
                    <a16:creationId xmlns:a16="http://schemas.microsoft.com/office/drawing/2014/main" id="{98B7800B-A44B-3D1B-3502-36174E94518D}"/>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122" name="Graphic 3">
                <a:extLst>
                  <a:ext uri="{FF2B5EF4-FFF2-40B4-BE49-F238E27FC236}">
                    <a16:creationId xmlns:a16="http://schemas.microsoft.com/office/drawing/2014/main" id="{1CDCBBCD-CF26-FC5E-399A-39221E54B171}"/>
                  </a:ext>
                </a:extLst>
              </p:cNvPr>
              <p:cNvGrpSpPr/>
              <p:nvPr/>
            </p:nvGrpSpPr>
            <p:grpSpPr>
              <a:xfrm>
                <a:off x="4643578" y="432838"/>
                <a:ext cx="1028134" cy="1160188"/>
                <a:chOff x="4643578" y="432838"/>
                <a:chExt cx="1028134" cy="1160188"/>
              </a:xfrm>
              <a:grpFill/>
            </p:grpSpPr>
            <p:sp>
              <p:nvSpPr>
                <p:cNvPr id="123" name="Freeform 122">
                  <a:extLst>
                    <a:ext uri="{FF2B5EF4-FFF2-40B4-BE49-F238E27FC236}">
                      <a16:creationId xmlns:a16="http://schemas.microsoft.com/office/drawing/2014/main" id="{3F9FEF64-2C6B-2FC1-6073-37E5271E128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24" name="Freeform 123">
                  <a:extLst>
                    <a:ext uri="{FF2B5EF4-FFF2-40B4-BE49-F238E27FC236}">
                      <a16:creationId xmlns:a16="http://schemas.microsoft.com/office/drawing/2014/main" id="{29E7A41C-45D5-0049-7F58-BE551AEA511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spTree>
    <p:extLst>
      <p:ext uri="{BB962C8B-B14F-4D97-AF65-F5344CB8AC3E}">
        <p14:creationId xmlns:p14="http://schemas.microsoft.com/office/powerpoint/2010/main" val="1522494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782A2-B607-AADB-176B-6603DD59DA10}"/>
              </a:ext>
            </a:extLst>
          </p:cNvPr>
          <p:cNvSpPr/>
          <p:nvPr/>
        </p:nvSpPr>
        <p:spPr>
          <a:xfrm>
            <a:off x="1" y="0"/>
            <a:ext cx="5774386"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ext Placeholder 2">
            <a:extLst>
              <a:ext uri="{FF2B5EF4-FFF2-40B4-BE49-F238E27FC236}">
                <a16:creationId xmlns:a16="http://schemas.microsoft.com/office/drawing/2014/main" id="{816DEE1E-7145-ABE3-709F-6073509D6351}"/>
              </a:ext>
            </a:extLst>
          </p:cNvPr>
          <p:cNvSpPr>
            <a:spLocks noGrp="1"/>
          </p:cNvSpPr>
          <p:nvPr>
            <p:ph type="body" sz="quarter" idx="18"/>
          </p:nvPr>
        </p:nvSpPr>
        <p:spPr>
          <a:xfrm>
            <a:off x="526269" y="2692399"/>
            <a:ext cx="4943282" cy="4657204"/>
          </a:xfrm>
        </p:spPr>
        <p:txBody>
          <a:bodyPr>
            <a:normAutofit fontScale="92500"/>
          </a:bodyPr>
          <a:lstStyle/>
          <a:p>
            <a:pPr marL="15875" indent="-15875" algn="l" rtl="0">
              <a:lnSpc>
                <a:spcPts val="2280"/>
              </a:lnSpc>
              <a:spcBef>
                <a:spcPts val="0"/>
              </a:spcBef>
            </a:pPr>
            <a:r>
              <a:rPr lang="en-US" sz="2200" dirty="0" err="1">
                <a:solidFill>
                  <a:schemeClr val="bg1"/>
                </a:solidFill>
              </a:rPr>
              <a:t>Analizar</a:t>
            </a:r>
            <a:r>
              <a:rPr lang="en-US" sz="2200" dirty="0">
                <a:solidFill>
                  <a:schemeClr val="bg1"/>
                </a:solidFill>
              </a:rPr>
              <a:t>los Stakeholders más importantes (aquellos que son de especial importancia para el éxito de la recuperación). Mapee sus audiencias sobre la base de la matriz de análisis de audiencia.</a:t>
            </a:r>
          </a:p>
          <a:p>
            <a:pPr marL="15875" indent="-15875" algn="l" rtl="0">
              <a:lnSpc>
                <a:spcPts val="2280"/>
              </a:lnSpc>
              <a:spcBef>
                <a:spcPts val="0"/>
              </a:spcBef>
            </a:pPr>
            <a:endParaRPr lang="en-US" sz="2200" dirty="0">
              <a:solidFill>
                <a:schemeClr val="bg1"/>
              </a:solidFill>
            </a:endParaRPr>
          </a:p>
          <a:p>
            <a:pPr marL="15875" indent="-15875" algn="l" rtl="0">
              <a:lnSpc>
                <a:spcPts val="2280"/>
              </a:lnSpc>
              <a:spcBef>
                <a:spcPts val="0"/>
              </a:spcBef>
            </a:pPr>
            <a:r>
              <a:rPr lang="en-US" sz="2200" b="1" dirty="0">
                <a:solidFill>
                  <a:schemeClr val="bg1"/>
                </a:solidFill>
              </a:rPr>
              <a:t>Su estrategia de comunicación debe</a:t>
            </a:r>
          </a:p>
          <a:p>
            <a:pPr marL="342900" indent="-342900" algn="l" rtl="0">
              <a:lnSpc>
                <a:spcPts val="2280"/>
              </a:lnSpc>
              <a:spcBef>
                <a:spcPts val="0"/>
              </a:spcBef>
              <a:buFont typeface="Arial" panose="020B0604020202020204" pitchFamily="34" charset="0"/>
              <a:buChar char="•"/>
            </a:pPr>
            <a:r>
              <a:rPr lang="en-US" sz="2200" dirty="0">
                <a:solidFill>
                  <a:schemeClr val="bg1"/>
                </a:solidFill>
              </a:rPr>
              <a:t>Interactuar activamente con los campeones</a:t>
            </a:r>
          </a:p>
          <a:p>
            <a:pPr marL="342900" indent="-342900" algn="l" rtl="0">
              <a:lnSpc>
                <a:spcPts val="2280"/>
              </a:lnSpc>
              <a:spcBef>
                <a:spcPts val="0"/>
              </a:spcBef>
              <a:buFont typeface="Arial" panose="020B0604020202020204" pitchFamily="34" charset="0"/>
              <a:buChar char="•"/>
            </a:pPr>
            <a:r>
              <a:rPr lang="en-US" sz="2200" dirty="0">
                <a:solidFill>
                  <a:schemeClr val="bg1"/>
                </a:solidFill>
              </a:rPr>
              <a:t>Trate de cambiar los bloqueadores a evitadores</a:t>
            </a:r>
          </a:p>
          <a:p>
            <a:pPr marL="342900" indent="-342900" algn="l" rtl="0">
              <a:lnSpc>
                <a:spcPts val="2280"/>
              </a:lnSpc>
              <a:spcBef>
                <a:spcPts val="0"/>
              </a:spcBef>
              <a:buFont typeface="Arial" panose="020B0604020202020204" pitchFamily="34" charset="0"/>
              <a:buChar char="•"/>
            </a:pPr>
            <a:r>
              <a:rPr lang="en-US" sz="2200" dirty="0">
                <a:solidFill>
                  <a:schemeClr val="bg1"/>
                </a:solidFill>
              </a:rPr>
              <a:t>Trate de cambiar los evasores por refuerzos silenciosos</a:t>
            </a:r>
          </a:p>
          <a:p>
            <a:pPr marL="342900" indent="-342900" algn="l" rtl="0">
              <a:lnSpc>
                <a:spcPts val="2280"/>
              </a:lnSpc>
              <a:spcBef>
                <a:spcPts val="0"/>
              </a:spcBef>
              <a:buFont typeface="Arial" panose="020B0604020202020204" pitchFamily="34" charset="0"/>
              <a:buChar char="•"/>
            </a:pPr>
            <a:r>
              <a:rPr lang="en-US" sz="2200" dirty="0">
                <a:solidFill>
                  <a:schemeClr val="bg1"/>
                </a:solidFill>
              </a:rPr>
              <a:t>Intenta cambiar los refuerzos silenciosos a los campeones.</a:t>
            </a:r>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6269" y="491603"/>
            <a:ext cx="4480446" cy="1875850"/>
          </a:xfrm>
        </p:spPr>
        <p:txBody>
          <a:bodyPr>
            <a:normAutofit lnSpcReduction="10000"/>
          </a:bodyPr>
          <a:lstStyle/>
          <a:p>
            <a:pPr algn="l" rtl="0"/>
            <a:r>
              <a:rPr lang="en-GB" dirty="0">
                <a:solidFill>
                  <a:schemeClr val="bg1"/>
                </a:solidFill>
              </a:rPr>
              <a:t>Analizar la posición de los Stakeholders en el</a:t>
            </a:r>
            <a:r>
              <a:rPr lang="en-GB" b="1" dirty="0">
                <a:solidFill>
                  <a:schemeClr val="bg1"/>
                </a:solidFill>
              </a:rPr>
              <a:t>Comienzo</a:t>
            </a:r>
            <a:r>
              <a:rPr lang="en-GB" dirty="0">
                <a:solidFill>
                  <a:schemeClr val="bg1"/>
                </a:solidFill>
              </a:rPr>
              <a:t>de una crisis</a:t>
            </a:r>
          </a:p>
        </p:txBody>
      </p:sp>
      <p:sp>
        <p:nvSpPr>
          <p:cNvPr id="5" name="Freeform 316">
            <a:extLst>
              <a:ext uri="{FF2B5EF4-FFF2-40B4-BE49-F238E27FC236}">
                <a16:creationId xmlns:a16="http://schemas.microsoft.com/office/drawing/2014/main" id="{B43B32F2-40E3-737C-D114-07F268237A11}"/>
              </a:ext>
            </a:extLst>
          </p:cNvPr>
          <p:cNvSpPr>
            <a:spLocks/>
          </p:cNvSpPr>
          <p:nvPr/>
        </p:nvSpPr>
        <p:spPr bwMode="auto">
          <a:xfrm>
            <a:off x="6867328" y="1289157"/>
            <a:ext cx="2796043" cy="2519547"/>
          </a:xfrm>
          <a:custGeom>
            <a:avLst/>
            <a:gdLst>
              <a:gd name="T0" fmla="*/ 1503759 w 4380"/>
              <a:gd name="T1" fmla="*/ 3006829 h 4380"/>
              <a:gd name="T2" fmla="*/ 1503759 w 4380"/>
              <a:gd name="T3" fmla="*/ 3006829 h 4380"/>
              <a:gd name="T4" fmla="*/ 0 w 4380"/>
              <a:gd name="T5" fmla="*/ 1503758 h 4380"/>
              <a:gd name="T6" fmla="*/ 0 w 4380"/>
              <a:gd name="T7" fmla="*/ 1503758 h 4380"/>
              <a:gd name="T8" fmla="*/ 1503759 w 4380"/>
              <a:gd name="T9" fmla="*/ 0 h 4380"/>
              <a:gd name="T10" fmla="*/ 1503759 w 4380"/>
              <a:gd name="T11" fmla="*/ 0 h 4380"/>
              <a:gd name="T12" fmla="*/ 3006830 w 4380"/>
              <a:gd name="T13" fmla="*/ 1503758 h 4380"/>
              <a:gd name="T14" fmla="*/ 3006830 w 4380"/>
              <a:gd name="T15" fmla="*/ 3006829 h 4380"/>
              <a:gd name="T16" fmla="*/ 1503759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90" y="4379"/>
                </a:moveTo>
                <a:lnTo>
                  <a:pt x="2190" y="4379"/>
                </a:lnTo>
                <a:cubicBezTo>
                  <a:pt x="981" y="4379"/>
                  <a:pt x="0" y="3399"/>
                  <a:pt x="0" y="2190"/>
                </a:cubicBezTo>
                <a:cubicBezTo>
                  <a:pt x="0" y="981"/>
                  <a:pt x="981" y="0"/>
                  <a:pt x="2190" y="0"/>
                </a:cubicBezTo>
                <a:cubicBezTo>
                  <a:pt x="3399" y="0"/>
                  <a:pt x="4379" y="981"/>
                  <a:pt x="4379" y="2190"/>
                </a:cubicBezTo>
                <a:lnTo>
                  <a:pt x="4379" y="4379"/>
                </a:lnTo>
                <a:lnTo>
                  <a:pt x="2190" y="4379"/>
                </a:lnTo>
              </a:path>
            </a:pathLst>
          </a:custGeom>
          <a:solidFill>
            <a:srgbClr val="7F1C58">
              <a:alpha val="90769"/>
            </a:srgbClr>
          </a:solidFill>
          <a:ln>
            <a:noFill/>
          </a:ln>
        </p:spPr>
        <p:txBody>
          <a:bodyPr wrap="none" anchor="ctr"/>
          <a:lstStyle/>
          <a:p>
            <a:pPr algn="l" rtl="0"/>
            <a:endParaRPr lang="en-GB" sz="2449" dirty="0">
              <a:latin typeface="+mj-lt"/>
            </a:endParaRPr>
          </a:p>
        </p:txBody>
      </p:sp>
      <p:sp>
        <p:nvSpPr>
          <p:cNvPr id="7" name="Freeform 315">
            <a:extLst>
              <a:ext uri="{FF2B5EF4-FFF2-40B4-BE49-F238E27FC236}">
                <a16:creationId xmlns:a16="http://schemas.microsoft.com/office/drawing/2014/main" id="{2E6BDED8-839E-D086-0D8D-9A661079F1F2}"/>
              </a:ext>
            </a:extLst>
          </p:cNvPr>
          <p:cNvSpPr>
            <a:spLocks/>
          </p:cNvSpPr>
          <p:nvPr/>
        </p:nvSpPr>
        <p:spPr bwMode="auto">
          <a:xfrm>
            <a:off x="8921688" y="1289157"/>
            <a:ext cx="2796043" cy="2519547"/>
          </a:xfrm>
          <a:custGeom>
            <a:avLst/>
            <a:gdLst>
              <a:gd name="T0" fmla="*/ 1503072 w 4380"/>
              <a:gd name="T1" fmla="*/ 3006829 h 4380"/>
              <a:gd name="T2" fmla="*/ 1503072 w 4380"/>
              <a:gd name="T3" fmla="*/ 3006829 h 4380"/>
              <a:gd name="T4" fmla="*/ 3006830 w 4380"/>
              <a:gd name="T5" fmla="*/ 1503758 h 4380"/>
              <a:gd name="T6" fmla="*/ 3006830 w 4380"/>
              <a:gd name="T7" fmla="*/ 1503758 h 4380"/>
              <a:gd name="T8" fmla="*/ 1503072 w 4380"/>
              <a:gd name="T9" fmla="*/ 0 h 4380"/>
              <a:gd name="T10" fmla="*/ 1503072 w 4380"/>
              <a:gd name="T11" fmla="*/ 0 h 4380"/>
              <a:gd name="T12" fmla="*/ 0 w 4380"/>
              <a:gd name="T13" fmla="*/ 1503758 h 4380"/>
              <a:gd name="T14" fmla="*/ 0 w 4380"/>
              <a:gd name="T15" fmla="*/ 3006829 h 4380"/>
              <a:gd name="T16" fmla="*/ 1503072 w 4380"/>
              <a:gd name="T17" fmla="*/ 3006829 h 4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0" h="4380">
                <a:moveTo>
                  <a:pt x="2189" y="4379"/>
                </a:moveTo>
                <a:lnTo>
                  <a:pt x="2189" y="4379"/>
                </a:lnTo>
                <a:cubicBezTo>
                  <a:pt x="3398" y="4379"/>
                  <a:pt x="4379" y="3399"/>
                  <a:pt x="4379" y="2190"/>
                </a:cubicBezTo>
                <a:cubicBezTo>
                  <a:pt x="4379" y="981"/>
                  <a:pt x="3398" y="0"/>
                  <a:pt x="2189" y="0"/>
                </a:cubicBezTo>
                <a:cubicBezTo>
                  <a:pt x="981" y="0"/>
                  <a:pt x="0" y="981"/>
                  <a:pt x="0" y="2190"/>
                </a:cubicBezTo>
                <a:lnTo>
                  <a:pt x="0" y="4379"/>
                </a:lnTo>
                <a:lnTo>
                  <a:pt x="2189" y="4379"/>
                </a:lnTo>
              </a:path>
            </a:pathLst>
          </a:custGeom>
          <a:solidFill>
            <a:srgbClr val="B41F7A">
              <a:alpha val="86000"/>
            </a:srgbClr>
          </a:solidFill>
          <a:ln>
            <a:noFill/>
          </a:ln>
        </p:spPr>
        <p:txBody>
          <a:bodyPr wrap="none" anchor="ctr"/>
          <a:lstStyle/>
          <a:p>
            <a:pPr algn="l" rtl="0"/>
            <a:endParaRPr lang="en-GB" sz="2449" dirty="0">
              <a:latin typeface="+mj-lt"/>
            </a:endParaRPr>
          </a:p>
        </p:txBody>
      </p:sp>
      <p:sp>
        <p:nvSpPr>
          <p:cNvPr id="32" name="Freeform 313">
            <a:extLst>
              <a:ext uri="{FF2B5EF4-FFF2-40B4-BE49-F238E27FC236}">
                <a16:creationId xmlns:a16="http://schemas.microsoft.com/office/drawing/2014/main" id="{50343E79-9508-BF60-F955-0E3738368527}"/>
              </a:ext>
            </a:extLst>
          </p:cNvPr>
          <p:cNvSpPr>
            <a:spLocks noChangeArrowheads="1"/>
          </p:cNvSpPr>
          <p:nvPr/>
        </p:nvSpPr>
        <p:spPr bwMode="auto">
          <a:xfrm>
            <a:off x="6867328" y="3247623"/>
            <a:ext cx="2796043" cy="2519547"/>
          </a:xfrm>
          <a:custGeom>
            <a:avLst/>
            <a:gdLst>
              <a:gd name="T0" fmla="*/ 2190 w 4380"/>
              <a:gd name="T1" fmla="*/ 0 h 4381"/>
              <a:gd name="T2" fmla="*/ 2190 w 4380"/>
              <a:gd name="T3" fmla="*/ 0 h 4381"/>
              <a:gd name="T4" fmla="*/ 0 w 4380"/>
              <a:gd name="T5" fmla="*/ 2190 h 4381"/>
              <a:gd name="T6" fmla="*/ 0 w 4380"/>
              <a:gd name="T7" fmla="*/ 2190 h 4381"/>
              <a:gd name="T8" fmla="*/ 2190 w 4380"/>
              <a:gd name="T9" fmla="*/ 4380 h 4381"/>
              <a:gd name="T10" fmla="*/ 2190 w 4380"/>
              <a:gd name="T11" fmla="*/ 4380 h 4381"/>
              <a:gd name="T12" fmla="*/ 4379 w 4380"/>
              <a:gd name="T13" fmla="*/ 2190 h 4381"/>
              <a:gd name="T14" fmla="*/ 4379 w 4380"/>
              <a:gd name="T15" fmla="*/ 0 h 4381"/>
              <a:gd name="T16" fmla="*/ 2190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90" y="0"/>
                </a:moveTo>
                <a:lnTo>
                  <a:pt x="2190" y="0"/>
                </a:lnTo>
                <a:cubicBezTo>
                  <a:pt x="981" y="0"/>
                  <a:pt x="0" y="981"/>
                  <a:pt x="0" y="2190"/>
                </a:cubicBezTo>
                <a:lnTo>
                  <a:pt x="0" y="2190"/>
                </a:lnTo>
                <a:cubicBezTo>
                  <a:pt x="0" y="3400"/>
                  <a:pt x="981" y="4380"/>
                  <a:pt x="2190" y="4380"/>
                </a:cubicBezTo>
                <a:lnTo>
                  <a:pt x="2190" y="4380"/>
                </a:lnTo>
                <a:cubicBezTo>
                  <a:pt x="3399" y="4380"/>
                  <a:pt x="4379" y="3400"/>
                  <a:pt x="4379" y="2190"/>
                </a:cubicBezTo>
                <a:lnTo>
                  <a:pt x="4379" y="0"/>
                </a:lnTo>
                <a:lnTo>
                  <a:pt x="2190" y="0"/>
                </a:lnTo>
              </a:path>
            </a:pathLst>
          </a:custGeom>
          <a:solidFill>
            <a:srgbClr val="F16924">
              <a:alpha val="93203"/>
            </a:srgbClr>
          </a:solidFill>
          <a:ln>
            <a:noFill/>
          </a:ln>
          <a:effectLst/>
        </p:spPr>
        <p:txBody>
          <a:bodyPr wrap="none" anchor="ctr"/>
          <a:lstStyle/>
          <a:p>
            <a:pPr algn="l" rtl="0">
              <a:defRPr/>
            </a:pPr>
            <a:endParaRPr lang="en-GB" sz="2449" dirty="0">
              <a:latin typeface="+mj-lt"/>
            </a:endParaRPr>
          </a:p>
        </p:txBody>
      </p:sp>
      <p:sp>
        <p:nvSpPr>
          <p:cNvPr id="33" name="Freeform 314">
            <a:extLst>
              <a:ext uri="{FF2B5EF4-FFF2-40B4-BE49-F238E27FC236}">
                <a16:creationId xmlns:a16="http://schemas.microsoft.com/office/drawing/2014/main" id="{3E0DEA17-3C8D-7D3E-7781-DD4A8ECDD2D7}"/>
              </a:ext>
            </a:extLst>
          </p:cNvPr>
          <p:cNvSpPr>
            <a:spLocks noChangeArrowheads="1"/>
          </p:cNvSpPr>
          <p:nvPr/>
        </p:nvSpPr>
        <p:spPr bwMode="auto">
          <a:xfrm>
            <a:off x="8921692" y="3247623"/>
            <a:ext cx="2796043" cy="2519547"/>
          </a:xfrm>
          <a:custGeom>
            <a:avLst/>
            <a:gdLst>
              <a:gd name="T0" fmla="*/ 2189 w 4380"/>
              <a:gd name="T1" fmla="*/ 0 h 4381"/>
              <a:gd name="T2" fmla="*/ 2189 w 4380"/>
              <a:gd name="T3" fmla="*/ 0 h 4381"/>
              <a:gd name="T4" fmla="*/ 4379 w 4380"/>
              <a:gd name="T5" fmla="*/ 2190 h 4381"/>
              <a:gd name="T6" fmla="*/ 4379 w 4380"/>
              <a:gd name="T7" fmla="*/ 2190 h 4381"/>
              <a:gd name="T8" fmla="*/ 2189 w 4380"/>
              <a:gd name="T9" fmla="*/ 4380 h 4381"/>
              <a:gd name="T10" fmla="*/ 2189 w 4380"/>
              <a:gd name="T11" fmla="*/ 4380 h 4381"/>
              <a:gd name="T12" fmla="*/ 0 w 4380"/>
              <a:gd name="T13" fmla="*/ 2190 h 4381"/>
              <a:gd name="T14" fmla="*/ 0 w 4380"/>
              <a:gd name="T15" fmla="*/ 0 h 4381"/>
              <a:gd name="T16" fmla="*/ 2189 w 4380"/>
              <a:gd name="T17" fmla="*/ 0 h 4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0" h="4381">
                <a:moveTo>
                  <a:pt x="2189" y="0"/>
                </a:moveTo>
                <a:lnTo>
                  <a:pt x="2189" y="0"/>
                </a:lnTo>
                <a:cubicBezTo>
                  <a:pt x="3398" y="0"/>
                  <a:pt x="4379" y="981"/>
                  <a:pt x="4379" y="2190"/>
                </a:cubicBezTo>
                <a:lnTo>
                  <a:pt x="4379" y="2190"/>
                </a:lnTo>
                <a:cubicBezTo>
                  <a:pt x="4379" y="3400"/>
                  <a:pt x="3398" y="4380"/>
                  <a:pt x="2189" y="4380"/>
                </a:cubicBezTo>
                <a:lnTo>
                  <a:pt x="2189" y="4380"/>
                </a:lnTo>
                <a:cubicBezTo>
                  <a:pt x="981" y="4380"/>
                  <a:pt x="0" y="3400"/>
                  <a:pt x="0" y="2190"/>
                </a:cubicBezTo>
                <a:lnTo>
                  <a:pt x="0" y="0"/>
                </a:lnTo>
                <a:lnTo>
                  <a:pt x="2189" y="0"/>
                </a:lnTo>
              </a:path>
            </a:pathLst>
          </a:custGeom>
          <a:solidFill>
            <a:srgbClr val="EDA13E">
              <a:alpha val="90000"/>
            </a:srgbClr>
          </a:solidFill>
          <a:ln>
            <a:noFill/>
          </a:ln>
          <a:effectLst/>
        </p:spPr>
        <p:txBody>
          <a:bodyPr wrap="none" anchor="ctr"/>
          <a:lstStyle/>
          <a:p>
            <a:pPr algn="l" rtl="0">
              <a:defRPr/>
            </a:pPr>
            <a:endParaRPr lang="en-GB" sz="2449" dirty="0">
              <a:latin typeface="+mj-lt"/>
            </a:endParaRPr>
          </a:p>
        </p:txBody>
      </p:sp>
      <p:sp>
        <p:nvSpPr>
          <p:cNvPr id="34" name="TextBox 13">
            <a:extLst>
              <a:ext uri="{FF2B5EF4-FFF2-40B4-BE49-F238E27FC236}">
                <a16:creationId xmlns:a16="http://schemas.microsoft.com/office/drawing/2014/main" id="{C8E2D341-9B1B-E737-30D7-1AC5FB3EED24}"/>
              </a:ext>
            </a:extLst>
          </p:cNvPr>
          <p:cNvSpPr txBox="1"/>
          <p:nvPr/>
        </p:nvSpPr>
        <p:spPr>
          <a:xfrm>
            <a:off x="7428753" y="2086547"/>
            <a:ext cx="1393267" cy="523220"/>
          </a:xfrm>
          <a:prstGeom prst="rect">
            <a:avLst/>
          </a:prstGeom>
          <a:noFill/>
        </p:spPr>
        <p:txBody>
          <a:bodyPr wrap="none" rtlCol="0" anchor="ctr">
            <a:spAutoFit/>
          </a:bodyPr>
          <a:lstStyle/>
          <a:p>
            <a:pPr algn="ctr" rtl="0"/>
            <a:r>
              <a:rPr lang="en-GB" sz="2800" dirty="0">
                <a:solidFill>
                  <a:schemeClr val="bg1"/>
                </a:solidFill>
                <a:ea typeface="Source Sans Pro" panose="020B0503030403020204" pitchFamily="34" charset="0"/>
              </a:rPr>
              <a:t>bloqueadores</a:t>
            </a:r>
          </a:p>
        </p:txBody>
      </p:sp>
      <p:sp>
        <p:nvSpPr>
          <p:cNvPr id="35" name="TextBox 14">
            <a:extLst>
              <a:ext uri="{FF2B5EF4-FFF2-40B4-BE49-F238E27FC236}">
                <a16:creationId xmlns:a16="http://schemas.microsoft.com/office/drawing/2014/main" id="{EAC5723A-ADB9-B091-6DC8-EC2A289B8B7D}"/>
              </a:ext>
            </a:extLst>
          </p:cNvPr>
          <p:cNvSpPr txBox="1"/>
          <p:nvPr/>
        </p:nvSpPr>
        <p:spPr>
          <a:xfrm>
            <a:off x="9485858" y="2086547"/>
            <a:ext cx="1813317" cy="523220"/>
          </a:xfrm>
          <a:prstGeom prst="rect">
            <a:avLst/>
          </a:prstGeom>
          <a:noFill/>
        </p:spPr>
        <p:txBody>
          <a:bodyPr wrap="none" rtlCol="0" anchor="ctr">
            <a:spAutoFit/>
          </a:bodyPr>
          <a:lstStyle/>
          <a:p>
            <a:pPr algn="ctr" rtl="0"/>
            <a:r>
              <a:rPr lang="en-GB" sz="2800">
                <a:solidFill>
                  <a:schemeClr val="bg1"/>
                </a:solidFill>
                <a:ea typeface="Source Sans Pro" panose="020B0503030403020204" pitchFamily="34" charset="0"/>
              </a:rPr>
              <a:t>campeones</a:t>
            </a:r>
            <a:endParaRPr lang="en-GB" sz="2800" dirty="0">
              <a:solidFill>
                <a:schemeClr val="bg1"/>
              </a:solidFill>
              <a:ea typeface="Source Sans Pro" panose="020B0503030403020204" pitchFamily="34" charset="0"/>
            </a:endParaRPr>
          </a:p>
        </p:txBody>
      </p:sp>
      <p:sp>
        <p:nvSpPr>
          <p:cNvPr id="36" name="TextBox 15">
            <a:extLst>
              <a:ext uri="{FF2B5EF4-FFF2-40B4-BE49-F238E27FC236}">
                <a16:creationId xmlns:a16="http://schemas.microsoft.com/office/drawing/2014/main" id="{B9DC6567-86A2-E6C0-3A94-33EEDB116F25}"/>
              </a:ext>
            </a:extLst>
          </p:cNvPr>
          <p:cNvSpPr txBox="1"/>
          <p:nvPr/>
        </p:nvSpPr>
        <p:spPr>
          <a:xfrm>
            <a:off x="7403938" y="4248065"/>
            <a:ext cx="1442896" cy="523220"/>
          </a:xfrm>
          <a:prstGeom prst="rect">
            <a:avLst/>
          </a:prstGeom>
          <a:noFill/>
        </p:spPr>
        <p:txBody>
          <a:bodyPr wrap="none" rtlCol="0" anchor="ctr">
            <a:spAutoFit/>
          </a:bodyPr>
          <a:lstStyle/>
          <a:p>
            <a:pPr algn="ctr" rtl="0"/>
            <a:r>
              <a:rPr lang="en-GB" sz="2800">
                <a:solidFill>
                  <a:schemeClr val="bg1"/>
                </a:solidFill>
                <a:ea typeface="Source Sans Pro" panose="020B0503030403020204" pitchFamily="34" charset="0"/>
              </a:rPr>
              <a:t>evitadores</a:t>
            </a:r>
            <a:endParaRPr lang="en-GB" sz="2800" dirty="0">
              <a:solidFill>
                <a:schemeClr val="bg1"/>
              </a:solidFill>
              <a:ea typeface="Source Sans Pro" panose="020B0503030403020204" pitchFamily="34" charset="0"/>
            </a:endParaRPr>
          </a:p>
        </p:txBody>
      </p:sp>
      <p:sp>
        <p:nvSpPr>
          <p:cNvPr id="37" name="TextBox 16">
            <a:extLst>
              <a:ext uri="{FF2B5EF4-FFF2-40B4-BE49-F238E27FC236}">
                <a16:creationId xmlns:a16="http://schemas.microsoft.com/office/drawing/2014/main" id="{BFDCD7E3-967A-EDB3-23EA-00ABC80711A7}"/>
              </a:ext>
            </a:extLst>
          </p:cNvPr>
          <p:cNvSpPr txBox="1"/>
          <p:nvPr/>
        </p:nvSpPr>
        <p:spPr>
          <a:xfrm>
            <a:off x="9220432" y="4248065"/>
            <a:ext cx="2344168" cy="523220"/>
          </a:xfrm>
          <a:prstGeom prst="rect">
            <a:avLst/>
          </a:prstGeom>
          <a:noFill/>
        </p:spPr>
        <p:txBody>
          <a:bodyPr wrap="none" rtlCol="0" anchor="ctr">
            <a:spAutoFit/>
          </a:bodyPr>
          <a:lstStyle/>
          <a:p>
            <a:pPr algn="ctr" rtl="0"/>
            <a:r>
              <a:rPr lang="en-GB" sz="2800" dirty="0">
                <a:solidFill>
                  <a:schemeClr val="bg1"/>
                </a:solidFill>
                <a:ea typeface="Source Sans Pro" panose="020B0503030403020204" pitchFamily="34" charset="0"/>
              </a:rPr>
              <a:t>Impulsores silenciosos</a:t>
            </a:r>
          </a:p>
        </p:txBody>
      </p:sp>
      <p:cxnSp>
        <p:nvCxnSpPr>
          <p:cNvPr id="38" name="Gerade Verbindung mit Pfeil 5">
            <a:extLst>
              <a:ext uri="{FF2B5EF4-FFF2-40B4-BE49-F238E27FC236}">
                <a16:creationId xmlns:a16="http://schemas.microsoft.com/office/drawing/2014/main" id="{B3DF8680-F993-7481-76E9-98C797C1503C}"/>
              </a:ext>
            </a:extLst>
          </p:cNvPr>
          <p:cNvCxnSpPr>
            <a:cxnSpLocks/>
          </p:cNvCxnSpPr>
          <p:nvPr/>
        </p:nvCxnSpPr>
        <p:spPr>
          <a:xfrm>
            <a:off x="6417615" y="6039883"/>
            <a:ext cx="5228358" cy="0"/>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7">
            <a:extLst>
              <a:ext uri="{FF2B5EF4-FFF2-40B4-BE49-F238E27FC236}">
                <a16:creationId xmlns:a16="http://schemas.microsoft.com/office/drawing/2014/main" id="{D4FA430D-FE9D-BFC1-6FC0-CC1639220BE8}"/>
              </a:ext>
            </a:extLst>
          </p:cNvPr>
          <p:cNvCxnSpPr>
            <a:cxnSpLocks/>
          </p:cNvCxnSpPr>
          <p:nvPr/>
        </p:nvCxnSpPr>
        <p:spPr>
          <a:xfrm flipV="1">
            <a:off x="6417615" y="914400"/>
            <a:ext cx="0" cy="5125483"/>
          </a:xfrm>
          <a:prstGeom prst="straightConnector1">
            <a:avLst/>
          </a:prstGeom>
          <a:ln>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21">
            <a:extLst>
              <a:ext uri="{FF2B5EF4-FFF2-40B4-BE49-F238E27FC236}">
                <a16:creationId xmlns:a16="http://schemas.microsoft.com/office/drawing/2014/main" id="{CAEA5434-C201-71CA-50D4-EA08643D90CE}"/>
              </a:ext>
            </a:extLst>
          </p:cNvPr>
          <p:cNvSpPr txBox="1"/>
          <p:nvPr/>
        </p:nvSpPr>
        <p:spPr>
          <a:xfrm>
            <a:off x="6417615" y="6170298"/>
            <a:ext cx="5192708" cy="369332"/>
          </a:xfrm>
          <a:prstGeom prst="rect">
            <a:avLst/>
          </a:prstGeom>
          <a:noFill/>
        </p:spPr>
        <p:txBody>
          <a:bodyPr wrap="square" rtlCol="0" anchor="b" anchorCtr="0">
            <a:spAutoFit/>
          </a:bodyPr>
          <a:lstStyle/>
          <a:p>
            <a:pPr algn="ctr" rtl="0"/>
            <a:r>
              <a:rPr lang="en-GB" b="1" dirty="0">
                <a:solidFill>
                  <a:srgbClr val="595959"/>
                </a:solidFill>
                <a:ea typeface="League Spartan" charset="0"/>
                <a:cs typeface="Poppins" pitchFamily="2" charset="77"/>
              </a:rPr>
              <a:t>Interés común</a:t>
            </a:r>
          </a:p>
        </p:txBody>
      </p:sp>
      <p:sp>
        <p:nvSpPr>
          <p:cNvPr id="41" name="TextBox 21">
            <a:extLst>
              <a:ext uri="{FF2B5EF4-FFF2-40B4-BE49-F238E27FC236}">
                <a16:creationId xmlns:a16="http://schemas.microsoft.com/office/drawing/2014/main" id="{FC8AA3D6-F9A4-F877-9C8F-7805A3D7908B}"/>
              </a:ext>
            </a:extLst>
          </p:cNvPr>
          <p:cNvSpPr txBox="1"/>
          <p:nvPr/>
        </p:nvSpPr>
        <p:spPr>
          <a:xfrm rot="5400000">
            <a:off x="3763876" y="3380690"/>
            <a:ext cx="4949055" cy="369332"/>
          </a:xfrm>
          <a:prstGeom prst="rect">
            <a:avLst/>
          </a:prstGeom>
          <a:noFill/>
        </p:spPr>
        <p:txBody>
          <a:bodyPr wrap="square" rtlCol="0" anchor="b" anchorCtr="0">
            <a:spAutoFit/>
          </a:bodyPr>
          <a:lstStyle/>
          <a:p>
            <a:pPr algn="ctr" rtl="0"/>
            <a:r>
              <a:rPr lang="en-GB" b="1" dirty="0">
                <a:solidFill>
                  <a:srgbClr val="595959"/>
                </a:solidFill>
                <a:ea typeface="League Spartan" charset="0"/>
                <a:cs typeface="Poppins" pitchFamily="2" charset="77"/>
              </a:rPr>
              <a:t>Energía invertida</a:t>
            </a:r>
          </a:p>
        </p:txBody>
      </p:sp>
      <p:sp>
        <p:nvSpPr>
          <p:cNvPr id="42" name="TextBox 13">
            <a:extLst>
              <a:ext uri="{FF2B5EF4-FFF2-40B4-BE49-F238E27FC236}">
                <a16:creationId xmlns:a16="http://schemas.microsoft.com/office/drawing/2014/main" id="{8D2ADA10-3862-2E0C-5CA2-4A77914D62B4}"/>
              </a:ext>
            </a:extLst>
          </p:cNvPr>
          <p:cNvSpPr txBox="1"/>
          <p:nvPr/>
        </p:nvSpPr>
        <p:spPr>
          <a:xfrm>
            <a:off x="7261435" y="2533845"/>
            <a:ext cx="1727903" cy="338554"/>
          </a:xfrm>
          <a:prstGeom prst="rect">
            <a:avLst/>
          </a:prstGeom>
          <a:noFill/>
        </p:spPr>
        <p:txBody>
          <a:bodyPr wrap="square" rtlCol="0" anchor="ctr">
            <a:spAutoFit/>
          </a:bodyPr>
          <a:lstStyle/>
          <a:p>
            <a:pPr algn="ctr" rtl="0"/>
            <a:r>
              <a:rPr lang="en-GB" sz="1600" b="1" dirty="0">
                <a:solidFill>
                  <a:schemeClr val="bg1"/>
                </a:solidFill>
                <a:ea typeface="Source Sans Pro" panose="020B0503030403020204" pitchFamily="34" charset="0"/>
              </a:rPr>
              <a:t>Resistencias activas</a:t>
            </a:r>
          </a:p>
        </p:txBody>
      </p:sp>
      <p:sp>
        <p:nvSpPr>
          <p:cNvPr id="43" name="TextBox 14">
            <a:extLst>
              <a:ext uri="{FF2B5EF4-FFF2-40B4-BE49-F238E27FC236}">
                <a16:creationId xmlns:a16="http://schemas.microsoft.com/office/drawing/2014/main" id="{A06D59D7-3941-A514-A518-EAC5EBD6A3E1}"/>
              </a:ext>
            </a:extLst>
          </p:cNvPr>
          <p:cNvSpPr txBox="1"/>
          <p:nvPr/>
        </p:nvSpPr>
        <p:spPr>
          <a:xfrm>
            <a:off x="9548760" y="2576888"/>
            <a:ext cx="1687513" cy="338554"/>
          </a:xfrm>
          <a:prstGeom prst="rect">
            <a:avLst/>
          </a:prstGeom>
          <a:noFill/>
        </p:spPr>
        <p:txBody>
          <a:bodyPr wrap="square" rtlCol="0" anchor="ctr">
            <a:spAutoFit/>
          </a:bodyPr>
          <a:lstStyle/>
          <a:p>
            <a:pPr algn="ctr" rtl="0"/>
            <a:r>
              <a:rPr lang="en-GB" sz="1600" b="1" dirty="0">
                <a:solidFill>
                  <a:schemeClr val="bg1"/>
                </a:solidFill>
                <a:ea typeface="Source Sans Pro" panose="020B0503030403020204" pitchFamily="34" charset="0"/>
              </a:rPr>
              <a:t>Partidarios activos</a:t>
            </a:r>
          </a:p>
        </p:txBody>
      </p:sp>
      <p:sp>
        <p:nvSpPr>
          <p:cNvPr id="44" name="TextBox 15">
            <a:extLst>
              <a:ext uri="{FF2B5EF4-FFF2-40B4-BE49-F238E27FC236}">
                <a16:creationId xmlns:a16="http://schemas.microsoft.com/office/drawing/2014/main" id="{DDBAA945-641A-3A1C-8776-286D244D6DB0}"/>
              </a:ext>
            </a:extLst>
          </p:cNvPr>
          <p:cNvSpPr txBox="1"/>
          <p:nvPr/>
        </p:nvSpPr>
        <p:spPr>
          <a:xfrm>
            <a:off x="7147633" y="4738365"/>
            <a:ext cx="1955506" cy="338554"/>
          </a:xfrm>
          <a:prstGeom prst="rect">
            <a:avLst/>
          </a:prstGeom>
          <a:noFill/>
        </p:spPr>
        <p:txBody>
          <a:bodyPr wrap="square" rtlCol="0" anchor="ctr">
            <a:spAutoFit/>
          </a:bodyPr>
          <a:lstStyle/>
          <a:p>
            <a:pPr algn="ctr" rtl="0"/>
            <a:r>
              <a:rPr lang="en-GB" sz="1600" b="1" dirty="0">
                <a:solidFill>
                  <a:schemeClr val="bg1"/>
                </a:solidFill>
                <a:ea typeface="Source Sans Pro" panose="020B0503030403020204" pitchFamily="34" charset="0"/>
              </a:rPr>
              <a:t>Resistencias Pasivas</a:t>
            </a:r>
          </a:p>
        </p:txBody>
      </p:sp>
      <p:sp>
        <p:nvSpPr>
          <p:cNvPr id="45" name="TextBox 16">
            <a:extLst>
              <a:ext uri="{FF2B5EF4-FFF2-40B4-BE49-F238E27FC236}">
                <a16:creationId xmlns:a16="http://schemas.microsoft.com/office/drawing/2014/main" id="{BCD33C7E-8101-8ECC-2DA5-B051DF6EBD74}"/>
              </a:ext>
            </a:extLst>
          </p:cNvPr>
          <p:cNvSpPr txBox="1"/>
          <p:nvPr/>
        </p:nvSpPr>
        <p:spPr>
          <a:xfrm>
            <a:off x="9485492" y="4784289"/>
            <a:ext cx="1814049" cy="338554"/>
          </a:xfrm>
          <a:prstGeom prst="rect">
            <a:avLst/>
          </a:prstGeom>
          <a:noFill/>
        </p:spPr>
        <p:txBody>
          <a:bodyPr wrap="square" rtlCol="0" anchor="ctr">
            <a:spAutoFit/>
          </a:bodyPr>
          <a:lstStyle/>
          <a:p>
            <a:pPr algn="ctr" rtl="0"/>
            <a:r>
              <a:rPr lang="en-GB" sz="1600" b="1" dirty="0">
                <a:solidFill>
                  <a:schemeClr val="bg1"/>
                </a:solidFill>
                <a:ea typeface="Source Sans Pro" panose="020B0503030403020204" pitchFamily="34" charset="0"/>
              </a:rPr>
              <a:t>Partidarios pasivos</a:t>
            </a:r>
          </a:p>
        </p:txBody>
      </p:sp>
      <p:sp>
        <p:nvSpPr>
          <p:cNvPr id="46" name="Rectangle 45">
            <a:extLst>
              <a:ext uri="{FF2B5EF4-FFF2-40B4-BE49-F238E27FC236}">
                <a16:creationId xmlns:a16="http://schemas.microsoft.com/office/drawing/2014/main" id="{0BFEFE3E-83F0-94C6-FF41-9FEC2E496AE6}"/>
              </a:ext>
            </a:extLst>
          </p:cNvPr>
          <p:cNvSpPr/>
          <p:nvPr/>
        </p:nvSpPr>
        <p:spPr>
          <a:xfrm>
            <a:off x="474265" y="231620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61273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71946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728073" y="406400"/>
            <a:ext cx="7057528"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r>
              <a:rPr lang="en-US" dirty="0">
                <a:solidFill>
                  <a:schemeClr val="bg1"/>
                </a:solidFill>
              </a:rPr>
              <a:t>El objetivo de la gestión de crisis es eliminar el daño potencial y permitir que la</a:t>
            </a:r>
            <a:r>
              <a:rPr lang="en-US" dirty="0" err="1">
                <a:solidFill>
                  <a:schemeClr val="bg1"/>
                </a:solidFill>
              </a:rPr>
              <a:t>organización</a:t>
            </a:r>
            <a:r>
              <a:rPr lang="en-US" dirty="0">
                <a:solidFill>
                  <a:schemeClr val="bg1"/>
                </a:solidFill>
              </a:rPr>
              <a:t>reanudar la ejecución de su estrategia. Durante la crisis empresarial, la comunicación con los principales stakeholders es fundamental.</a:t>
            </a:r>
          </a:p>
          <a:p>
            <a:pPr marL="15875" indent="-15875" algn="l" rtl="0">
              <a:lnSpc>
                <a:spcPct val="150000"/>
              </a:lnSpc>
            </a:pPr>
            <a:endParaRPr lang="en-US" sz="800" dirty="0">
              <a:solidFill>
                <a:schemeClr val="bg1"/>
              </a:solidFill>
            </a:endParaRPr>
          </a:p>
          <a:p>
            <a:pPr marL="15875" indent="-15875" algn="l" rtl="0"/>
            <a:r>
              <a:rPr lang="en-US" b="1" dirty="0">
                <a:solidFill>
                  <a:schemeClr val="bg1"/>
                </a:solidFill>
              </a:rPr>
              <a:t>Business Crisis Communication tiene los siguientes objetivos principales:</a:t>
            </a:r>
          </a:p>
          <a:p>
            <a:pPr marL="15875" indent="-15875" algn="l" rtl="0"/>
            <a:endParaRPr lang="en-US" dirty="0">
              <a:solidFill>
                <a:schemeClr val="bg1"/>
              </a:solidFill>
            </a:endParaRP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2"/>
            <a:ext cx="3666420" cy="21701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Objetivos Estratégicos de Comunicación</a:t>
            </a:r>
            <a:r>
              <a:rPr lang="en-GB" b="1" dirty="0">
                <a:solidFill>
                  <a:schemeClr val="bg1"/>
                </a:solidFill>
              </a:rPr>
              <a:t>DURANTE</a:t>
            </a:r>
            <a:r>
              <a:rPr lang="en-GB" dirty="0">
                <a:solidFill>
                  <a:schemeClr val="bg1"/>
                </a:solidFill>
              </a:rPr>
              <a:t>una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327159" y="1293888"/>
            <a:ext cx="205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2" name="Gruppieren 3">
            <a:extLst>
              <a:ext uri="{FF2B5EF4-FFF2-40B4-BE49-F238E27FC236}">
                <a16:creationId xmlns:a16="http://schemas.microsoft.com/office/drawing/2014/main" id="{A48ED906-58BC-1727-FFA0-BF2B2756959F}"/>
              </a:ext>
            </a:extLst>
          </p:cNvPr>
          <p:cNvGrpSpPr/>
          <p:nvPr/>
        </p:nvGrpSpPr>
        <p:grpSpPr>
          <a:xfrm>
            <a:off x="530826" y="2854387"/>
            <a:ext cx="10896391" cy="3448907"/>
            <a:chOff x="3649227" y="1891861"/>
            <a:chExt cx="12559024" cy="4080288"/>
          </a:xfrm>
        </p:grpSpPr>
        <p:sp>
          <p:nvSpPr>
            <p:cNvPr id="3" name="Pentagon 6">
              <a:extLst>
                <a:ext uri="{FF2B5EF4-FFF2-40B4-BE49-F238E27FC236}">
                  <a16:creationId xmlns:a16="http://schemas.microsoft.com/office/drawing/2014/main" id="{51679894-A8DD-CC6C-2583-05C0FB96D719}"/>
                </a:ext>
              </a:extLst>
            </p:cNvPr>
            <p:cNvSpPr/>
            <p:nvPr/>
          </p:nvSpPr>
          <p:spPr>
            <a:xfrm>
              <a:off x="7915823" y="3106373"/>
              <a:ext cx="8147109" cy="839242"/>
            </a:xfrm>
            <a:prstGeom prst="homePlate">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sp>
          <p:nvSpPr>
            <p:cNvPr id="4" name="Pentagon 7">
              <a:extLst>
                <a:ext uri="{FF2B5EF4-FFF2-40B4-BE49-F238E27FC236}">
                  <a16:creationId xmlns:a16="http://schemas.microsoft.com/office/drawing/2014/main" id="{363E3A73-614F-75D6-E873-1C955787EDE5}"/>
                </a:ext>
              </a:extLst>
            </p:cNvPr>
            <p:cNvSpPr/>
            <p:nvPr/>
          </p:nvSpPr>
          <p:spPr>
            <a:xfrm>
              <a:off x="7925556" y="3874279"/>
              <a:ext cx="8282687" cy="824473"/>
            </a:xfrm>
            <a:prstGeom prst="homePlate">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sp>
          <p:nvSpPr>
            <p:cNvPr id="5" name="Pentagon 8">
              <a:extLst>
                <a:ext uri="{FF2B5EF4-FFF2-40B4-BE49-F238E27FC236}">
                  <a16:creationId xmlns:a16="http://schemas.microsoft.com/office/drawing/2014/main" id="{51F02347-1C8D-7E95-F646-53EDAC520403}"/>
                </a:ext>
              </a:extLst>
            </p:cNvPr>
            <p:cNvSpPr/>
            <p:nvPr/>
          </p:nvSpPr>
          <p:spPr>
            <a:xfrm>
              <a:off x="7925556" y="4694375"/>
              <a:ext cx="8282695" cy="844078"/>
            </a:xfrm>
            <a:prstGeom prst="homePlate">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sp>
          <p:nvSpPr>
            <p:cNvPr id="6" name="Pentagon 9">
              <a:extLst>
                <a:ext uri="{FF2B5EF4-FFF2-40B4-BE49-F238E27FC236}">
                  <a16:creationId xmlns:a16="http://schemas.microsoft.com/office/drawing/2014/main" id="{21378E91-5A8F-9C56-CC70-41B2F462B7C2}"/>
                </a:ext>
              </a:extLst>
            </p:cNvPr>
            <p:cNvSpPr/>
            <p:nvPr/>
          </p:nvSpPr>
          <p:spPr>
            <a:xfrm>
              <a:off x="7915824" y="2301045"/>
              <a:ext cx="8066168" cy="824473"/>
            </a:xfrm>
            <a:prstGeom prst="homePlate">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sp>
          <p:nvSpPr>
            <p:cNvPr id="7" name="Rectangle 10">
              <a:extLst>
                <a:ext uri="{FF2B5EF4-FFF2-40B4-BE49-F238E27FC236}">
                  <a16:creationId xmlns:a16="http://schemas.microsoft.com/office/drawing/2014/main" id="{B0BC658F-F251-F2E8-D79B-90A22413AD4E}"/>
                </a:ext>
              </a:extLst>
            </p:cNvPr>
            <p:cNvSpPr/>
            <p:nvPr/>
          </p:nvSpPr>
          <p:spPr>
            <a:xfrm>
              <a:off x="5657923" y="3427445"/>
              <a:ext cx="1798582" cy="519724"/>
            </a:xfrm>
            <a:prstGeom prst="rect">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sp>
          <p:nvSpPr>
            <p:cNvPr id="8" name="Rectangle 11">
              <a:extLst>
                <a:ext uri="{FF2B5EF4-FFF2-40B4-BE49-F238E27FC236}">
                  <a16:creationId xmlns:a16="http://schemas.microsoft.com/office/drawing/2014/main" id="{B3A4E317-B5E9-4079-BA39-2C39005E1335}"/>
                </a:ext>
              </a:extLst>
            </p:cNvPr>
            <p:cNvSpPr/>
            <p:nvPr/>
          </p:nvSpPr>
          <p:spPr>
            <a:xfrm>
              <a:off x="5661365" y="3876235"/>
              <a:ext cx="1795141" cy="506237"/>
            </a:xfrm>
            <a:prstGeom prst="rect">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sp>
          <p:nvSpPr>
            <p:cNvPr id="9" name="Rectangle 12">
              <a:extLst>
                <a:ext uri="{FF2B5EF4-FFF2-40B4-BE49-F238E27FC236}">
                  <a16:creationId xmlns:a16="http://schemas.microsoft.com/office/drawing/2014/main" id="{115F0692-E55B-F7B0-8437-0F40FD23DBEA}"/>
                </a:ext>
              </a:extLst>
            </p:cNvPr>
            <p:cNvSpPr/>
            <p:nvPr/>
          </p:nvSpPr>
          <p:spPr>
            <a:xfrm>
              <a:off x="5658941" y="4383904"/>
              <a:ext cx="1819439" cy="587028"/>
            </a:xfrm>
            <a:prstGeom prst="rect">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sp>
          <p:nvSpPr>
            <p:cNvPr id="10" name="Rectangle 13">
              <a:extLst>
                <a:ext uri="{FF2B5EF4-FFF2-40B4-BE49-F238E27FC236}">
                  <a16:creationId xmlns:a16="http://schemas.microsoft.com/office/drawing/2014/main" id="{0F8E1343-C0D7-DB91-F776-47B569B52387}"/>
                </a:ext>
              </a:extLst>
            </p:cNvPr>
            <p:cNvSpPr/>
            <p:nvPr/>
          </p:nvSpPr>
          <p:spPr>
            <a:xfrm>
              <a:off x="5638612" y="2884053"/>
              <a:ext cx="1862293" cy="544947"/>
            </a:xfrm>
            <a:prstGeom prst="rect">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lnSpc>
                  <a:spcPts val="2240"/>
                </a:lnSpc>
              </a:pPr>
              <a:endParaRPr lang="en-GB" sz="2200" dirty="0"/>
            </a:p>
          </p:txBody>
        </p:sp>
        <p:grpSp>
          <p:nvGrpSpPr>
            <p:cNvPr id="11" name="Group 14">
              <a:extLst>
                <a:ext uri="{FF2B5EF4-FFF2-40B4-BE49-F238E27FC236}">
                  <a16:creationId xmlns:a16="http://schemas.microsoft.com/office/drawing/2014/main" id="{DA218EA2-FA36-47EE-14D7-EF6B2F0FF4A2}"/>
                </a:ext>
              </a:extLst>
            </p:cNvPr>
            <p:cNvGrpSpPr/>
            <p:nvPr/>
          </p:nvGrpSpPr>
          <p:grpSpPr>
            <a:xfrm>
              <a:off x="7456505" y="2285407"/>
              <a:ext cx="469052" cy="1661763"/>
              <a:chOff x="413581" y="698501"/>
              <a:chExt cx="556244" cy="1970670"/>
            </a:xfrm>
          </p:grpSpPr>
          <p:sp>
            <p:nvSpPr>
              <p:cNvPr id="29" name="Freeform 15">
                <a:extLst>
                  <a:ext uri="{FF2B5EF4-FFF2-40B4-BE49-F238E27FC236}">
                    <a16:creationId xmlns:a16="http://schemas.microsoft.com/office/drawing/2014/main" id="{201E2E5C-5A73-EE7A-CB5D-B8CE5D4B4630}"/>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rtl="0">
                  <a:lnSpc>
                    <a:spcPts val="2240"/>
                  </a:lnSpc>
                </a:pPr>
                <a:endParaRPr lang="en-GB" sz="2200" dirty="0"/>
              </a:p>
            </p:txBody>
          </p:sp>
          <p:sp>
            <p:nvSpPr>
              <p:cNvPr id="30" name="Freeform 16">
                <a:extLst>
                  <a:ext uri="{FF2B5EF4-FFF2-40B4-BE49-F238E27FC236}">
                    <a16:creationId xmlns:a16="http://schemas.microsoft.com/office/drawing/2014/main" id="{91D914CC-592C-FD3C-7E16-5181AC0D5835}"/>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rtl="0">
                  <a:lnSpc>
                    <a:spcPts val="2240"/>
                  </a:lnSpc>
                </a:pPr>
                <a:endParaRPr lang="en-GB" sz="2200" dirty="0"/>
              </a:p>
            </p:txBody>
          </p:sp>
        </p:grpSp>
        <p:sp>
          <p:nvSpPr>
            <p:cNvPr id="12" name="Freeform 11">
              <a:extLst>
                <a:ext uri="{FF2B5EF4-FFF2-40B4-BE49-F238E27FC236}">
                  <a16:creationId xmlns:a16="http://schemas.microsoft.com/office/drawing/2014/main" id="{AA8EA921-0E73-70C2-E5F6-A1C35C502359}"/>
                </a:ext>
              </a:extLst>
            </p:cNvPr>
            <p:cNvSpPr/>
            <p:nvPr/>
          </p:nvSpPr>
          <p:spPr>
            <a:xfrm flipV="1">
              <a:off x="7456725" y="4327228"/>
              <a:ext cx="468830" cy="1229672"/>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rtl="0">
                <a:lnSpc>
                  <a:spcPts val="2240"/>
                </a:lnSpc>
              </a:pPr>
              <a:endParaRPr lang="en-GB" sz="2200" dirty="0"/>
            </a:p>
          </p:txBody>
        </p:sp>
        <p:sp>
          <p:nvSpPr>
            <p:cNvPr id="13" name="Freeform 12">
              <a:extLst>
                <a:ext uri="{FF2B5EF4-FFF2-40B4-BE49-F238E27FC236}">
                  <a16:creationId xmlns:a16="http://schemas.microsoft.com/office/drawing/2014/main" id="{36325E37-FE82-378D-8A71-880D5E3F5BA5}"/>
                </a:ext>
              </a:extLst>
            </p:cNvPr>
            <p:cNvSpPr/>
            <p:nvPr/>
          </p:nvSpPr>
          <p:spPr>
            <a:xfrm flipV="1">
              <a:off x="7456503" y="3876236"/>
              <a:ext cx="469052" cy="823948"/>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rtl="0">
                <a:lnSpc>
                  <a:spcPts val="2240"/>
                </a:lnSpc>
              </a:pPr>
              <a:endParaRPr lang="en-GB" sz="2200" dirty="0"/>
            </a:p>
          </p:txBody>
        </p:sp>
        <p:sp>
          <p:nvSpPr>
            <p:cNvPr id="14" name="Freeform 3">
              <a:extLst>
                <a:ext uri="{FF2B5EF4-FFF2-40B4-BE49-F238E27FC236}">
                  <a16:creationId xmlns:a16="http://schemas.microsoft.com/office/drawing/2014/main" id="{09972734-09AC-2235-2184-499FD38DCEBD}"/>
                </a:ext>
              </a:extLst>
            </p:cNvPr>
            <p:cNvSpPr>
              <a:spLocks noChangeArrowheads="1"/>
            </p:cNvSpPr>
            <p:nvPr/>
          </p:nvSpPr>
          <p:spPr bwMode="auto">
            <a:xfrm>
              <a:off x="4557960" y="2829893"/>
              <a:ext cx="2204587" cy="2204587"/>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bg1"/>
            </a:solidFill>
            <a:ln>
              <a:noFill/>
            </a:ln>
            <a:effectLst/>
          </p:spPr>
          <p:txBody>
            <a:bodyPr wrap="none" anchor="ctr"/>
            <a:lstStyle/>
            <a:p>
              <a:pPr algn="l" rtl="0">
                <a:lnSpc>
                  <a:spcPts val="2240"/>
                </a:lnSpc>
              </a:pPr>
              <a:endParaRPr lang="en-GB" sz="2200" dirty="0"/>
            </a:p>
          </p:txBody>
        </p:sp>
        <p:sp>
          <p:nvSpPr>
            <p:cNvPr id="15" name="Freeform 4">
              <a:extLst>
                <a:ext uri="{FF2B5EF4-FFF2-40B4-BE49-F238E27FC236}">
                  <a16:creationId xmlns:a16="http://schemas.microsoft.com/office/drawing/2014/main" id="{2BB2C558-C99C-654B-7F92-D3444FBB6B62}"/>
                </a:ext>
              </a:extLst>
            </p:cNvPr>
            <p:cNvSpPr>
              <a:spLocks noChangeArrowheads="1"/>
            </p:cNvSpPr>
            <p:nvPr/>
          </p:nvSpPr>
          <p:spPr bwMode="auto">
            <a:xfrm>
              <a:off x="5658943" y="2672536"/>
              <a:ext cx="1259971" cy="2518986"/>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EDA13E"/>
            </a:solidFill>
            <a:ln>
              <a:noFill/>
            </a:ln>
            <a:effectLst/>
          </p:spPr>
          <p:txBody>
            <a:bodyPr wrap="square" anchor="ctr">
              <a:noAutofit/>
            </a:bodyPr>
            <a:lstStyle/>
            <a:p>
              <a:pPr algn="l" rtl="0">
                <a:lnSpc>
                  <a:spcPts val="2240"/>
                </a:lnSpc>
              </a:pPr>
              <a:endParaRPr lang="en-GB" sz="2200" dirty="0"/>
            </a:p>
          </p:txBody>
        </p:sp>
        <p:sp>
          <p:nvSpPr>
            <p:cNvPr id="16" name="Freeform 5">
              <a:extLst>
                <a:ext uri="{FF2B5EF4-FFF2-40B4-BE49-F238E27FC236}">
                  <a16:creationId xmlns:a16="http://schemas.microsoft.com/office/drawing/2014/main" id="{A414E128-D888-FA82-7329-563397ECF6C3}"/>
                </a:ext>
              </a:extLst>
            </p:cNvPr>
            <p:cNvSpPr>
              <a:spLocks noChangeArrowheads="1"/>
            </p:cNvSpPr>
            <p:nvPr/>
          </p:nvSpPr>
          <p:spPr bwMode="auto">
            <a:xfrm>
              <a:off x="4400519" y="2672734"/>
              <a:ext cx="1260844" cy="2518788"/>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EDA13E"/>
            </a:solidFill>
            <a:ln>
              <a:noFill/>
            </a:ln>
            <a:effectLst/>
          </p:spPr>
          <p:txBody>
            <a:bodyPr wrap="square" anchor="ctr">
              <a:noAutofit/>
            </a:bodyPr>
            <a:lstStyle/>
            <a:p>
              <a:pPr algn="l" rtl="0">
                <a:lnSpc>
                  <a:spcPts val="2240"/>
                </a:lnSpc>
              </a:pPr>
              <a:endParaRPr lang="en-GB" sz="2200" dirty="0"/>
            </a:p>
          </p:txBody>
        </p:sp>
        <p:sp>
          <p:nvSpPr>
            <p:cNvPr id="17" name="Freeform 10">
              <a:extLst>
                <a:ext uri="{FF2B5EF4-FFF2-40B4-BE49-F238E27FC236}">
                  <a16:creationId xmlns:a16="http://schemas.microsoft.com/office/drawing/2014/main" id="{E22F5F9F-8DC0-9836-1ADC-C5F5E2EAC0CE}"/>
                </a:ext>
              </a:extLst>
            </p:cNvPr>
            <p:cNvSpPr>
              <a:spLocks noChangeArrowheads="1"/>
            </p:cNvSpPr>
            <p:nvPr/>
          </p:nvSpPr>
          <p:spPr bwMode="auto">
            <a:xfrm rot="15300000">
              <a:off x="4829024" y="1953466"/>
              <a:ext cx="724329" cy="601119"/>
            </a:xfrm>
            <a:custGeom>
              <a:avLst/>
              <a:gdLst>
                <a:gd name="T0" fmla="*/ 2567 w 2568"/>
                <a:gd name="T1" fmla="*/ 0 h 2132"/>
                <a:gd name="T2" fmla="*/ 1579 w 2568"/>
                <a:gd name="T3" fmla="*/ 1065 h 2132"/>
                <a:gd name="T4" fmla="*/ 2567 w 2568"/>
                <a:gd name="T5" fmla="*/ 2131 h 2132"/>
                <a:gd name="T6" fmla="*/ 0 w 2568"/>
                <a:gd name="T7" fmla="*/ 1065 h 2132"/>
                <a:gd name="T8" fmla="*/ 2567 w 2568"/>
                <a:gd name="T9" fmla="*/ 0 h 2132"/>
              </a:gdLst>
              <a:ahLst/>
              <a:cxnLst>
                <a:cxn ang="0">
                  <a:pos x="T0" y="T1"/>
                </a:cxn>
                <a:cxn ang="0">
                  <a:pos x="T2" y="T3"/>
                </a:cxn>
                <a:cxn ang="0">
                  <a:pos x="T4" y="T5"/>
                </a:cxn>
                <a:cxn ang="0">
                  <a:pos x="T6" y="T7"/>
                </a:cxn>
                <a:cxn ang="0">
                  <a:pos x="T8" y="T9"/>
                </a:cxn>
              </a:cxnLst>
              <a:rect l="0" t="0" r="r" b="b"/>
              <a:pathLst>
                <a:path w="2568" h="2132">
                  <a:moveTo>
                    <a:pt x="2567" y="0"/>
                  </a:moveTo>
                  <a:lnTo>
                    <a:pt x="1579" y="1065"/>
                  </a:lnTo>
                  <a:lnTo>
                    <a:pt x="2567" y="2131"/>
                  </a:lnTo>
                  <a:lnTo>
                    <a:pt x="0" y="1065"/>
                  </a:lnTo>
                  <a:lnTo>
                    <a:pt x="2567" y="0"/>
                  </a:lnTo>
                </a:path>
              </a:pathLst>
            </a:custGeom>
            <a:solidFill>
              <a:srgbClr val="B41F7A"/>
            </a:solidFill>
            <a:ln>
              <a:noFill/>
            </a:ln>
            <a:effectLst/>
          </p:spPr>
          <p:txBody>
            <a:bodyPr wrap="none" anchor="ctr"/>
            <a:lstStyle/>
            <a:p>
              <a:pPr algn="l" rtl="0">
                <a:lnSpc>
                  <a:spcPts val="2240"/>
                </a:lnSpc>
              </a:pPr>
              <a:endParaRPr lang="en-GB" sz="2200" dirty="0"/>
            </a:p>
          </p:txBody>
        </p:sp>
        <p:sp>
          <p:nvSpPr>
            <p:cNvPr id="18" name="Freeform 11">
              <a:extLst>
                <a:ext uri="{FF2B5EF4-FFF2-40B4-BE49-F238E27FC236}">
                  <a16:creationId xmlns:a16="http://schemas.microsoft.com/office/drawing/2014/main" id="{DD56EF60-A3C0-9BE9-101A-C9A5363FD8B0}"/>
                </a:ext>
              </a:extLst>
            </p:cNvPr>
            <p:cNvSpPr>
              <a:spLocks noChangeArrowheads="1"/>
            </p:cNvSpPr>
            <p:nvPr/>
          </p:nvSpPr>
          <p:spPr bwMode="auto">
            <a:xfrm rot="15300000">
              <a:off x="4548995" y="2974122"/>
              <a:ext cx="1688622" cy="50705"/>
            </a:xfrm>
            <a:prstGeom prst="roundRect">
              <a:avLst>
                <a:gd name="adj" fmla="val 50000"/>
              </a:avLst>
            </a:prstGeom>
            <a:solidFill>
              <a:schemeClr val="bg1">
                <a:lumMod val="85000"/>
              </a:schemeClr>
            </a:solidFill>
            <a:ln>
              <a:noFill/>
            </a:ln>
            <a:effectLst/>
          </p:spPr>
          <p:txBody>
            <a:bodyPr wrap="none" anchor="ctr"/>
            <a:lstStyle/>
            <a:p>
              <a:pPr algn="l" rtl="0">
                <a:lnSpc>
                  <a:spcPts val="2240"/>
                </a:lnSpc>
              </a:pPr>
              <a:endParaRPr lang="en-GB" sz="2200" dirty="0"/>
            </a:p>
          </p:txBody>
        </p:sp>
        <p:sp>
          <p:nvSpPr>
            <p:cNvPr id="19" name="Freeform 14">
              <a:extLst>
                <a:ext uri="{FF2B5EF4-FFF2-40B4-BE49-F238E27FC236}">
                  <a16:creationId xmlns:a16="http://schemas.microsoft.com/office/drawing/2014/main" id="{29887712-B25C-0149-E5C7-64BA48879A26}"/>
                </a:ext>
              </a:extLst>
            </p:cNvPr>
            <p:cNvSpPr>
              <a:spLocks noChangeArrowheads="1"/>
            </p:cNvSpPr>
            <p:nvPr/>
          </p:nvSpPr>
          <p:spPr bwMode="auto">
            <a:xfrm rot="17100000">
              <a:off x="4835921" y="5309425"/>
              <a:ext cx="724329" cy="601119"/>
            </a:xfrm>
            <a:custGeom>
              <a:avLst/>
              <a:gdLst>
                <a:gd name="T0" fmla="*/ 0 w 2568"/>
                <a:gd name="T1" fmla="*/ 0 h 2132"/>
                <a:gd name="T2" fmla="*/ 988 w 2568"/>
                <a:gd name="T3" fmla="*/ 1065 h 2132"/>
                <a:gd name="T4" fmla="*/ 0 w 2568"/>
                <a:gd name="T5" fmla="*/ 2131 h 2132"/>
                <a:gd name="T6" fmla="*/ 2567 w 2568"/>
                <a:gd name="T7" fmla="*/ 1065 h 2132"/>
                <a:gd name="T8" fmla="*/ 0 w 2568"/>
                <a:gd name="T9" fmla="*/ 0 h 2132"/>
              </a:gdLst>
              <a:ahLst/>
              <a:cxnLst>
                <a:cxn ang="0">
                  <a:pos x="T0" y="T1"/>
                </a:cxn>
                <a:cxn ang="0">
                  <a:pos x="T2" y="T3"/>
                </a:cxn>
                <a:cxn ang="0">
                  <a:pos x="T4" y="T5"/>
                </a:cxn>
                <a:cxn ang="0">
                  <a:pos x="T6" y="T7"/>
                </a:cxn>
                <a:cxn ang="0">
                  <a:pos x="T8" y="T9"/>
                </a:cxn>
              </a:cxnLst>
              <a:rect l="0" t="0" r="r" b="b"/>
              <a:pathLst>
                <a:path w="2568" h="2132">
                  <a:moveTo>
                    <a:pt x="0" y="0"/>
                  </a:moveTo>
                  <a:lnTo>
                    <a:pt x="988" y="1065"/>
                  </a:lnTo>
                  <a:lnTo>
                    <a:pt x="0" y="2131"/>
                  </a:lnTo>
                  <a:lnTo>
                    <a:pt x="2567" y="1065"/>
                  </a:lnTo>
                  <a:lnTo>
                    <a:pt x="0" y="0"/>
                  </a:lnTo>
                </a:path>
              </a:pathLst>
            </a:custGeom>
            <a:solidFill>
              <a:srgbClr val="7F1C58"/>
            </a:solidFill>
            <a:ln>
              <a:noFill/>
            </a:ln>
            <a:effectLst/>
          </p:spPr>
          <p:txBody>
            <a:bodyPr wrap="none" anchor="ctr"/>
            <a:lstStyle/>
            <a:p>
              <a:pPr algn="l" rtl="0">
                <a:lnSpc>
                  <a:spcPts val="2240"/>
                </a:lnSpc>
              </a:pPr>
              <a:endParaRPr lang="en-GB" sz="2200" dirty="0"/>
            </a:p>
          </p:txBody>
        </p:sp>
        <p:sp>
          <p:nvSpPr>
            <p:cNvPr id="20" name="Freeform 11">
              <a:extLst>
                <a:ext uri="{FF2B5EF4-FFF2-40B4-BE49-F238E27FC236}">
                  <a16:creationId xmlns:a16="http://schemas.microsoft.com/office/drawing/2014/main" id="{16BC5759-FE97-1C72-6626-55A725DE0018}"/>
                </a:ext>
              </a:extLst>
            </p:cNvPr>
            <p:cNvSpPr>
              <a:spLocks noChangeArrowheads="1"/>
            </p:cNvSpPr>
            <p:nvPr/>
          </p:nvSpPr>
          <p:spPr bwMode="auto">
            <a:xfrm rot="17100000">
              <a:off x="4550783" y="4836474"/>
              <a:ext cx="1691166" cy="50705"/>
            </a:xfrm>
            <a:prstGeom prst="roundRect">
              <a:avLst>
                <a:gd name="adj" fmla="val 50000"/>
              </a:avLst>
            </a:prstGeom>
            <a:solidFill>
              <a:schemeClr val="bg1">
                <a:lumMod val="85000"/>
              </a:schemeClr>
            </a:solidFill>
            <a:ln>
              <a:noFill/>
            </a:ln>
            <a:effectLst/>
          </p:spPr>
          <p:txBody>
            <a:bodyPr wrap="none" anchor="ctr"/>
            <a:lstStyle/>
            <a:p>
              <a:pPr algn="l" rtl="0">
                <a:lnSpc>
                  <a:spcPts val="2240"/>
                </a:lnSpc>
              </a:pPr>
              <a:endParaRPr lang="en-GB" sz="2200" dirty="0"/>
            </a:p>
          </p:txBody>
        </p:sp>
        <p:sp>
          <p:nvSpPr>
            <p:cNvPr id="21" name="Freeform 8">
              <a:extLst>
                <a:ext uri="{FF2B5EF4-FFF2-40B4-BE49-F238E27FC236}">
                  <a16:creationId xmlns:a16="http://schemas.microsoft.com/office/drawing/2014/main" id="{A34759E6-067C-18E4-C6DD-E5343F377FE9}"/>
                </a:ext>
              </a:extLst>
            </p:cNvPr>
            <p:cNvSpPr>
              <a:spLocks noChangeArrowheads="1"/>
            </p:cNvSpPr>
            <p:nvPr/>
          </p:nvSpPr>
          <p:spPr bwMode="auto">
            <a:xfrm rot="15300000">
              <a:off x="3649227" y="2631885"/>
              <a:ext cx="725574" cy="725573"/>
            </a:xfrm>
            <a:custGeom>
              <a:avLst/>
              <a:gdLst>
                <a:gd name="T0" fmla="*/ 1062 w 2570"/>
                <a:gd name="T1" fmla="*/ 0 h 2570"/>
                <a:gd name="T2" fmla="*/ 1117 w 2570"/>
                <a:gd name="T3" fmla="*/ 1451 h 2570"/>
                <a:gd name="T4" fmla="*/ 2569 w 2570"/>
                <a:gd name="T5" fmla="*/ 1507 h 2570"/>
                <a:gd name="T6" fmla="*/ 0 w 2570"/>
                <a:gd name="T7" fmla="*/ 2569 h 2570"/>
                <a:gd name="T8" fmla="*/ 1062 w 2570"/>
                <a:gd name="T9" fmla="*/ 0 h 2570"/>
              </a:gdLst>
              <a:ahLst/>
              <a:cxnLst>
                <a:cxn ang="0">
                  <a:pos x="T0" y="T1"/>
                </a:cxn>
                <a:cxn ang="0">
                  <a:pos x="T2" y="T3"/>
                </a:cxn>
                <a:cxn ang="0">
                  <a:pos x="T4" y="T5"/>
                </a:cxn>
                <a:cxn ang="0">
                  <a:pos x="T6" y="T7"/>
                </a:cxn>
                <a:cxn ang="0">
                  <a:pos x="T8" y="T9"/>
                </a:cxn>
              </a:cxnLst>
              <a:rect l="0" t="0" r="r" b="b"/>
              <a:pathLst>
                <a:path w="2570" h="2570">
                  <a:moveTo>
                    <a:pt x="1062" y="0"/>
                  </a:moveTo>
                  <a:lnTo>
                    <a:pt x="1117" y="1451"/>
                  </a:lnTo>
                  <a:lnTo>
                    <a:pt x="2569" y="1507"/>
                  </a:lnTo>
                  <a:lnTo>
                    <a:pt x="0" y="2569"/>
                  </a:lnTo>
                  <a:lnTo>
                    <a:pt x="1062" y="0"/>
                  </a:lnTo>
                </a:path>
              </a:pathLst>
            </a:custGeom>
            <a:solidFill>
              <a:srgbClr val="F16924"/>
            </a:solidFill>
            <a:ln>
              <a:noFill/>
            </a:ln>
            <a:effectLst/>
          </p:spPr>
          <p:txBody>
            <a:bodyPr wrap="none" anchor="ctr"/>
            <a:lstStyle/>
            <a:p>
              <a:pPr algn="l" rtl="0">
                <a:lnSpc>
                  <a:spcPts val="2240"/>
                </a:lnSpc>
              </a:pPr>
              <a:endParaRPr lang="en-GB" sz="2200" dirty="0"/>
            </a:p>
          </p:txBody>
        </p:sp>
        <p:sp>
          <p:nvSpPr>
            <p:cNvPr id="22" name="Freeform 11">
              <a:extLst>
                <a:ext uri="{FF2B5EF4-FFF2-40B4-BE49-F238E27FC236}">
                  <a16:creationId xmlns:a16="http://schemas.microsoft.com/office/drawing/2014/main" id="{74BC2670-85DC-6CC1-1C52-586F5AE2A64D}"/>
                </a:ext>
              </a:extLst>
            </p:cNvPr>
            <p:cNvSpPr>
              <a:spLocks noChangeArrowheads="1"/>
            </p:cNvSpPr>
            <p:nvPr/>
          </p:nvSpPr>
          <p:spPr bwMode="auto">
            <a:xfrm rot="12600000">
              <a:off x="3963436" y="3432908"/>
              <a:ext cx="1688622" cy="50705"/>
            </a:xfrm>
            <a:prstGeom prst="roundRect">
              <a:avLst>
                <a:gd name="adj" fmla="val 50000"/>
              </a:avLst>
            </a:prstGeom>
            <a:solidFill>
              <a:schemeClr val="bg1">
                <a:lumMod val="85000"/>
              </a:schemeClr>
            </a:solidFill>
            <a:ln>
              <a:noFill/>
            </a:ln>
            <a:effectLst/>
          </p:spPr>
          <p:txBody>
            <a:bodyPr wrap="none" anchor="ctr"/>
            <a:lstStyle/>
            <a:p>
              <a:pPr algn="l" rtl="0">
                <a:lnSpc>
                  <a:spcPts val="2240"/>
                </a:lnSpc>
              </a:pPr>
              <a:endParaRPr lang="en-GB" sz="2200" dirty="0"/>
            </a:p>
          </p:txBody>
        </p:sp>
        <p:sp>
          <p:nvSpPr>
            <p:cNvPr id="23" name="Freeform 12">
              <a:extLst>
                <a:ext uri="{FF2B5EF4-FFF2-40B4-BE49-F238E27FC236}">
                  <a16:creationId xmlns:a16="http://schemas.microsoft.com/office/drawing/2014/main" id="{0E50C251-9073-4A1D-EBF1-6FB43FCC5368}"/>
                </a:ext>
              </a:extLst>
            </p:cNvPr>
            <p:cNvSpPr>
              <a:spLocks noChangeArrowheads="1"/>
            </p:cNvSpPr>
            <p:nvPr/>
          </p:nvSpPr>
          <p:spPr bwMode="auto">
            <a:xfrm rot="17100000">
              <a:off x="3649228" y="4498864"/>
              <a:ext cx="725573" cy="725573"/>
            </a:xfrm>
            <a:custGeom>
              <a:avLst/>
              <a:gdLst>
                <a:gd name="T0" fmla="*/ 1507 w 2570"/>
                <a:gd name="T1" fmla="*/ 0 h 2570"/>
                <a:gd name="T2" fmla="*/ 1452 w 2570"/>
                <a:gd name="T3" fmla="*/ 1451 h 2570"/>
                <a:gd name="T4" fmla="*/ 0 w 2570"/>
                <a:gd name="T5" fmla="*/ 1507 h 2570"/>
                <a:gd name="T6" fmla="*/ 2569 w 2570"/>
                <a:gd name="T7" fmla="*/ 2569 h 2570"/>
                <a:gd name="T8" fmla="*/ 1507 w 2570"/>
                <a:gd name="T9" fmla="*/ 0 h 2570"/>
              </a:gdLst>
              <a:ahLst/>
              <a:cxnLst>
                <a:cxn ang="0">
                  <a:pos x="T0" y="T1"/>
                </a:cxn>
                <a:cxn ang="0">
                  <a:pos x="T2" y="T3"/>
                </a:cxn>
                <a:cxn ang="0">
                  <a:pos x="T4" y="T5"/>
                </a:cxn>
                <a:cxn ang="0">
                  <a:pos x="T6" y="T7"/>
                </a:cxn>
                <a:cxn ang="0">
                  <a:pos x="T8" y="T9"/>
                </a:cxn>
              </a:cxnLst>
              <a:rect l="0" t="0" r="r" b="b"/>
              <a:pathLst>
                <a:path w="2570" h="2570">
                  <a:moveTo>
                    <a:pt x="1507" y="0"/>
                  </a:moveTo>
                  <a:lnTo>
                    <a:pt x="1452" y="1451"/>
                  </a:lnTo>
                  <a:lnTo>
                    <a:pt x="0" y="1507"/>
                  </a:lnTo>
                  <a:lnTo>
                    <a:pt x="2569" y="2569"/>
                  </a:lnTo>
                  <a:lnTo>
                    <a:pt x="1507" y="0"/>
                  </a:lnTo>
                </a:path>
              </a:pathLst>
            </a:custGeom>
            <a:solidFill>
              <a:srgbClr val="EDA13E"/>
            </a:solidFill>
            <a:ln>
              <a:noFill/>
            </a:ln>
            <a:effectLst/>
          </p:spPr>
          <p:txBody>
            <a:bodyPr wrap="none" anchor="ctr"/>
            <a:lstStyle/>
            <a:p>
              <a:pPr algn="l" rtl="0">
                <a:lnSpc>
                  <a:spcPts val="2240"/>
                </a:lnSpc>
              </a:pPr>
              <a:endParaRPr lang="en-GB" sz="2200" dirty="0"/>
            </a:p>
          </p:txBody>
        </p:sp>
        <p:sp>
          <p:nvSpPr>
            <p:cNvPr id="24" name="Freeform 11">
              <a:extLst>
                <a:ext uri="{FF2B5EF4-FFF2-40B4-BE49-F238E27FC236}">
                  <a16:creationId xmlns:a16="http://schemas.microsoft.com/office/drawing/2014/main" id="{F7B836AF-F226-837B-CE68-3022C40FC547}"/>
                </a:ext>
              </a:extLst>
            </p:cNvPr>
            <p:cNvSpPr>
              <a:spLocks noChangeArrowheads="1"/>
            </p:cNvSpPr>
            <p:nvPr/>
          </p:nvSpPr>
          <p:spPr bwMode="auto">
            <a:xfrm rot="19800000">
              <a:off x="3962824" y="4374993"/>
              <a:ext cx="1688622" cy="50705"/>
            </a:xfrm>
            <a:prstGeom prst="roundRect">
              <a:avLst>
                <a:gd name="adj" fmla="val 50000"/>
              </a:avLst>
            </a:prstGeom>
            <a:solidFill>
              <a:schemeClr val="bg1">
                <a:lumMod val="85000"/>
              </a:schemeClr>
            </a:solidFill>
            <a:ln>
              <a:noFill/>
            </a:ln>
            <a:effectLst/>
          </p:spPr>
          <p:txBody>
            <a:bodyPr wrap="none" anchor="ctr"/>
            <a:lstStyle/>
            <a:p>
              <a:pPr algn="l" rtl="0">
                <a:lnSpc>
                  <a:spcPts val="2240"/>
                </a:lnSpc>
              </a:pPr>
              <a:endParaRPr lang="en-GB" sz="2200" dirty="0"/>
            </a:p>
          </p:txBody>
        </p:sp>
        <p:sp>
          <p:nvSpPr>
            <p:cNvPr id="25" name="Subtitle 2">
              <a:extLst>
                <a:ext uri="{FF2B5EF4-FFF2-40B4-BE49-F238E27FC236}">
                  <a16:creationId xmlns:a16="http://schemas.microsoft.com/office/drawing/2014/main" id="{7F34F617-A65C-870A-8FAB-5026E7B682F7}"/>
                </a:ext>
              </a:extLst>
            </p:cNvPr>
            <p:cNvSpPr txBox="1">
              <a:spLocks/>
            </p:cNvSpPr>
            <p:nvPr/>
          </p:nvSpPr>
          <p:spPr>
            <a:xfrm>
              <a:off x="8133536" y="4786375"/>
              <a:ext cx="7593079" cy="7696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Cooperar con locales, estatales</a:t>
              </a:r>
              <a:r>
                <a:rPr lang="en-GB" sz="2200" dirty="0" err="1">
                  <a:solidFill>
                    <a:schemeClr val="bg1"/>
                  </a:solidFill>
                  <a:latin typeface="+mn-lt"/>
                  <a:ea typeface="Lato Light" panose="020F0502020204030203" pitchFamily="34" charset="0"/>
                  <a:cs typeface="Mukta ExtraLight" panose="020B0000000000000000" pitchFamily="34" charset="77"/>
                </a:rPr>
                <a:t>y federal</a:t>
              </a:r>
              <a:r>
                <a:rPr lang="en-GB" sz="2200" dirty="0">
                  <a:solidFill>
                    <a:schemeClr val="bg1"/>
                  </a:solidFill>
                  <a:latin typeface="+mn-lt"/>
                  <a:ea typeface="Lato Light" panose="020F0502020204030203" pitchFamily="34" charset="0"/>
                  <a:cs typeface="Mukta ExtraLight" panose="020B0000000000000000" pitchFamily="34" charset="77"/>
                </a:rPr>
                <a:t>Autoridades para volver a la “normalidad” rápidamente</a:t>
              </a:r>
            </a:p>
          </p:txBody>
        </p:sp>
        <p:sp>
          <p:nvSpPr>
            <p:cNvPr id="26" name="Subtitle 2">
              <a:extLst>
                <a:ext uri="{FF2B5EF4-FFF2-40B4-BE49-F238E27FC236}">
                  <a16:creationId xmlns:a16="http://schemas.microsoft.com/office/drawing/2014/main" id="{73963132-03E0-E3C9-E042-D2786256EEA4}"/>
                </a:ext>
              </a:extLst>
            </p:cNvPr>
            <p:cNvSpPr txBox="1">
              <a:spLocks/>
            </p:cNvSpPr>
            <p:nvPr/>
          </p:nvSpPr>
          <p:spPr>
            <a:xfrm>
              <a:off x="8089149" y="2497803"/>
              <a:ext cx="7316931"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Evitar la pérdida de confianza y moral de los empleados.</a:t>
              </a:r>
            </a:p>
          </p:txBody>
        </p:sp>
        <p:sp>
          <p:nvSpPr>
            <p:cNvPr id="27" name="Subtitle 2">
              <a:extLst>
                <a:ext uri="{FF2B5EF4-FFF2-40B4-BE49-F238E27FC236}">
                  <a16:creationId xmlns:a16="http://schemas.microsoft.com/office/drawing/2014/main" id="{82CEE779-11EF-44F2-3260-BDF4692EACFF}"/>
                </a:ext>
              </a:extLst>
            </p:cNvPr>
            <p:cNvSpPr txBox="1">
              <a:spLocks/>
            </p:cNvSpPr>
            <p:nvPr/>
          </p:nvSpPr>
          <p:spPr>
            <a:xfrm>
              <a:off x="8075540" y="3319186"/>
              <a:ext cx="6814224"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Mantenga o restablezca las operaciones rápidamente</a:t>
              </a:r>
            </a:p>
          </p:txBody>
        </p:sp>
        <p:sp>
          <p:nvSpPr>
            <p:cNvPr id="28" name="Subtitle 2">
              <a:extLst>
                <a:ext uri="{FF2B5EF4-FFF2-40B4-BE49-F238E27FC236}">
                  <a16:creationId xmlns:a16="http://schemas.microsoft.com/office/drawing/2014/main" id="{DA871D19-5116-01DB-4F7F-89893C50E405}"/>
                </a:ext>
              </a:extLst>
            </p:cNvPr>
            <p:cNvSpPr txBox="1">
              <a:spLocks/>
            </p:cNvSpPr>
            <p:nvPr/>
          </p:nvSpPr>
          <p:spPr>
            <a:xfrm>
              <a:off x="8069833" y="4159608"/>
              <a:ext cx="6814224" cy="43586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pPr>
              <a:r>
                <a:rPr lang="en-GB" sz="2200" dirty="0">
                  <a:solidFill>
                    <a:schemeClr val="bg1"/>
                  </a:solidFill>
                  <a:latin typeface="+mn-lt"/>
                  <a:ea typeface="Lato Light" panose="020F0502020204030203" pitchFamily="34" charset="0"/>
                  <a:cs typeface="Mukta ExtraLight" panose="020B0000000000000000" pitchFamily="34" charset="77"/>
                </a:rPr>
                <a:t>Restaurar la confianza del cliente y del proveedor</a:t>
              </a:r>
            </a:p>
          </p:txBody>
        </p:sp>
      </p:grpSp>
    </p:spTree>
    <p:extLst>
      <p:ext uri="{BB962C8B-B14F-4D97-AF65-F5344CB8AC3E}">
        <p14:creationId xmlns:p14="http://schemas.microsoft.com/office/powerpoint/2010/main" val="3316019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580241" y="406400"/>
            <a:ext cx="7205360"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Durante la crisis, ante todo, se aplica una regla básica importante para la comunicación con las partes interesadas:</a:t>
            </a:r>
          </a:p>
          <a:p>
            <a:pPr marL="342900" indent="-342900" algn="l" rtl="0">
              <a:buFont typeface="Arial" panose="020B0604020202020204" pitchFamily="34" charset="0"/>
              <a:buChar char="•"/>
            </a:pPr>
            <a:r>
              <a:rPr lang="en-US" dirty="0">
                <a:solidFill>
                  <a:schemeClr val="bg1"/>
                </a:solidFill>
              </a:rPr>
              <a:t>Comunicarse de manera abierta, transparente y regular.</a:t>
            </a:r>
          </a:p>
          <a:p>
            <a:pPr marL="342900" indent="-342900" algn="l" rtl="0">
              <a:buFont typeface="Arial" panose="020B0604020202020204" pitchFamily="34" charset="0"/>
              <a:buChar char="•"/>
            </a:pPr>
            <a:r>
              <a:rPr lang="en-US" dirty="0">
                <a:solidFill>
                  <a:schemeClr val="bg1"/>
                </a:solidFill>
              </a:rPr>
              <a:t>En primer lugar, se trata de mantener o restablecer la confianza</a:t>
            </a:r>
          </a:p>
          <a:p>
            <a:pPr marL="342900" indent="-342900" algn="l" rtl="0">
              <a:buFont typeface="Arial" panose="020B0604020202020204" pitchFamily="34" charset="0"/>
              <a:buChar char="•"/>
            </a:pPr>
            <a:r>
              <a:rPr lang="en-US" dirty="0">
                <a:solidFill>
                  <a:schemeClr val="bg1"/>
                </a:solidFill>
              </a:rPr>
              <a:t>La honestidad es el requisito previo absoluto para esto.</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553186"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Reglas básicas de comunicación</a:t>
            </a:r>
            <a:r>
              <a:rPr lang="en-GB" b="1" dirty="0">
                <a:solidFill>
                  <a:schemeClr val="bg1"/>
                </a:solidFill>
              </a:rPr>
              <a:t>DURANTE</a:t>
            </a:r>
            <a:r>
              <a:rPr lang="en-GB" dirty="0">
                <a:solidFill>
                  <a:schemeClr val="bg1"/>
                </a:solidFill>
              </a:rPr>
              <a:t>una crisis</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3422708" y="1114148"/>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8" name="Freeform 13">
            <a:extLst>
              <a:ext uri="{FF2B5EF4-FFF2-40B4-BE49-F238E27FC236}">
                <a16:creationId xmlns:a16="http://schemas.microsoft.com/office/drawing/2014/main" id="{68DF6A12-DC8F-0CBF-987D-96F84BC1667E}"/>
              </a:ext>
            </a:extLst>
          </p:cNvPr>
          <p:cNvSpPr>
            <a:spLocks noChangeArrowheads="1"/>
          </p:cNvSpPr>
          <p:nvPr/>
        </p:nvSpPr>
        <p:spPr bwMode="auto">
          <a:xfrm>
            <a:off x="4451582" y="3287685"/>
            <a:ext cx="2871068" cy="2871067"/>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bg1">
              <a:lumMod val="75000"/>
            </a:schemeClr>
          </a:solidFill>
          <a:ln>
            <a:solidFill>
              <a:schemeClr val="bg1">
                <a:lumMod val="75000"/>
              </a:schemeClr>
            </a:solidFill>
          </a:ln>
          <a:effectLst/>
        </p:spPr>
        <p:txBody>
          <a:bodyPr wrap="none" anchor="ctr"/>
          <a:lstStyle/>
          <a:p>
            <a:pPr algn="l" rtl="0"/>
            <a:endParaRPr lang="en-GB" sz="1400" dirty="0">
              <a:latin typeface="+mj-lt"/>
            </a:endParaRPr>
          </a:p>
        </p:txBody>
      </p:sp>
      <p:sp>
        <p:nvSpPr>
          <p:cNvPr id="10" name="Oval 12">
            <a:extLst>
              <a:ext uri="{FF2B5EF4-FFF2-40B4-BE49-F238E27FC236}">
                <a16:creationId xmlns:a16="http://schemas.microsoft.com/office/drawing/2014/main" id="{26182324-955D-2512-3397-F4715B2889C0}"/>
              </a:ext>
            </a:extLst>
          </p:cNvPr>
          <p:cNvSpPr/>
          <p:nvPr/>
        </p:nvSpPr>
        <p:spPr>
          <a:xfrm>
            <a:off x="4684239" y="3018633"/>
            <a:ext cx="968519" cy="96851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latin typeface="+mj-lt"/>
            </a:endParaRPr>
          </a:p>
        </p:txBody>
      </p:sp>
      <p:sp>
        <p:nvSpPr>
          <p:cNvPr id="11" name="Oval 13">
            <a:extLst>
              <a:ext uri="{FF2B5EF4-FFF2-40B4-BE49-F238E27FC236}">
                <a16:creationId xmlns:a16="http://schemas.microsoft.com/office/drawing/2014/main" id="{4BFC24C8-A558-CCF5-4161-EE8BA3F57C25}"/>
              </a:ext>
            </a:extLst>
          </p:cNvPr>
          <p:cNvSpPr/>
          <p:nvPr/>
        </p:nvSpPr>
        <p:spPr>
          <a:xfrm>
            <a:off x="6159076" y="3018633"/>
            <a:ext cx="968519" cy="968519"/>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latin typeface="+mj-lt"/>
            </a:endParaRPr>
          </a:p>
        </p:txBody>
      </p:sp>
      <p:sp>
        <p:nvSpPr>
          <p:cNvPr id="12" name="Oval 16">
            <a:extLst>
              <a:ext uri="{FF2B5EF4-FFF2-40B4-BE49-F238E27FC236}">
                <a16:creationId xmlns:a16="http://schemas.microsoft.com/office/drawing/2014/main" id="{2B972B9E-2F9B-38B4-027C-CB8DA52EC78E}"/>
              </a:ext>
            </a:extLst>
          </p:cNvPr>
          <p:cNvSpPr/>
          <p:nvPr/>
        </p:nvSpPr>
        <p:spPr>
          <a:xfrm>
            <a:off x="4684239" y="5497119"/>
            <a:ext cx="968519" cy="968519"/>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latin typeface="+mj-lt"/>
            </a:endParaRPr>
          </a:p>
        </p:txBody>
      </p:sp>
      <p:sp>
        <p:nvSpPr>
          <p:cNvPr id="13" name="Oval 17">
            <a:extLst>
              <a:ext uri="{FF2B5EF4-FFF2-40B4-BE49-F238E27FC236}">
                <a16:creationId xmlns:a16="http://schemas.microsoft.com/office/drawing/2014/main" id="{D485D8FC-AD3B-4200-F617-2FEA93989329}"/>
              </a:ext>
            </a:extLst>
          </p:cNvPr>
          <p:cNvSpPr/>
          <p:nvPr/>
        </p:nvSpPr>
        <p:spPr>
          <a:xfrm>
            <a:off x="6159076" y="5497119"/>
            <a:ext cx="968519" cy="968519"/>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latin typeface="+mj-lt"/>
            </a:endParaRPr>
          </a:p>
        </p:txBody>
      </p:sp>
      <p:sp>
        <p:nvSpPr>
          <p:cNvPr id="14" name="Oval 18">
            <a:extLst>
              <a:ext uri="{FF2B5EF4-FFF2-40B4-BE49-F238E27FC236}">
                <a16:creationId xmlns:a16="http://schemas.microsoft.com/office/drawing/2014/main" id="{A5BE383B-0B52-D060-D4BF-EE8CF700108F}"/>
              </a:ext>
            </a:extLst>
          </p:cNvPr>
          <p:cNvSpPr/>
          <p:nvPr/>
        </p:nvSpPr>
        <p:spPr>
          <a:xfrm>
            <a:off x="678419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latin typeface="+mj-lt"/>
            </a:endParaRPr>
          </a:p>
        </p:txBody>
      </p:sp>
      <p:sp>
        <p:nvSpPr>
          <p:cNvPr id="15" name="Oval 19">
            <a:extLst>
              <a:ext uri="{FF2B5EF4-FFF2-40B4-BE49-F238E27FC236}">
                <a16:creationId xmlns:a16="http://schemas.microsoft.com/office/drawing/2014/main" id="{E4F6FD93-F082-86D4-4E97-E1535A31EC34}"/>
              </a:ext>
            </a:extLst>
          </p:cNvPr>
          <p:cNvSpPr/>
          <p:nvPr/>
        </p:nvSpPr>
        <p:spPr>
          <a:xfrm>
            <a:off x="4059118" y="4242942"/>
            <a:ext cx="968519" cy="968519"/>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latin typeface="+mj-lt"/>
            </a:endParaRPr>
          </a:p>
        </p:txBody>
      </p:sp>
      <p:sp>
        <p:nvSpPr>
          <p:cNvPr id="16" name="Freeform 951">
            <a:extLst>
              <a:ext uri="{FF2B5EF4-FFF2-40B4-BE49-F238E27FC236}">
                <a16:creationId xmlns:a16="http://schemas.microsoft.com/office/drawing/2014/main" id="{AA0AF4BE-7359-3E55-0DEC-160746841A5B}"/>
              </a:ext>
            </a:extLst>
          </p:cNvPr>
          <p:cNvSpPr>
            <a:spLocks noChangeAspect="1"/>
          </p:cNvSpPr>
          <p:nvPr/>
        </p:nvSpPr>
        <p:spPr bwMode="auto">
          <a:xfrm>
            <a:off x="7074029" y="4505483"/>
            <a:ext cx="408547" cy="413576"/>
          </a:xfrm>
          <a:custGeom>
            <a:avLst/>
            <a:gdLst>
              <a:gd name="T0" fmla="*/ 7629764 w 283807"/>
              <a:gd name="T1" fmla="*/ 7279539 h 286528"/>
              <a:gd name="T2" fmla="*/ 4970194 w 283807"/>
              <a:gd name="T3" fmla="*/ 10433779 h 286528"/>
              <a:gd name="T4" fmla="*/ 2623495 w 283807"/>
              <a:gd name="T5" fmla="*/ 6957379 h 286528"/>
              <a:gd name="T6" fmla="*/ 10155648 w 283807"/>
              <a:gd name="T7" fmla="*/ 10667301 h 286528"/>
              <a:gd name="T8" fmla="*/ 9055113 w 283807"/>
              <a:gd name="T9" fmla="*/ 10491788 h 286528"/>
              <a:gd name="T10" fmla="*/ 8576029 w 283807"/>
              <a:gd name="T11" fmla="*/ 9546927 h 286528"/>
              <a:gd name="T12" fmla="*/ 10000283 w 283807"/>
              <a:gd name="T13" fmla="*/ 6941998 h 286528"/>
              <a:gd name="T14" fmla="*/ 312876 w 283807"/>
              <a:gd name="T15" fmla="*/ 9222950 h 286528"/>
              <a:gd name="T16" fmla="*/ 1577434 w 283807"/>
              <a:gd name="T17" fmla="*/ 9546927 h 286528"/>
              <a:gd name="T18" fmla="*/ 1264538 w 283807"/>
              <a:gd name="T19" fmla="*/ 9546927 h 286528"/>
              <a:gd name="T20" fmla="*/ 0 w 283807"/>
              <a:gd name="T21" fmla="*/ 10491788 h 286528"/>
              <a:gd name="T22" fmla="*/ 1095486 w 283807"/>
              <a:gd name="T23" fmla="*/ 5219421 h 286528"/>
              <a:gd name="T24" fmla="*/ 2444856 w 283807"/>
              <a:gd name="T25" fmla="*/ 8538722 h 286528"/>
              <a:gd name="T26" fmla="*/ 3492882 w 283807"/>
              <a:gd name="T27" fmla="*/ 10272257 h 286528"/>
              <a:gd name="T28" fmla="*/ 3283225 w 283807"/>
              <a:gd name="T29" fmla="*/ 8216203 h 286528"/>
              <a:gd name="T30" fmla="*/ 1724380 w 283807"/>
              <a:gd name="T31" fmla="*/ 5810656 h 286528"/>
              <a:gd name="T32" fmla="*/ 3414232 w 283807"/>
              <a:gd name="T33" fmla="*/ 6092911 h 286528"/>
              <a:gd name="T34" fmla="*/ 4383706 w 283807"/>
              <a:gd name="T35" fmla="*/ 5380673 h 286528"/>
              <a:gd name="T36" fmla="*/ 1737387 w 283807"/>
              <a:gd name="T37" fmla="*/ 5152240 h 286528"/>
              <a:gd name="T38" fmla="*/ 6117282 w 283807"/>
              <a:gd name="T39" fmla="*/ 5418551 h 286528"/>
              <a:gd name="T40" fmla="*/ 8482733 w 283807"/>
              <a:gd name="T41" fmla="*/ 5685449 h 286528"/>
              <a:gd name="T42" fmla="*/ 8062182 w 283807"/>
              <a:gd name="T43" fmla="*/ 7993466 h 286528"/>
              <a:gd name="T44" fmla="*/ 6550953 w 283807"/>
              <a:gd name="T45" fmla="*/ 10181407 h 286528"/>
              <a:gd name="T46" fmla="*/ 7418251 w 283807"/>
              <a:gd name="T47" fmla="*/ 8914016 h 286528"/>
              <a:gd name="T48" fmla="*/ 9520904 w 283807"/>
              <a:gd name="T49" fmla="*/ 5551988 h 286528"/>
              <a:gd name="T50" fmla="*/ 7470849 w 283807"/>
              <a:gd name="T51" fmla="*/ 5645422 h 286528"/>
              <a:gd name="T52" fmla="*/ 7181777 w 283807"/>
              <a:gd name="T53" fmla="*/ 5325168 h 286528"/>
              <a:gd name="T54" fmla="*/ 9297479 w 283807"/>
              <a:gd name="T55" fmla="*/ 4938329 h 286528"/>
              <a:gd name="T56" fmla="*/ 7904533 w 283807"/>
              <a:gd name="T57" fmla="*/ 8873965 h 286528"/>
              <a:gd name="T58" fmla="*/ 6761206 w 283807"/>
              <a:gd name="T59" fmla="*/ 10608360 h 286528"/>
              <a:gd name="T60" fmla="*/ 7365728 w 283807"/>
              <a:gd name="T61" fmla="*/ 7699936 h 286528"/>
              <a:gd name="T62" fmla="*/ 7444558 w 283807"/>
              <a:gd name="T63" fmla="*/ 6459188 h 286528"/>
              <a:gd name="T64" fmla="*/ 5828146 w 283807"/>
              <a:gd name="T65" fmla="*/ 4965017 h 286528"/>
              <a:gd name="T66" fmla="*/ 3191539 w 283807"/>
              <a:gd name="T67" fmla="*/ 5380673 h 286528"/>
              <a:gd name="T68" fmla="*/ 4881542 w 283807"/>
              <a:gd name="T69" fmla="*/ 5783795 h 286528"/>
              <a:gd name="T70" fmla="*/ 2038717 w 283807"/>
              <a:gd name="T71" fmla="*/ 6025737 h 286528"/>
              <a:gd name="T72" fmla="*/ 3584567 w 283807"/>
              <a:gd name="T73" fmla="*/ 8108662 h 286528"/>
              <a:gd name="T74" fmla="*/ 3492882 w 283807"/>
              <a:gd name="T75" fmla="*/ 10608257 h 286528"/>
              <a:gd name="T76" fmla="*/ 1514692 w 283807"/>
              <a:gd name="T77" fmla="*/ 8888139 h 286528"/>
              <a:gd name="T78" fmla="*/ 1698156 w 283807"/>
              <a:gd name="T79" fmla="*/ 4843078 h 286528"/>
              <a:gd name="T80" fmla="*/ 8641862 w 283807"/>
              <a:gd name="T81" fmla="*/ 4239087 h 286528"/>
              <a:gd name="T82" fmla="*/ 8968600 w 283807"/>
              <a:gd name="T83" fmla="*/ 3361935 h 286528"/>
              <a:gd name="T84" fmla="*/ 1224675 w 283807"/>
              <a:gd name="T85" fmla="*/ 4347130 h 286528"/>
              <a:gd name="T86" fmla="*/ 1342334 w 283807"/>
              <a:gd name="T87" fmla="*/ 3361935 h 286528"/>
              <a:gd name="T88" fmla="*/ 9164573 w 283807"/>
              <a:gd name="T89" fmla="*/ 4671004 h 286528"/>
              <a:gd name="T90" fmla="*/ 8772574 w 283807"/>
              <a:gd name="T91" fmla="*/ 3064973 h 286528"/>
              <a:gd name="T92" fmla="*/ 1342334 w 283807"/>
              <a:gd name="T93" fmla="*/ 4697987 h 286528"/>
              <a:gd name="T94" fmla="*/ 1538280 w 283807"/>
              <a:gd name="T95" fmla="*/ 3064973 h 286528"/>
              <a:gd name="T96" fmla="*/ 5286808 w 283807"/>
              <a:gd name="T97" fmla="*/ 2944175 h 286528"/>
              <a:gd name="T98" fmla="*/ 4204825 w 283807"/>
              <a:gd name="T99" fmla="*/ 1837184 h 286528"/>
              <a:gd name="T100" fmla="*/ 3445345 w 283807"/>
              <a:gd name="T101" fmla="*/ 42384 h 286528"/>
              <a:gd name="T102" fmla="*/ 3603209 w 283807"/>
              <a:gd name="T103" fmla="*/ 364464 h 286528"/>
              <a:gd name="T104" fmla="*/ 5155409 w 283807"/>
              <a:gd name="T105" fmla="*/ 4309059 h 286528"/>
              <a:gd name="T106" fmla="*/ 6707605 w 283807"/>
              <a:gd name="T107" fmla="*/ 2524558 h 286528"/>
              <a:gd name="T108" fmla="*/ 6852260 w 283807"/>
              <a:gd name="T109" fmla="*/ 3839433 h 286528"/>
              <a:gd name="T110" fmla="*/ 5037024 w 283807"/>
              <a:gd name="T111" fmla="*/ 4644400 h 286528"/>
              <a:gd name="T112" fmla="*/ 3287561 w 283807"/>
              <a:gd name="T113" fmla="*/ 190006 h 2865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3807" h="286528">
                <a:moveTo>
                  <a:pt x="72210" y="186878"/>
                </a:moveTo>
                <a:lnTo>
                  <a:pt x="210007" y="186878"/>
                </a:lnTo>
                <a:cubicBezTo>
                  <a:pt x="212160" y="186878"/>
                  <a:pt x="213954" y="188681"/>
                  <a:pt x="213954" y="191204"/>
                </a:cubicBezTo>
                <a:cubicBezTo>
                  <a:pt x="213954" y="193368"/>
                  <a:pt x="212160" y="195531"/>
                  <a:pt x="210007" y="195531"/>
                </a:cubicBezTo>
                <a:lnTo>
                  <a:pt x="145415" y="195531"/>
                </a:lnTo>
                <a:lnTo>
                  <a:pt x="145415" y="280256"/>
                </a:lnTo>
                <a:cubicBezTo>
                  <a:pt x="145415" y="282779"/>
                  <a:pt x="143621" y="284943"/>
                  <a:pt x="141109" y="284943"/>
                </a:cubicBezTo>
                <a:cubicBezTo>
                  <a:pt x="138597" y="284943"/>
                  <a:pt x="136803" y="282779"/>
                  <a:pt x="136803" y="280256"/>
                </a:cubicBezTo>
                <a:lnTo>
                  <a:pt x="136803" y="195531"/>
                </a:lnTo>
                <a:lnTo>
                  <a:pt x="72210" y="195531"/>
                </a:lnTo>
                <a:cubicBezTo>
                  <a:pt x="70057" y="195531"/>
                  <a:pt x="68263" y="193368"/>
                  <a:pt x="68263" y="191204"/>
                </a:cubicBezTo>
                <a:cubicBezTo>
                  <a:pt x="68263" y="188681"/>
                  <a:pt x="70057" y="186878"/>
                  <a:pt x="72210" y="186878"/>
                </a:cubicBezTo>
                <a:close/>
                <a:moveTo>
                  <a:pt x="279530" y="182115"/>
                </a:moveTo>
                <a:cubicBezTo>
                  <a:pt x="281669" y="182115"/>
                  <a:pt x="283807" y="184290"/>
                  <a:pt x="283807" y="186466"/>
                </a:cubicBezTo>
                <a:lnTo>
                  <a:pt x="283807" y="281814"/>
                </a:lnTo>
                <a:cubicBezTo>
                  <a:pt x="283807" y="284352"/>
                  <a:pt x="281669" y="286528"/>
                  <a:pt x="279530" y="286528"/>
                </a:cubicBezTo>
                <a:cubicBezTo>
                  <a:pt x="277036" y="286528"/>
                  <a:pt x="275254" y="284352"/>
                  <a:pt x="275254" y="281814"/>
                </a:cubicBezTo>
                <a:lnTo>
                  <a:pt x="275254" y="256436"/>
                </a:lnTo>
                <a:lnTo>
                  <a:pt x="249238" y="256436"/>
                </a:lnTo>
                <a:lnTo>
                  <a:pt x="249238" y="281814"/>
                </a:lnTo>
                <a:cubicBezTo>
                  <a:pt x="249238" y="284352"/>
                  <a:pt x="247100" y="286528"/>
                  <a:pt x="244961" y="286528"/>
                </a:cubicBezTo>
                <a:cubicBezTo>
                  <a:pt x="242467" y="286528"/>
                  <a:pt x="240685" y="284352"/>
                  <a:pt x="240685" y="281814"/>
                </a:cubicBezTo>
                <a:lnTo>
                  <a:pt x="240685" y="256436"/>
                </a:lnTo>
                <a:lnTo>
                  <a:pt x="236052" y="256436"/>
                </a:lnTo>
                <a:cubicBezTo>
                  <a:pt x="233914" y="256436"/>
                  <a:pt x="231775" y="254261"/>
                  <a:pt x="231775" y="251723"/>
                </a:cubicBezTo>
                <a:cubicBezTo>
                  <a:pt x="231775" y="249548"/>
                  <a:pt x="233914" y="247735"/>
                  <a:pt x="236052" y="247735"/>
                </a:cubicBezTo>
                <a:lnTo>
                  <a:pt x="275254" y="247735"/>
                </a:lnTo>
                <a:lnTo>
                  <a:pt x="275254" y="186466"/>
                </a:lnTo>
                <a:cubicBezTo>
                  <a:pt x="275254" y="184290"/>
                  <a:pt x="277036" y="182115"/>
                  <a:pt x="279530" y="182115"/>
                </a:cubicBezTo>
                <a:close/>
                <a:moveTo>
                  <a:pt x="4306" y="182115"/>
                </a:moveTo>
                <a:cubicBezTo>
                  <a:pt x="6817" y="182115"/>
                  <a:pt x="8611" y="184290"/>
                  <a:pt x="8611" y="186466"/>
                </a:cubicBezTo>
                <a:lnTo>
                  <a:pt x="8611" y="247735"/>
                </a:lnTo>
                <a:lnTo>
                  <a:pt x="48082" y="247735"/>
                </a:lnTo>
                <a:cubicBezTo>
                  <a:pt x="50235" y="247735"/>
                  <a:pt x="52029" y="249548"/>
                  <a:pt x="52029" y="251723"/>
                </a:cubicBezTo>
                <a:cubicBezTo>
                  <a:pt x="52029" y="254261"/>
                  <a:pt x="50235" y="256436"/>
                  <a:pt x="48082" y="256436"/>
                </a:cubicBezTo>
                <a:lnTo>
                  <a:pt x="43417" y="256436"/>
                </a:lnTo>
                <a:lnTo>
                  <a:pt x="43417" y="281814"/>
                </a:lnTo>
                <a:cubicBezTo>
                  <a:pt x="43417" y="284352"/>
                  <a:pt x="41623" y="286528"/>
                  <a:pt x="39111" y="286528"/>
                </a:cubicBezTo>
                <a:cubicBezTo>
                  <a:pt x="36958" y="286528"/>
                  <a:pt x="34805" y="284352"/>
                  <a:pt x="34805" y="281814"/>
                </a:cubicBezTo>
                <a:lnTo>
                  <a:pt x="34805" y="256436"/>
                </a:lnTo>
                <a:lnTo>
                  <a:pt x="8611" y="256436"/>
                </a:lnTo>
                <a:lnTo>
                  <a:pt x="8611" y="281814"/>
                </a:lnTo>
                <a:cubicBezTo>
                  <a:pt x="8611" y="284352"/>
                  <a:pt x="6817" y="286528"/>
                  <a:pt x="4306" y="286528"/>
                </a:cubicBezTo>
                <a:cubicBezTo>
                  <a:pt x="1794" y="286528"/>
                  <a:pt x="0" y="284352"/>
                  <a:pt x="0" y="281814"/>
                </a:cubicBezTo>
                <a:lnTo>
                  <a:pt x="0" y="186466"/>
                </a:lnTo>
                <a:cubicBezTo>
                  <a:pt x="0" y="184290"/>
                  <a:pt x="1794" y="182115"/>
                  <a:pt x="4306" y="182115"/>
                </a:cubicBezTo>
                <a:close/>
                <a:moveTo>
                  <a:pt x="47822" y="138391"/>
                </a:moveTo>
                <a:lnTo>
                  <a:pt x="30153" y="140196"/>
                </a:lnTo>
                <a:cubicBezTo>
                  <a:pt x="26187" y="140557"/>
                  <a:pt x="22942" y="144167"/>
                  <a:pt x="23302" y="148137"/>
                </a:cubicBezTo>
                <a:lnTo>
                  <a:pt x="25826" y="214915"/>
                </a:lnTo>
                <a:cubicBezTo>
                  <a:pt x="26187" y="223578"/>
                  <a:pt x="33038" y="230437"/>
                  <a:pt x="41331" y="229715"/>
                </a:cubicBezTo>
                <a:lnTo>
                  <a:pt x="67293" y="229354"/>
                </a:lnTo>
                <a:lnTo>
                  <a:pt x="67654" y="229354"/>
                </a:lnTo>
                <a:cubicBezTo>
                  <a:pt x="73784" y="229354"/>
                  <a:pt x="79192" y="233324"/>
                  <a:pt x="80995" y="239100"/>
                </a:cubicBezTo>
                <a:lnTo>
                  <a:pt x="90010" y="271226"/>
                </a:lnTo>
                <a:cubicBezTo>
                  <a:pt x="90731" y="274113"/>
                  <a:pt x="93255" y="275918"/>
                  <a:pt x="96140" y="275918"/>
                </a:cubicBezTo>
                <a:lnTo>
                  <a:pt x="99024" y="275918"/>
                </a:lnTo>
                <a:cubicBezTo>
                  <a:pt x="101548" y="275918"/>
                  <a:pt x="103351" y="275196"/>
                  <a:pt x="104794" y="273391"/>
                </a:cubicBezTo>
                <a:cubicBezTo>
                  <a:pt x="106236" y="271586"/>
                  <a:pt x="106597" y="269060"/>
                  <a:pt x="105875" y="266894"/>
                </a:cubicBezTo>
                <a:lnTo>
                  <a:pt x="90370" y="220691"/>
                </a:lnTo>
                <a:cubicBezTo>
                  <a:pt x="89289" y="217081"/>
                  <a:pt x="86043" y="214915"/>
                  <a:pt x="82438" y="214915"/>
                </a:cubicBezTo>
                <a:lnTo>
                  <a:pt x="62966" y="214193"/>
                </a:lnTo>
                <a:cubicBezTo>
                  <a:pt x="55033" y="214193"/>
                  <a:pt x="48182" y="207696"/>
                  <a:pt x="48182" y="199394"/>
                </a:cubicBezTo>
                <a:lnTo>
                  <a:pt x="47461" y="156078"/>
                </a:lnTo>
                <a:cubicBezTo>
                  <a:pt x="47461" y="154635"/>
                  <a:pt x="48182" y="153552"/>
                  <a:pt x="49264" y="152469"/>
                </a:cubicBezTo>
                <a:cubicBezTo>
                  <a:pt x="50346" y="151747"/>
                  <a:pt x="51788" y="151386"/>
                  <a:pt x="53231" y="151747"/>
                </a:cubicBezTo>
                <a:lnTo>
                  <a:pt x="90010" y="163659"/>
                </a:lnTo>
                <a:cubicBezTo>
                  <a:pt x="91452" y="164020"/>
                  <a:pt x="92534" y="164020"/>
                  <a:pt x="93976" y="163659"/>
                </a:cubicBezTo>
                <a:lnTo>
                  <a:pt x="123544" y="154274"/>
                </a:lnTo>
                <a:cubicBezTo>
                  <a:pt x="124987" y="153913"/>
                  <a:pt x="126068" y="152830"/>
                  <a:pt x="126790" y="151747"/>
                </a:cubicBezTo>
                <a:cubicBezTo>
                  <a:pt x="127150" y="150664"/>
                  <a:pt x="127150" y="149220"/>
                  <a:pt x="126790" y="147776"/>
                </a:cubicBezTo>
                <a:cubicBezTo>
                  <a:pt x="125708" y="145249"/>
                  <a:pt x="123184" y="144167"/>
                  <a:pt x="120660" y="144528"/>
                </a:cubicBezTo>
                <a:lnTo>
                  <a:pt x="93616" y="153191"/>
                </a:lnTo>
                <a:cubicBezTo>
                  <a:pt x="90731" y="154274"/>
                  <a:pt x="87486" y="153913"/>
                  <a:pt x="84601" y="152830"/>
                </a:cubicBezTo>
                <a:lnTo>
                  <a:pt x="53591" y="139474"/>
                </a:lnTo>
                <a:cubicBezTo>
                  <a:pt x="51788" y="138752"/>
                  <a:pt x="49625" y="138391"/>
                  <a:pt x="47822" y="138391"/>
                </a:cubicBezTo>
                <a:close/>
                <a:moveTo>
                  <a:pt x="173802" y="137304"/>
                </a:moveTo>
                <a:cubicBezTo>
                  <a:pt x="171632" y="136229"/>
                  <a:pt x="168738" y="136587"/>
                  <a:pt x="167291" y="138737"/>
                </a:cubicBezTo>
                <a:cubicBezTo>
                  <a:pt x="166206" y="139812"/>
                  <a:pt x="165844" y="140887"/>
                  <a:pt x="166206" y="142321"/>
                </a:cubicBezTo>
                <a:cubicBezTo>
                  <a:pt x="166206" y="143754"/>
                  <a:pt x="166929" y="145187"/>
                  <a:pt x="168376" y="145546"/>
                </a:cubicBezTo>
                <a:lnTo>
                  <a:pt x="196951" y="165255"/>
                </a:lnTo>
                <a:cubicBezTo>
                  <a:pt x="198036" y="166330"/>
                  <a:pt x="199845" y="166330"/>
                  <a:pt x="201292" y="165613"/>
                </a:cubicBezTo>
                <a:lnTo>
                  <a:pt x="231675" y="153071"/>
                </a:lnTo>
                <a:cubicBezTo>
                  <a:pt x="232399" y="152713"/>
                  <a:pt x="232760" y="152713"/>
                  <a:pt x="233484" y="152713"/>
                </a:cubicBezTo>
                <a:cubicBezTo>
                  <a:pt x="234207" y="152713"/>
                  <a:pt x="234931" y="152713"/>
                  <a:pt x="236016" y="153071"/>
                </a:cubicBezTo>
                <a:cubicBezTo>
                  <a:pt x="237101" y="154146"/>
                  <a:pt x="237824" y="155580"/>
                  <a:pt x="237824" y="157013"/>
                </a:cubicBezTo>
                <a:lnTo>
                  <a:pt x="237101" y="200015"/>
                </a:lnTo>
                <a:cubicBezTo>
                  <a:pt x="237101" y="208257"/>
                  <a:pt x="230228" y="214708"/>
                  <a:pt x="221909" y="214708"/>
                </a:cubicBezTo>
                <a:lnTo>
                  <a:pt x="202739" y="215424"/>
                </a:lnTo>
                <a:cubicBezTo>
                  <a:pt x="199121" y="215424"/>
                  <a:pt x="195866" y="217575"/>
                  <a:pt x="194781" y="221158"/>
                </a:cubicBezTo>
                <a:lnTo>
                  <a:pt x="179227" y="267027"/>
                </a:lnTo>
                <a:cubicBezTo>
                  <a:pt x="178504" y="269177"/>
                  <a:pt x="178866" y="271686"/>
                  <a:pt x="180313" y="273477"/>
                </a:cubicBezTo>
                <a:cubicBezTo>
                  <a:pt x="181398" y="275269"/>
                  <a:pt x="183568" y="275986"/>
                  <a:pt x="186100" y="275986"/>
                </a:cubicBezTo>
                <a:lnTo>
                  <a:pt x="188632" y="275986"/>
                </a:lnTo>
                <a:cubicBezTo>
                  <a:pt x="191526" y="275986"/>
                  <a:pt x="194058" y="274194"/>
                  <a:pt x="195143" y="271327"/>
                </a:cubicBezTo>
                <a:lnTo>
                  <a:pt x="204185" y="239434"/>
                </a:lnTo>
                <a:cubicBezTo>
                  <a:pt x="205994" y="233700"/>
                  <a:pt x="211420" y="229758"/>
                  <a:pt x="217930" y="229758"/>
                </a:cubicBezTo>
                <a:lnTo>
                  <a:pt x="243612" y="230117"/>
                </a:lnTo>
                <a:cubicBezTo>
                  <a:pt x="252293" y="230834"/>
                  <a:pt x="259165" y="224025"/>
                  <a:pt x="259527" y="215424"/>
                </a:cubicBezTo>
                <a:lnTo>
                  <a:pt x="262059" y="149129"/>
                </a:lnTo>
                <a:cubicBezTo>
                  <a:pt x="262059" y="145187"/>
                  <a:pt x="259165" y="141604"/>
                  <a:pt x="255186" y="141246"/>
                </a:cubicBezTo>
                <a:lnTo>
                  <a:pt x="237463" y="139454"/>
                </a:lnTo>
                <a:cubicBezTo>
                  <a:pt x="235292" y="139454"/>
                  <a:pt x="233484" y="139812"/>
                  <a:pt x="231675" y="140529"/>
                </a:cubicBezTo>
                <a:lnTo>
                  <a:pt x="205632" y="151638"/>
                </a:lnTo>
                <a:cubicBezTo>
                  <a:pt x="201292" y="153071"/>
                  <a:pt x="196590" y="152713"/>
                  <a:pt x="192611" y="150204"/>
                </a:cubicBezTo>
                <a:lnTo>
                  <a:pt x="173802" y="137304"/>
                </a:lnTo>
                <a:close/>
                <a:moveTo>
                  <a:pt x="178866" y="130137"/>
                </a:moveTo>
                <a:lnTo>
                  <a:pt x="197675" y="143037"/>
                </a:lnTo>
                <a:cubicBezTo>
                  <a:pt x="198760" y="144112"/>
                  <a:pt x="200568" y="144112"/>
                  <a:pt x="202377" y="143754"/>
                </a:cubicBezTo>
                <a:lnTo>
                  <a:pt x="228058" y="132645"/>
                </a:lnTo>
                <a:cubicBezTo>
                  <a:pt x="231314" y="131212"/>
                  <a:pt x="234931" y="130853"/>
                  <a:pt x="238548" y="131212"/>
                </a:cubicBezTo>
                <a:lnTo>
                  <a:pt x="255910" y="132645"/>
                </a:lnTo>
                <a:cubicBezTo>
                  <a:pt x="264591" y="133362"/>
                  <a:pt x="271102" y="140887"/>
                  <a:pt x="270740" y="149129"/>
                </a:cubicBezTo>
                <a:lnTo>
                  <a:pt x="268208" y="215783"/>
                </a:lnTo>
                <a:cubicBezTo>
                  <a:pt x="267846" y="228683"/>
                  <a:pt x="256633" y="239434"/>
                  <a:pt x="243612" y="239076"/>
                </a:cubicBezTo>
                <a:lnTo>
                  <a:pt x="217569" y="238359"/>
                </a:lnTo>
                <a:cubicBezTo>
                  <a:pt x="215037" y="238359"/>
                  <a:pt x="213228" y="239792"/>
                  <a:pt x="212505" y="241942"/>
                </a:cubicBezTo>
                <a:lnTo>
                  <a:pt x="203462" y="273836"/>
                </a:lnTo>
                <a:cubicBezTo>
                  <a:pt x="201653" y="280286"/>
                  <a:pt x="195504" y="284945"/>
                  <a:pt x="188632" y="284945"/>
                </a:cubicBezTo>
                <a:lnTo>
                  <a:pt x="186100" y="284945"/>
                </a:lnTo>
                <a:cubicBezTo>
                  <a:pt x="180674" y="284945"/>
                  <a:pt x="176334" y="282436"/>
                  <a:pt x="173078" y="278136"/>
                </a:cubicBezTo>
                <a:cubicBezTo>
                  <a:pt x="170185" y="274194"/>
                  <a:pt x="169461" y="269177"/>
                  <a:pt x="171270" y="264519"/>
                </a:cubicBezTo>
                <a:lnTo>
                  <a:pt x="186462" y="218291"/>
                </a:lnTo>
                <a:cubicBezTo>
                  <a:pt x="188632" y="211483"/>
                  <a:pt x="195143" y="206824"/>
                  <a:pt x="202739" y="206824"/>
                </a:cubicBezTo>
                <a:lnTo>
                  <a:pt x="221909" y="206466"/>
                </a:lnTo>
                <a:cubicBezTo>
                  <a:pt x="225526" y="206107"/>
                  <a:pt x="228420" y="203599"/>
                  <a:pt x="228420" y="200015"/>
                </a:cubicBezTo>
                <a:lnTo>
                  <a:pt x="228782" y="163463"/>
                </a:lnTo>
                <a:lnTo>
                  <a:pt x="204909" y="173497"/>
                </a:lnTo>
                <a:cubicBezTo>
                  <a:pt x="200568" y="175289"/>
                  <a:pt x="195866" y="174931"/>
                  <a:pt x="191887" y="172422"/>
                </a:cubicBezTo>
                <a:lnTo>
                  <a:pt x="163312" y="152713"/>
                </a:lnTo>
                <a:cubicBezTo>
                  <a:pt x="160419" y="150921"/>
                  <a:pt x="158248" y="147337"/>
                  <a:pt x="157525" y="143754"/>
                </a:cubicBezTo>
                <a:cubicBezTo>
                  <a:pt x="157163" y="140170"/>
                  <a:pt x="158248" y="136587"/>
                  <a:pt x="160419" y="133362"/>
                </a:cubicBezTo>
                <a:cubicBezTo>
                  <a:pt x="164759" y="127628"/>
                  <a:pt x="172717" y="126553"/>
                  <a:pt x="178866" y="130137"/>
                </a:cubicBezTo>
                <a:close/>
                <a:moveTo>
                  <a:pt x="46740" y="130089"/>
                </a:moveTo>
                <a:cubicBezTo>
                  <a:pt x="50346" y="129728"/>
                  <a:pt x="53591" y="130089"/>
                  <a:pt x="56836" y="131533"/>
                </a:cubicBezTo>
                <a:lnTo>
                  <a:pt x="87846" y="144528"/>
                </a:lnTo>
                <a:cubicBezTo>
                  <a:pt x="88928" y="144889"/>
                  <a:pt x="90010" y="145249"/>
                  <a:pt x="91452" y="144889"/>
                </a:cubicBezTo>
                <a:lnTo>
                  <a:pt x="118136" y="136225"/>
                </a:lnTo>
                <a:cubicBezTo>
                  <a:pt x="124987" y="134421"/>
                  <a:pt x="132198" y="138030"/>
                  <a:pt x="135083" y="144528"/>
                </a:cubicBezTo>
                <a:cubicBezTo>
                  <a:pt x="136165" y="148137"/>
                  <a:pt x="135804" y="152108"/>
                  <a:pt x="134362" y="155356"/>
                </a:cubicBezTo>
                <a:cubicBezTo>
                  <a:pt x="132919" y="158966"/>
                  <a:pt x="129674" y="161493"/>
                  <a:pt x="126068" y="162576"/>
                </a:cubicBezTo>
                <a:lnTo>
                  <a:pt x="96861" y="171961"/>
                </a:lnTo>
                <a:cubicBezTo>
                  <a:pt x="93616" y="172683"/>
                  <a:pt x="90370" y="172683"/>
                  <a:pt x="87486" y="171961"/>
                </a:cubicBezTo>
                <a:lnTo>
                  <a:pt x="56115" y="161854"/>
                </a:lnTo>
                <a:lnTo>
                  <a:pt x="56836" y="199394"/>
                </a:lnTo>
                <a:cubicBezTo>
                  <a:pt x="56836" y="203004"/>
                  <a:pt x="59721" y="205530"/>
                  <a:pt x="63327" y="205891"/>
                </a:cubicBezTo>
                <a:lnTo>
                  <a:pt x="82438" y="206252"/>
                </a:lnTo>
                <a:cubicBezTo>
                  <a:pt x="89649" y="206252"/>
                  <a:pt x="96140" y="210945"/>
                  <a:pt x="98664" y="217803"/>
                </a:cubicBezTo>
                <a:lnTo>
                  <a:pt x="113808" y="264367"/>
                </a:lnTo>
                <a:cubicBezTo>
                  <a:pt x="115612" y="269060"/>
                  <a:pt x="114890" y="274113"/>
                  <a:pt x="111645" y="278084"/>
                </a:cubicBezTo>
                <a:cubicBezTo>
                  <a:pt x="108760" y="282415"/>
                  <a:pt x="104072" y="284942"/>
                  <a:pt x="99024" y="284942"/>
                </a:cubicBezTo>
                <a:lnTo>
                  <a:pt x="96140" y="284942"/>
                </a:lnTo>
                <a:cubicBezTo>
                  <a:pt x="89649" y="284942"/>
                  <a:pt x="83519" y="280250"/>
                  <a:pt x="81716" y="273752"/>
                </a:cubicBezTo>
                <a:lnTo>
                  <a:pt x="72702" y="241627"/>
                </a:lnTo>
                <a:cubicBezTo>
                  <a:pt x="71981" y="239461"/>
                  <a:pt x="70178" y="238017"/>
                  <a:pt x="67654" y="238017"/>
                </a:cubicBezTo>
                <a:lnTo>
                  <a:pt x="41692" y="238739"/>
                </a:lnTo>
                <a:cubicBezTo>
                  <a:pt x="28711" y="239100"/>
                  <a:pt x="17533" y="228271"/>
                  <a:pt x="17172" y="215276"/>
                </a:cubicBezTo>
                <a:lnTo>
                  <a:pt x="14648" y="148137"/>
                </a:lnTo>
                <a:cubicBezTo>
                  <a:pt x="14288" y="139835"/>
                  <a:pt x="20778" y="132255"/>
                  <a:pt x="29432" y="131533"/>
                </a:cubicBezTo>
                <a:lnTo>
                  <a:pt x="46740" y="130089"/>
                </a:lnTo>
                <a:close/>
                <a:moveTo>
                  <a:pt x="246857" y="90303"/>
                </a:moveTo>
                <a:cubicBezTo>
                  <a:pt x="245418" y="90303"/>
                  <a:pt x="244699" y="90303"/>
                  <a:pt x="243260" y="91028"/>
                </a:cubicBezTo>
                <a:cubicBezTo>
                  <a:pt x="238225" y="92115"/>
                  <a:pt x="234269" y="96828"/>
                  <a:pt x="233549" y="101903"/>
                </a:cubicBezTo>
                <a:cubicBezTo>
                  <a:pt x="232830" y="106253"/>
                  <a:pt x="234269" y="110965"/>
                  <a:pt x="237865" y="113865"/>
                </a:cubicBezTo>
                <a:cubicBezTo>
                  <a:pt x="241102" y="116765"/>
                  <a:pt x="245418" y="118215"/>
                  <a:pt x="250094" y="116765"/>
                </a:cubicBezTo>
                <a:cubicBezTo>
                  <a:pt x="255129" y="115678"/>
                  <a:pt x="259085" y="111328"/>
                  <a:pt x="259805" y="105890"/>
                </a:cubicBezTo>
                <a:cubicBezTo>
                  <a:pt x="260524" y="101178"/>
                  <a:pt x="259085" y="96828"/>
                  <a:pt x="255489" y="93928"/>
                </a:cubicBezTo>
                <a:cubicBezTo>
                  <a:pt x="253331" y="91390"/>
                  <a:pt x="250094" y="90303"/>
                  <a:pt x="246857" y="90303"/>
                </a:cubicBezTo>
                <a:close/>
                <a:moveTo>
                  <a:pt x="36947" y="90303"/>
                </a:moveTo>
                <a:cubicBezTo>
                  <a:pt x="33710" y="90303"/>
                  <a:pt x="30473" y="91390"/>
                  <a:pt x="28315" y="93928"/>
                </a:cubicBezTo>
                <a:cubicBezTo>
                  <a:pt x="24718" y="96828"/>
                  <a:pt x="22920" y="101178"/>
                  <a:pt x="23639" y="105890"/>
                </a:cubicBezTo>
                <a:cubicBezTo>
                  <a:pt x="24718" y="111328"/>
                  <a:pt x="28674" y="115678"/>
                  <a:pt x="33710" y="116765"/>
                </a:cubicBezTo>
                <a:cubicBezTo>
                  <a:pt x="38026" y="118215"/>
                  <a:pt x="42701" y="116765"/>
                  <a:pt x="45938" y="113865"/>
                </a:cubicBezTo>
                <a:cubicBezTo>
                  <a:pt x="49175" y="110965"/>
                  <a:pt x="50973" y="106253"/>
                  <a:pt x="50254" y="101903"/>
                </a:cubicBezTo>
                <a:cubicBezTo>
                  <a:pt x="49535" y="96828"/>
                  <a:pt x="45579" y="92115"/>
                  <a:pt x="40543" y="91028"/>
                </a:cubicBezTo>
                <a:cubicBezTo>
                  <a:pt x="39105" y="90303"/>
                  <a:pt x="38026" y="90303"/>
                  <a:pt x="36947" y="90303"/>
                </a:cubicBezTo>
                <a:close/>
                <a:moveTo>
                  <a:pt x="241462" y="82328"/>
                </a:moveTo>
                <a:cubicBezTo>
                  <a:pt x="248655" y="80515"/>
                  <a:pt x="255848" y="82690"/>
                  <a:pt x="261603" y="87403"/>
                </a:cubicBezTo>
                <a:cubicBezTo>
                  <a:pt x="266638" y="92478"/>
                  <a:pt x="269516" y="99728"/>
                  <a:pt x="268437" y="106978"/>
                </a:cubicBezTo>
                <a:cubicBezTo>
                  <a:pt x="266998" y="116040"/>
                  <a:pt x="260524" y="123291"/>
                  <a:pt x="252252" y="125466"/>
                </a:cubicBezTo>
                <a:cubicBezTo>
                  <a:pt x="250453" y="125828"/>
                  <a:pt x="248655" y="126191"/>
                  <a:pt x="246857" y="126191"/>
                </a:cubicBezTo>
                <a:cubicBezTo>
                  <a:pt x="241462" y="126191"/>
                  <a:pt x="236067" y="124016"/>
                  <a:pt x="231751" y="120390"/>
                </a:cubicBezTo>
                <a:cubicBezTo>
                  <a:pt x="226716" y="115315"/>
                  <a:pt x="223838" y="108065"/>
                  <a:pt x="224917" y="100815"/>
                </a:cubicBezTo>
                <a:cubicBezTo>
                  <a:pt x="226356" y="92115"/>
                  <a:pt x="232830" y="84503"/>
                  <a:pt x="241462" y="82328"/>
                </a:cubicBezTo>
                <a:close/>
                <a:moveTo>
                  <a:pt x="42342" y="82328"/>
                </a:moveTo>
                <a:cubicBezTo>
                  <a:pt x="50973" y="84503"/>
                  <a:pt x="57447" y="92115"/>
                  <a:pt x="58886" y="100815"/>
                </a:cubicBezTo>
                <a:cubicBezTo>
                  <a:pt x="59965" y="108065"/>
                  <a:pt x="57088" y="115315"/>
                  <a:pt x="51693" y="120390"/>
                </a:cubicBezTo>
                <a:cubicBezTo>
                  <a:pt x="47737" y="124016"/>
                  <a:pt x="42342" y="126191"/>
                  <a:pt x="36947" y="126191"/>
                </a:cubicBezTo>
                <a:cubicBezTo>
                  <a:pt x="35148" y="126191"/>
                  <a:pt x="33350" y="125828"/>
                  <a:pt x="31552" y="125466"/>
                </a:cubicBezTo>
                <a:cubicBezTo>
                  <a:pt x="22920" y="123291"/>
                  <a:pt x="16446" y="116040"/>
                  <a:pt x="15367" y="106978"/>
                </a:cubicBezTo>
                <a:cubicBezTo>
                  <a:pt x="14288" y="99728"/>
                  <a:pt x="16805" y="92478"/>
                  <a:pt x="22200" y="87403"/>
                </a:cubicBezTo>
                <a:cubicBezTo>
                  <a:pt x="27595" y="82690"/>
                  <a:pt x="35148" y="80515"/>
                  <a:pt x="42342" y="82328"/>
                </a:cubicBezTo>
                <a:close/>
                <a:moveTo>
                  <a:pt x="210822" y="1344"/>
                </a:moveTo>
                <a:cubicBezTo>
                  <a:pt x="212617" y="-447"/>
                  <a:pt x="215487" y="-447"/>
                  <a:pt x="216922" y="1344"/>
                </a:cubicBezTo>
                <a:cubicBezTo>
                  <a:pt x="218716" y="3135"/>
                  <a:pt x="218716" y="5643"/>
                  <a:pt x="216922" y="7434"/>
                </a:cubicBezTo>
                <a:lnTo>
                  <a:pt x="145517" y="79082"/>
                </a:lnTo>
                <a:cubicBezTo>
                  <a:pt x="144441" y="79799"/>
                  <a:pt x="143365" y="80157"/>
                  <a:pt x="142288" y="80157"/>
                </a:cubicBezTo>
                <a:cubicBezTo>
                  <a:pt x="141212" y="80157"/>
                  <a:pt x="140135" y="79799"/>
                  <a:pt x="139418" y="79082"/>
                </a:cubicBezTo>
                <a:lnTo>
                  <a:pt x="115736" y="55797"/>
                </a:lnTo>
                <a:cubicBezTo>
                  <a:pt x="114300" y="54005"/>
                  <a:pt x="114300" y="51139"/>
                  <a:pt x="115736" y="49348"/>
                </a:cubicBezTo>
                <a:cubicBezTo>
                  <a:pt x="117530" y="47915"/>
                  <a:pt x="120400" y="47915"/>
                  <a:pt x="121835" y="49348"/>
                </a:cubicBezTo>
                <a:lnTo>
                  <a:pt x="142288" y="70126"/>
                </a:lnTo>
                <a:lnTo>
                  <a:pt x="210822" y="1344"/>
                </a:lnTo>
                <a:close/>
                <a:moveTo>
                  <a:pt x="94832" y="1140"/>
                </a:moveTo>
                <a:lnTo>
                  <a:pt x="177383" y="1140"/>
                </a:lnTo>
                <a:cubicBezTo>
                  <a:pt x="179555" y="1140"/>
                  <a:pt x="181727" y="2942"/>
                  <a:pt x="181727" y="5104"/>
                </a:cubicBezTo>
                <a:cubicBezTo>
                  <a:pt x="181727" y="7627"/>
                  <a:pt x="179555" y="9789"/>
                  <a:pt x="177383" y="9789"/>
                </a:cubicBezTo>
                <a:lnTo>
                  <a:pt x="99177" y="9789"/>
                </a:lnTo>
                <a:lnTo>
                  <a:pt x="99177" y="94479"/>
                </a:lnTo>
                <a:lnTo>
                  <a:pt x="118367" y="94479"/>
                </a:lnTo>
                <a:cubicBezTo>
                  <a:pt x="119453" y="94479"/>
                  <a:pt x="120539" y="94839"/>
                  <a:pt x="121263" y="95560"/>
                </a:cubicBezTo>
                <a:lnTo>
                  <a:pt x="141901" y="115742"/>
                </a:lnTo>
                <a:lnTo>
                  <a:pt x="162538" y="95560"/>
                </a:lnTo>
                <a:cubicBezTo>
                  <a:pt x="162900" y="94839"/>
                  <a:pt x="164348" y="94479"/>
                  <a:pt x="165435" y="94479"/>
                </a:cubicBezTo>
                <a:lnTo>
                  <a:pt x="184624" y="94479"/>
                </a:lnTo>
                <a:lnTo>
                  <a:pt x="184624" y="67811"/>
                </a:lnTo>
                <a:cubicBezTo>
                  <a:pt x="184624" y="65648"/>
                  <a:pt x="186434" y="63847"/>
                  <a:pt x="188606" y="63847"/>
                </a:cubicBezTo>
                <a:cubicBezTo>
                  <a:pt x="191141" y="63847"/>
                  <a:pt x="193313" y="65648"/>
                  <a:pt x="193313" y="67811"/>
                </a:cubicBezTo>
                <a:lnTo>
                  <a:pt x="193313" y="98804"/>
                </a:lnTo>
                <a:cubicBezTo>
                  <a:pt x="193313" y="100966"/>
                  <a:pt x="191141" y="103128"/>
                  <a:pt x="188606" y="103128"/>
                </a:cubicBezTo>
                <a:lnTo>
                  <a:pt x="167245" y="103128"/>
                </a:lnTo>
                <a:lnTo>
                  <a:pt x="144797" y="124751"/>
                </a:lnTo>
                <a:cubicBezTo>
                  <a:pt x="144073" y="125832"/>
                  <a:pt x="142987" y="126193"/>
                  <a:pt x="141901" y="126193"/>
                </a:cubicBezTo>
                <a:cubicBezTo>
                  <a:pt x="140815" y="126193"/>
                  <a:pt x="139728" y="125832"/>
                  <a:pt x="138642" y="124751"/>
                </a:cubicBezTo>
                <a:lnTo>
                  <a:pt x="116557" y="103128"/>
                </a:lnTo>
                <a:lnTo>
                  <a:pt x="94832" y="103128"/>
                </a:lnTo>
                <a:cubicBezTo>
                  <a:pt x="92298" y="103128"/>
                  <a:pt x="90488" y="100966"/>
                  <a:pt x="90488" y="98804"/>
                </a:cubicBezTo>
                <a:lnTo>
                  <a:pt x="90488" y="5104"/>
                </a:lnTo>
                <a:cubicBezTo>
                  <a:pt x="90488" y="2942"/>
                  <a:pt x="92298" y="1140"/>
                  <a:pt x="94832" y="1140"/>
                </a:cubicBezTo>
                <a:close/>
              </a:path>
            </a:pathLst>
          </a:custGeom>
          <a:solidFill>
            <a:schemeClr val="bg1"/>
          </a:solidFill>
          <a:ln>
            <a:noFill/>
          </a:ln>
        </p:spPr>
        <p:txBody>
          <a:bodyPr anchor="ctr"/>
          <a:lstStyle/>
          <a:p>
            <a:pPr algn="l" rtl="0"/>
            <a:endParaRPr lang="en-GB" sz="1400" dirty="0">
              <a:latin typeface="+mj-lt"/>
            </a:endParaRPr>
          </a:p>
        </p:txBody>
      </p:sp>
      <p:sp>
        <p:nvSpPr>
          <p:cNvPr id="17" name="Freeform 952">
            <a:extLst>
              <a:ext uri="{FF2B5EF4-FFF2-40B4-BE49-F238E27FC236}">
                <a16:creationId xmlns:a16="http://schemas.microsoft.com/office/drawing/2014/main" id="{63AD07B7-4E5A-E217-5472-65A3A17DB004}"/>
              </a:ext>
            </a:extLst>
          </p:cNvPr>
          <p:cNvSpPr>
            <a:spLocks noChangeAspect="1"/>
          </p:cNvSpPr>
          <p:nvPr/>
        </p:nvSpPr>
        <p:spPr bwMode="auto">
          <a:xfrm>
            <a:off x="4338475" y="4522927"/>
            <a:ext cx="409805" cy="408548"/>
          </a:xfrm>
          <a:custGeom>
            <a:avLst/>
            <a:gdLst>
              <a:gd name="T0" fmla="*/ 4634450 w 285390"/>
              <a:gd name="T1" fmla="*/ 8255285 h 283806"/>
              <a:gd name="T2" fmla="*/ 5549597 w 285390"/>
              <a:gd name="T3" fmla="*/ 8255285 h 283806"/>
              <a:gd name="T4" fmla="*/ 5965497 w 285390"/>
              <a:gd name="T5" fmla="*/ 7094344 h 283806"/>
              <a:gd name="T6" fmla="*/ 10240788 w 285390"/>
              <a:gd name="T7" fmla="*/ 7252865 h 283806"/>
              <a:gd name="T8" fmla="*/ 10085828 w 285390"/>
              <a:gd name="T9" fmla="*/ 9445861 h 283806"/>
              <a:gd name="T10" fmla="*/ 5810463 w 285390"/>
              <a:gd name="T11" fmla="*/ 9287375 h 283806"/>
              <a:gd name="T12" fmla="*/ 9930802 w 285390"/>
              <a:gd name="T13" fmla="*/ 9115627 h 283806"/>
              <a:gd name="T14" fmla="*/ 5965497 w 285390"/>
              <a:gd name="T15" fmla="*/ 7411407 h 283806"/>
              <a:gd name="T16" fmla="*/ 5965497 w 285390"/>
              <a:gd name="T17" fmla="*/ 7094344 h 283806"/>
              <a:gd name="T18" fmla="*/ 4275329 w 285390"/>
              <a:gd name="T19" fmla="*/ 7094344 h 283806"/>
              <a:gd name="T20" fmla="*/ 4275329 w 285390"/>
              <a:gd name="T21" fmla="*/ 7405634 h 283806"/>
              <a:gd name="T22" fmla="*/ 310002 w 285390"/>
              <a:gd name="T23" fmla="*/ 9870270 h 283806"/>
              <a:gd name="T24" fmla="*/ 1601633 w 285390"/>
              <a:gd name="T25" fmla="*/ 9078976 h 283806"/>
              <a:gd name="T26" fmla="*/ 4430371 w 285390"/>
              <a:gd name="T27" fmla="*/ 9247632 h 283806"/>
              <a:gd name="T28" fmla="*/ 1640423 w 285390"/>
              <a:gd name="T29" fmla="*/ 9403315 h 283806"/>
              <a:gd name="T30" fmla="*/ 154871 w 285390"/>
              <a:gd name="T31" fmla="*/ 10311277 h 283806"/>
              <a:gd name="T32" fmla="*/ 0 w 285390"/>
              <a:gd name="T33" fmla="*/ 10142663 h 283806"/>
              <a:gd name="T34" fmla="*/ 154871 w 285390"/>
              <a:gd name="T35" fmla="*/ 7094344 h 283806"/>
              <a:gd name="T36" fmla="*/ 4634450 w 285390"/>
              <a:gd name="T37" fmla="*/ 4700712 h 283806"/>
              <a:gd name="T38" fmla="*/ 5549597 w 285390"/>
              <a:gd name="T39" fmla="*/ 4700712 h 283806"/>
              <a:gd name="T40" fmla="*/ 5965497 w 285390"/>
              <a:gd name="T41" fmla="*/ 3518331 h 283806"/>
              <a:gd name="T42" fmla="*/ 10240788 w 285390"/>
              <a:gd name="T43" fmla="*/ 3674670 h 283806"/>
              <a:gd name="T44" fmla="*/ 10163348 w 285390"/>
              <a:gd name="T45" fmla="*/ 6722233 h 283806"/>
              <a:gd name="T46" fmla="*/ 10008336 w 285390"/>
              <a:gd name="T47" fmla="*/ 6722233 h 283806"/>
              <a:gd name="T48" fmla="*/ 5965497 w 285390"/>
              <a:gd name="T49" fmla="*/ 5823564 h 283806"/>
              <a:gd name="T50" fmla="*/ 5965497 w 285390"/>
              <a:gd name="T51" fmla="*/ 5511003 h 283806"/>
              <a:gd name="T52" fmla="*/ 8716652 w 285390"/>
              <a:gd name="T53" fmla="*/ 5550103 h 283806"/>
              <a:gd name="T54" fmla="*/ 9930802 w 285390"/>
              <a:gd name="T55" fmla="*/ 3830906 h 283806"/>
              <a:gd name="T56" fmla="*/ 5810463 w 285390"/>
              <a:gd name="T57" fmla="*/ 3674670 h 283806"/>
              <a:gd name="T58" fmla="*/ 154871 w 285390"/>
              <a:gd name="T59" fmla="*/ 3518331 h 283806"/>
              <a:gd name="T60" fmla="*/ 4430371 w 285390"/>
              <a:gd name="T61" fmla="*/ 3673870 h 283806"/>
              <a:gd name="T62" fmla="*/ 310002 w 285390"/>
              <a:gd name="T63" fmla="*/ 3829444 h 283806"/>
              <a:gd name="T64" fmla="*/ 4275329 w 285390"/>
              <a:gd name="T65" fmla="*/ 5501412 h 283806"/>
              <a:gd name="T66" fmla="*/ 4275329 w 285390"/>
              <a:gd name="T67" fmla="*/ 5812467 h 283806"/>
              <a:gd name="T68" fmla="*/ 0 w 285390"/>
              <a:gd name="T69" fmla="*/ 5669922 h 283806"/>
              <a:gd name="T70" fmla="*/ 154871 w 285390"/>
              <a:gd name="T71" fmla="*/ 3518331 h 283806"/>
              <a:gd name="T72" fmla="*/ 4634450 w 285390"/>
              <a:gd name="T73" fmla="*/ 1132978 h 283806"/>
              <a:gd name="T74" fmla="*/ 5549597 w 285390"/>
              <a:gd name="T75" fmla="*/ 1132978 h 283806"/>
              <a:gd name="T76" fmla="*/ 5091992 w 285390"/>
              <a:gd name="T77" fmla="*/ 346063 h 283806"/>
              <a:gd name="T78" fmla="*/ 5244574 w 285390"/>
              <a:gd name="T79" fmla="*/ 1906894 h 283806"/>
              <a:gd name="T80" fmla="*/ 5854700 w 285390"/>
              <a:gd name="T81" fmla="*/ 4700712 h 283806"/>
              <a:gd name="T82" fmla="*/ 5244574 w 285390"/>
              <a:gd name="T83" fmla="*/ 7481401 h 283806"/>
              <a:gd name="T84" fmla="*/ 5091992 w 285390"/>
              <a:gd name="T85" fmla="*/ 9042245 h 283806"/>
              <a:gd name="T86" fmla="*/ 4939516 w 285390"/>
              <a:gd name="T87" fmla="*/ 7481401 h 283806"/>
              <a:gd name="T88" fmla="*/ 4329355 w 285390"/>
              <a:gd name="T89" fmla="*/ 4700712 h 283806"/>
              <a:gd name="T90" fmla="*/ 4939516 w 285390"/>
              <a:gd name="T91" fmla="*/ 1906894 h 283806"/>
              <a:gd name="T92" fmla="*/ 5091992 w 285390"/>
              <a:gd name="T93" fmla="*/ 346063 h 283806"/>
              <a:gd name="T94" fmla="*/ 10085828 w 285390"/>
              <a:gd name="T95" fmla="*/ 0 h 283806"/>
              <a:gd name="T96" fmla="*/ 10240788 w 285390"/>
              <a:gd name="T97" fmla="*/ 2138548 h 283806"/>
              <a:gd name="T98" fmla="*/ 5965497 w 285390"/>
              <a:gd name="T99" fmla="*/ 2294179 h 283806"/>
              <a:gd name="T100" fmla="*/ 5965497 w 285390"/>
              <a:gd name="T101" fmla="*/ 1995963 h 283806"/>
              <a:gd name="T102" fmla="*/ 9930802 w 285390"/>
              <a:gd name="T103" fmla="*/ 311108 h 283806"/>
              <a:gd name="T104" fmla="*/ 5810463 w 285390"/>
              <a:gd name="T105" fmla="*/ 142574 h 283806"/>
              <a:gd name="T106" fmla="*/ 154871 w 285390"/>
              <a:gd name="T107" fmla="*/ 0 h 283806"/>
              <a:gd name="T108" fmla="*/ 4430371 w 285390"/>
              <a:gd name="T109" fmla="*/ 143254 h 283806"/>
              <a:gd name="T110" fmla="*/ 310002 w 285390"/>
              <a:gd name="T111" fmla="*/ 312599 h 283806"/>
              <a:gd name="T112" fmla="*/ 1511177 w 285390"/>
              <a:gd name="T113" fmla="*/ 2018727 h 283806"/>
              <a:gd name="T114" fmla="*/ 4275329 w 285390"/>
              <a:gd name="T115" fmla="*/ 2005742 h 283806"/>
              <a:gd name="T116" fmla="*/ 4275329 w 285390"/>
              <a:gd name="T117" fmla="*/ 2305250 h 283806"/>
              <a:gd name="T118" fmla="*/ 232450 w 285390"/>
              <a:gd name="T119" fmla="*/ 3190905 h 283806"/>
              <a:gd name="T120" fmla="*/ 77534 w 285390"/>
              <a:gd name="T121" fmla="*/ 3203846 h 283806"/>
              <a:gd name="T122" fmla="*/ 0 w 285390"/>
              <a:gd name="T123" fmla="*/ 143254 h 2838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3806">
                <a:moveTo>
                  <a:pt x="141904" y="214220"/>
                </a:moveTo>
                <a:cubicBezTo>
                  <a:pt x="134820" y="214220"/>
                  <a:pt x="129152" y="219996"/>
                  <a:pt x="129152" y="227216"/>
                </a:cubicBezTo>
                <a:cubicBezTo>
                  <a:pt x="129152" y="234437"/>
                  <a:pt x="134820" y="240213"/>
                  <a:pt x="141904" y="240213"/>
                </a:cubicBezTo>
                <a:cubicBezTo>
                  <a:pt x="148989" y="240213"/>
                  <a:pt x="154656" y="234437"/>
                  <a:pt x="154656" y="227216"/>
                </a:cubicBezTo>
                <a:cubicBezTo>
                  <a:pt x="154656" y="219996"/>
                  <a:pt x="148989" y="214220"/>
                  <a:pt x="141904" y="214220"/>
                </a:cubicBezTo>
                <a:close/>
                <a:moveTo>
                  <a:pt x="166245" y="195263"/>
                </a:moveTo>
                <a:lnTo>
                  <a:pt x="281071" y="195263"/>
                </a:lnTo>
                <a:cubicBezTo>
                  <a:pt x="283231" y="195263"/>
                  <a:pt x="285390" y="197445"/>
                  <a:pt x="285390" y="199626"/>
                </a:cubicBezTo>
                <a:lnTo>
                  <a:pt x="285390" y="255623"/>
                </a:lnTo>
                <a:cubicBezTo>
                  <a:pt x="285390" y="257805"/>
                  <a:pt x="283231" y="259986"/>
                  <a:pt x="281071" y="259986"/>
                </a:cubicBezTo>
                <a:lnTo>
                  <a:pt x="166245" y="259986"/>
                </a:lnTo>
                <a:cubicBezTo>
                  <a:pt x="163725" y="259986"/>
                  <a:pt x="161925" y="257805"/>
                  <a:pt x="161925" y="255623"/>
                </a:cubicBezTo>
                <a:cubicBezTo>
                  <a:pt x="161925" y="253078"/>
                  <a:pt x="163725" y="250896"/>
                  <a:pt x="166245" y="250896"/>
                </a:cubicBezTo>
                <a:lnTo>
                  <a:pt x="276751" y="250896"/>
                </a:lnTo>
                <a:lnTo>
                  <a:pt x="276751" y="203990"/>
                </a:lnTo>
                <a:lnTo>
                  <a:pt x="166245" y="203990"/>
                </a:lnTo>
                <a:cubicBezTo>
                  <a:pt x="163725" y="203990"/>
                  <a:pt x="161925" y="202172"/>
                  <a:pt x="161925" y="199626"/>
                </a:cubicBezTo>
                <a:cubicBezTo>
                  <a:pt x="161925" y="197445"/>
                  <a:pt x="163725" y="195263"/>
                  <a:pt x="166245" y="195263"/>
                </a:cubicBezTo>
                <a:close/>
                <a:moveTo>
                  <a:pt x="4319" y="195263"/>
                </a:moveTo>
                <a:lnTo>
                  <a:pt x="119145" y="195263"/>
                </a:lnTo>
                <a:cubicBezTo>
                  <a:pt x="121666" y="195263"/>
                  <a:pt x="123465" y="197405"/>
                  <a:pt x="123465" y="199547"/>
                </a:cubicBezTo>
                <a:cubicBezTo>
                  <a:pt x="123465" y="202047"/>
                  <a:pt x="121666" y="203832"/>
                  <a:pt x="119145" y="203832"/>
                </a:cubicBezTo>
                <a:lnTo>
                  <a:pt x="8639" y="203832"/>
                </a:lnTo>
                <a:lnTo>
                  <a:pt x="8639" y="271667"/>
                </a:lnTo>
                <a:lnTo>
                  <a:pt x="42115" y="250602"/>
                </a:lnTo>
                <a:cubicBezTo>
                  <a:pt x="42835" y="250245"/>
                  <a:pt x="43914" y="249888"/>
                  <a:pt x="44634" y="249888"/>
                </a:cubicBezTo>
                <a:lnTo>
                  <a:pt x="119145" y="249888"/>
                </a:lnTo>
                <a:cubicBezTo>
                  <a:pt x="121666" y="249888"/>
                  <a:pt x="123465" y="252031"/>
                  <a:pt x="123465" y="254530"/>
                </a:cubicBezTo>
                <a:cubicBezTo>
                  <a:pt x="123465" y="256672"/>
                  <a:pt x="121666" y="258814"/>
                  <a:pt x="119145" y="258814"/>
                </a:cubicBezTo>
                <a:lnTo>
                  <a:pt x="45714" y="258814"/>
                </a:lnTo>
                <a:lnTo>
                  <a:pt x="6479" y="283092"/>
                </a:lnTo>
                <a:cubicBezTo>
                  <a:pt x="5759" y="283449"/>
                  <a:pt x="5039" y="283806"/>
                  <a:pt x="4319" y="283806"/>
                </a:cubicBezTo>
                <a:cubicBezTo>
                  <a:pt x="3599" y="283806"/>
                  <a:pt x="2879" y="283449"/>
                  <a:pt x="2159" y="283092"/>
                </a:cubicBezTo>
                <a:cubicBezTo>
                  <a:pt x="720" y="282378"/>
                  <a:pt x="0" y="280950"/>
                  <a:pt x="0" y="279165"/>
                </a:cubicBezTo>
                <a:lnTo>
                  <a:pt x="0" y="199547"/>
                </a:lnTo>
                <a:cubicBezTo>
                  <a:pt x="0" y="197405"/>
                  <a:pt x="1800" y="195263"/>
                  <a:pt x="4319" y="195263"/>
                </a:cubicBezTo>
                <a:close/>
                <a:moveTo>
                  <a:pt x="141904" y="116385"/>
                </a:moveTo>
                <a:cubicBezTo>
                  <a:pt x="134820" y="116385"/>
                  <a:pt x="129152" y="122161"/>
                  <a:pt x="129152" y="129382"/>
                </a:cubicBezTo>
                <a:cubicBezTo>
                  <a:pt x="129152" y="136602"/>
                  <a:pt x="134820" y="142378"/>
                  <a:pt x="141904" y="142378"/>
                </a:cubicBezTo>
                <a:cubicBezTo>
                  <a:pt x="148989" y="142378"/>
                  <a:pt x="154656" y="136602"/>
                  <a:pt x="154656" y="129382"/>
                </a:cubicBezTo>
                <a:cubicBezTo>
                  <a:pt x="154656" y="122161"/>
                  <a:pt x="148989" y="116385"/>
                  <a:pt x="141904" y="116385"/>
                </a:cubicBezTo>
                <a:close/>
                <a:moveTo>
                  <a:pt x="166245" y="96838"/>
                </a:moveTo>
                <a:lnTo>
                  <a:pt x="281071" y="96838"/>
                </a:lnTo>
                <a:cubicBezTo>
                  <a:pt x="283231" y="96838"/>
                  <a:pt x="285390" y="98630"/>
                  <a:pt x="285390" y="101140"/>
                </a:cubicBezTo>
                <a:lnTo>
                  <a:pt x="285390" y="181436"/>
                </a:lnTo>
                <a:cubicBezTo>
                  <a:pt x="285390" y="182870"/>
                  <a:pt x="284670" y="184304"/>
                  <a:pt x="283231" y="185021"/>
                </a:cubicBezTo>
                <a:cubicBezTo>
                  <a:pt x="282511" y="185380"/>
                  <a:pt x="281791" y="185380"/>
                  <a:pt x="281071" y="185380"/>
                </a:cubicBezTo>
                <a:cubicBezTo>
                  <a:pt x="280351" y="185380"/>
                  <a:pt x="279271" y="185380"/>
                  <a:pt x="278911" y="185021"/>
                </a:cubicBezTo>
                <a:lnTo>
                  <a:pt x="239676" y="160287"/>
                </a:lnTo>
                <a:lnTo>
                  <a:pt x="166245" y="160287"/>
                </a:lnTo>
                <a:cubicBezTo>
                  <a:pt x="163725" y="160287"/>
                  <a:pt x="161925" y="158495"/>
                  <a:pt x="161925" y="156344"/>
                </a:cubicBezTo>
                <a:cubicBezTo>
                  <a:pt x="161925" y="153834"/>
                  <a:pt x="163725" y="151684"/>
                  <a:pt x="166245" y="151684"/>
                </a:cubicBezTo>
                <a:lnTo>
                  <a:pt x="241116" y="151684"/>
                </a:lnTo>
                <a:cubicBezTo>
                  <a:pt x="241476" y="151684"/>
                  <a:pt x="242555" y="152042"/>
                  <a:pt x="242915" y="152759"/>
                </a:cubicBezTo>
                <a:lnTo>
                  <a:pt x="276751" y="173550"/>
                </a:lnTo>
                <a:lnTo>
                  <a:pt x="276751" y="105441"/>
                </a:lnTo>
                <a:lnTo>
                  <a:pt x="166245" y="105441"/>
                </a:lnTo>
                <a:cubicBezTo>
                  <a:pt x="163725" y="105441"/>
                  <a:pt x="161925" y="103649"/>
                  <a:pt x="161925" y="101140"/>
                </a:cubicBezTo>
                <a:cubicBezTo>
                  <a:pt x="161925" y="98630"/>
                  <a:pt x="163725" y="96838"/>
                  <a:pt x="166245" y="96838"/>
                </a:cubicBezTo>
                <a:close/>
                <a:moveTo>
                  <a:pt x="4319" y="96838"/>
                </a:moveTo>
                <a:lnTo>
                  <a:pt x="119145" y="96838"/>
                </a:lnTo>
                <a:cubicBezTo>
                  <a:pt x="121666" y="96838"/>
                  <a:pt x="123465" y="98622"/>
                  <a:pt x="123465" y="101119"/>
                </a:cubicBezTo>
                <a:cubicBezTo>
                  <a:pt x="123465" y="103616"/>
                  <a:pt x="121666" y="105400"/>
                  <a:pt x="119145" y="105400"/>
                </a:cubicBezTo>
                <a:lnTo>
                  <a:pt x="8639" y="105400"/>
                </a:lnTo>
                <a:lnTo>
                  <a:pt x="8639" y="151420"/>
                </a:lnTo>
                <a:lnTo>
                  <a:pt x="119145" y="151420"/>
                </a:lnTo>
                <a:cubicBezTo>
                  <a:pt x="121666" y="151420"/>
                  <a:pt x="123465" y="153560"/>
                  <a:pt x="123465" y="156057"/>
                </a:cubicBezTo>
                <a:cubicBezTo>
                  <a:pt x="123465" y="158198"/>
                  <a:pt x="121666" y="159981"/>
                  <a:pt x="119145" y="159981"/>
                </a:cubicBezTo>
                <a:lnTo>
                  <a:pt x="4319" y="159981"/>
                </a:lnTo>
                <a:cubicBezTo>
                  <a:pt x="1800" y="159981"/>
                  <a:pt x="0" y="158198"/>
                  <a:pt x="0" y="156057"/>
                </a:cubicBezTo>
                <a:lnTo>
                  <a:pt x="0" y="101119"/>
                </a:lnTo>
                <a:cubicBezTo>
                  <a:pt x="0" y="98622"/>
                  <a:pt x="1800" y="96838"/>
                  <a:pt x="4319" y="96838"/>
                </a:cubicBezTo>
                <a:close/>
                <a:moveTo>
                  <a:pt x="141904" y="18550"/>
                </a:moveTo>
                <a:cubicBezTo>
                  <a:pt x="134820" y="18550"/>
                  <a:pt x="129152" y="23966"/>
                  <a:pt x="129152" y="31186"/>
                </a:cubicBezTo>
                <a:cubicBezTo>
                  <a:pt x="129152" y="38406"/>
                  <a:pt x="134820" y="44182"/>
                  <a:pt x="141904" y="44182"/>
                </a:cubicBezTo>
                <a:cubicBezTo>
                  <a:pt x="148989" y="44182"/>
                  <a:pt x="154656" y="38406"/>
                  <a:pt x="154656" y="31186"/>
                </a:cubicBezTo>
                <a:cubicBezTo>
                  <a:pt x="154656" y="23966"/>
                  <a:pt x="148989" y="18550"/>
                  <a:pt x="141904" y="18550"/>
                </a:cubicBezTo>
                <a:close/>
                <a:moveTo>
                  <a:pt x="141904" y="9525"/>
                </a:moveTo>
                <a:cubicBezTo>
                  <a:pt x="153594" y="9525"/>
                  <a:pt x="163158" y="19272"/>
                  <a:pt x="163158" y="31186"/>
                </a:cubicBezTo>
                <a:cubicBezTo>
                  <a:pt x="163158" y="41655"/>
                  <a:pt x="156073" y="50681"/>
                  <a:pt x="146155" y="52486"/>
                </a:cubicBezTo>
                <a:lnTo>
                  <a:pt x="146155" y="108082"/>
                </a:lnTo>
                <a:cubicBezTo>
                  <a:pt x="156073" y="110248"/>
                  <a:pt x="163158" y="118912"/>
                  <a:pt x="163158" y="129382"/>
                </a:cubicBezTo>
                <a:cubicBezTo>
                  <a:pt x="163158" y="139490"/>
                  <a:pt x="156073" y="148154"/>
                  <a:pt x="146155" y="150320"/>
                </a:cubicBezTo>
                <a:lnTo>
                  <a:pt x="146155" y="205916"/>
                </a:lnTo>
                <a:cubicBezTo>
                  <a:pt x="156073" y="208083"/>
                  <a:pt x="163158" y="216747"/>
                  <a:pt x="163158" y="227216"/>
                </a:cubicBezTo>
                <a:cubicBezTo>
                  <a:pt x="163158" y="239130"/>
                  <a:pt x="153594" y="248877"/>
                  <a:pt x="141904" y="248877"/>
                </a:cubicBezTo>
                <a:cubicBezTo>
                  <a:pt x="130214" y="248877"/>
                  <a:pt x="120650" y="239130"/>
                  <a:pt x="120650" y="227216"/>
                </a:cubicBezTo>
                <a:cubicBezTo>
                  <a:pt x="120650" y="216747"/>
                  <a:pt x="128089" y="208083"/>
                  <a:pt x="137653" y="205916"/>
                </a:cubicBezTo>
                <a:lnTo>
                  <a:pt x="137653" y="150320"/>
                </a:lnTo>
                <a:cubicBezTo>
                  <a:pt x="128089" y="148154"/>
                  <a:pt x="120650" y="139490"/>
                  <a:pt x="120650" y="129382"/>
                </a:cubicBezTo>
                <a:cubicBezTo>
                  <a:pt x="120650" y="118912"/>
                  <a:pt x="128089" y="110248"/>
                  <a:pt x="137653" y="108082"/>
                </a:cubicBezTo>
                <a:lnTo>
                  <a:pt x="137653" y="52486"/>
                </a:lnTo>
                <a:cubicBezTo>
                  <a:pt x="128089" y="50681"/>
                  <a:pt x="120650" y="41655"/>
                  <a:pt x="120650" y="31186"/>
                </a:cubicBezTo>
                <a:cubicBezTo>
                  <a:pt x="120650" y="19272"/>
                  <a:pt x="130214" y="9525"/>
                  <a:pt x="141904" y="9525"/>
                </a:cubicBezTo>
                <a:close/>
                <a:moveTo>
                  <a:pt x="166245" y="0"/>
                </a:moveTo>
                <a:lnTo>
                  <a:pt x="281071" y="0"/>
                </a:lnTo>
                <a:cubicBezTo>
                  <a:pt x="283231" y="0"/>
                  <a:pt x="285390" y="1784"/>
                  <a:pt x="285390" y="3924"/>
                </a:cubicBezTo>
                <a:lnTo>
                  <a:pt x="285390" y="58862"/>
                </a:lnTo>
                <a:cubicBezTo>
                  <a:pt x="285390" y="61360"/>
                  <a:pt x="283231" y="63143"/>
                  <a:pt x="281071" y="63143"/>
                </a:cubicBezTo>
                <a:lnTo>
                  <a:pt x="166245" y="63143"/>
                </a:lnTo>
                <a:cubicBezTo>
                  <a:pt x="163725" y="63143"/>
                  <a:pt x="161925" y="61360"/>
                  <a:pt x="161925" y="58862"/>
                </a:cubicBezTo>
                <a:cubicBezTo>
                  <a:pt x="161925" y="56722"/>
                  <a:pt x="163725" y="54938"/>
                  <a:pt x="166245" y="54938"/>
                </a:cubicBezTo>
                <a:lnTo>
                  <a:pt x="276751" y="54938"/>
                </a:lnTo>
                <a:lnTo>
                  <a:pt x="276751" y="8562"/>
                </a:lnTo>
                <a:lnTo>
                  <a:pt x="166245" y="8562"/>
                </a:lnTo>
                <a:cubicBezTo>
                  <a:pt x="163725" y="8562"/>
                  <a:pt x="161925" y="6421"/>
                  <a:pt x="161925" y="3924"/>
                </a:cubicBezTo>
                <a:cubicBezTo>
                  <a:pt x="161925" y="1784"/>
                  <a:pt x="163725" y="0"/>
                  <a:pt x="166245" y="0"/>
                </a:cubicBezTo>
                <a:close/>
                <a:moveTo>
                  <a:pt x="4319" y="0"/>
                </a:moveTo>
                <a:lnTo>
                  <a:pt x="119145" y="0"/>
                </a:lnTo>
                <a:cubicBezTo>
                  <a:pt x="121666" y="0"/>
                  <a:pt x="123465" y="1792"/>
                  <a:pt x="123465" y="3943"/>
                </a:cubicBezTo>
                <a:cubicBezTo>
                  <a:pt x="123465" y="6452"/>
                  <a:pt x="121666" y="8603"/>
                  <a:pt x="119145" y="8603"/>
                </a:cubicBezTo>
                <a:lnTo>
                  <a:pt x="8639" y="8603"/>
                </a:lnTo>
                <a:lnTo>
                  <a:pt x="8639" y="76712"/>
                </a:lnTo>
                <a:lnTo>
                  <a:pt x="42115" y="55563"/>
                </a:lnTo>
                <a:cubicBezTo>
                  <a:pt x="42835" y="55204"/>
                  <a:pt x="43914" y="55204"/>
                  <a:pt x="44634" y="55204"/>
                </a:cubicBezTo>
                <a:lnTo>
                  <a:pt x="119145" y="55204"/>
                </a:lnTo>
                <a:cubicBezTo>
                  <a:pt x="121666" y="55204"/>
                  <a:pt x="123465" y="56996"/>
                  <a:pt x="123465" y="59147"/>
                </a:cubicBezTo>
                <a:cubicBezTo>
                  <a:pt x="123465" y="61657"/>
                  <a:pt x="121666" y="63449"/>
                  <a:pt x="119145" y="63449"/>
                </a:cubicBezTo>
                <a:lnTo>
                  <a:pt x="45714" y="63449"/>
                </a:lnTo>
                <a:lnTo>
                  <a:pt x="6479" y="87825"/>
                </a:lnTo>
                <a:cubicBezTo>
                  <a:pt x="5759" y="88183"/>
                  <a:pt x="5039" y="88542"/>
                  <a:pt x="4319" y="88542"/>
                </a:cubicBezTo>
                <a:cubicBezTo>
                  <a:pt x="3599" y="88542"/>
                  <a:pt x="2879" y="88183"/>
                  <a:pt x="2159" y="88183"/>
                </a:cubicBezTo>
                <a:cubicBezTo>
                  <a:pt x="720" y="87108"/>
                  <a:pt x="0" y="85674"/>
                  <a:pt x="0" y="84240"/>
                </a:cubicBezTo>
                <a:lnTo>
                  <a:pt x="0" y="3943"/>
                </a:lnTo>
                <a:cubicBezTo>
                  <a:pt x="0" y="1792"/>
                  <a:pt x="1800" y="0"/>
                  <a:pt x="4319" y="0"/>
                </a:cubicBezTo>
                <a:close/>
              </a:path>
            </a:pathLst>
          </a:custGeom>
          <a:solidFill>
            <a:schemeClr val="bg1"/>
          </a:solidFill>
          <a:ln>
            <a:noFill/>
          </a:ln>
        </p:spPr>
        <p:txBody>
          <a:bodyPr anchor="ctr"/>
          <a:lstStyle/>
          <a:p>
            <a:pPr algn="l" rtl="0"/>
            <a:endParaRPr lang="en-GB" sz="1400" dirty="0">
              <a:latin typeface="+mj-lt"/>
            </a:endParaRPr>
          </a:p>
        </p:txBody>
      </p:sp>
      <p:sp>
        <p:nvSpPr>
          <p:cNvPr id="18" name="Freeform 953">
            <a:extLst>
              <a:ext uri="{FF2B5EF4-FFF2-40B4-BE49-F238E27FC236}">
                <a16:creationId xmlns:a16="http://schemas.microsoft.com/office/drawing/2014/main" id="{967A5EF0-9BEB-D64F-A2B8-83ED44183AE4}"/>
              </a:ext>
            </a:extLst>
          </p:cNvPr>
          <p:cNvSpPr>
            <a:spLocks noChangeAspect="1"/>
          </p:cNvSpPr>
          <p:nvPr/>
        </p:nvSpPr>
        <p:spPr bwMode="auto">
          <a:xfrm>
            <a:off x="6455403" y="5757463"/>
            <a:ext cx="375864" cy="408548"/>
          </a:xfrm>
          <a:custGeom>
            <a:avLst/>
            <a:gdLst>
              <a:gd name="T0" fmla="*/ 3568639 w 262269"/>
              <a:gd name="T1" fmla="*/ 4175549 h 283804"/>
              <a:gd name="T2" fmla="*/ 4565286 w 262269"/>
              <a:gd name="T3" fmla="*/ 4175549 h 283804"/>
              <a:gd name="T4" fmla="*/ 4066997 w 262269"/>
              <a:gd name="T5" fmla="*/ 3345592 h 283804"/>
              <a:gd name="T6" fmla="*/ 4066997 w 262269"/>
              <a:gd name="T7" fmla="*/ 5005413 h 283804"/>
              <a:gd name="T8" fmla="*/ 4066997 w 262269"/>
              <a:gd name="T9" fmla="*/ 3345592 h 283804"/>
              <a:gd name="T10" fmla="*/ 2728046 w 262269"/>
              <a:gd name="T11" fmla="*/ 4195985 h 283804"/>
              <a:gd name="T12" fmla="*/ 3546752 w 262269"/>
              <a:gd name="T13" fmla="*/ 5584225 h 283804"/>
              <a:gd name="T14" fmla="*/ 4063182 w 262269"/>
              <a:gd name="T15" fmla="*/ 9932289 h 283804"/>
              <a:gd name="T16" fmla="*/ 4277250 w 262269"/>
              <a:gd name="T17" fmla="*/ 9303631 h 283804"/>
              <a:gd name="T18" fmla="*/ 4478803 w 262269"/>
              <a:gd name="T19" fmla="*/ 8635707 h 283804"/>
              <a:gd name="T20" fmla="*/ 4289834 w 262269"/>
              <a:gd name="T21" fmla="*/ 7980891 h 283804"/>
              <a:gd name="T22" fmla="*/ 4289834 w 262269"/>
              <a:gd name="T23" fmla="*/ 7587963 h 283804"/>
              <a:gd name="T24" fmla="*/ 4289834 w 262269"/>
              <a:gd name="T25" fmla="*/ 7129618 h 283804"/>
              <a:gd name="T26" fmla="*/ 4629951 w 262269"/>
              <a:gd name="T27" fmla="*/ 5584225 h 283804"/>
              <a:gd name="T28" fmla="*/ 5448575 w 262269"/>
              <a:gd name="T29" fmla="*/ 4195985 h 283804"/>
              <a:gd name="T30" fmla="*/ 4088316 w 262269"/>
              <a:gd name="T31" fmla="*/ 2480391 h 283804"/>
              <a:gd name="T32" fmla="*/ 4932213 w 262269"/>
              <a:gd name="T33" fmla="*/ 5689021 h 283804"/>
              <a:gd name="T34" fmla="*/ 4881852 w 262269"/>
              <a:gd name="T35" fmla="*/ 6959374 h 283804"/>
              <a:gd name="T36" fmla="*/ 4617366 w 262269"/>
              <a:gd name="T37" fmla="*/ 7483233 h 283804"/>
              <a:gd name="T38" fmla="*/ 4806274 w 262269"/>
              <a:gd name="T39" fmla="*/ 7902291 h 283804"/>
              <a:gd name="T40" fmla="*/ 4617366 w 262269"/>
              <a:gd name="T41" fmla="*/ 8334494 h 283804"/>
              <a:gd name="T42" fmla="*/ 4844020 w 262269"/>
              <a:gd name="T43" fmla="*/ 8635707 h 283804"/>
              <a:gd name="T44" fmla="*/ 4491387 w 262269"/>
              <a:gd name="T45" fmla="*/ 9067859 h 283804"/>
              <a:gd name="T46" fmla="*/ 4831432 w 262269"/>
              <a:gd name="T47" fmla="*/ 9500086 h 283804"/>
              <a:gd name="T48" fmla="*/ 4163909 w 262269"/>
              <a:gd name="T49" fmla="*/ 10259675 h 283804"/>
              <a:gd name="T50" fmla="*/ 3949794 w 262269"/>
              <a:gd name="T51" fmla="*/ 10259675 h 283804"/>
              <a:gd name="T52" fmla="*/ 3244467 w 262269"/>
              <a:gd name="T53" fmla="*/ 9460788 h 283804"/>
              <a:gd name="T54" fmla="*/ 2438411 w 262269"/>
              <a:gd name="T55" fmla="*/ 4195985 h 283804"/>
              <a:gd name="T56" fmla="*/ 4088380 w 262269"/>
              <a:gd name="T57" fmla="*/ 1442000 h 283804"/>
              <a:gd name="T58" fmla="*/ 6748486 w 262269"/>
              <a:gd name="T59" fmla="*/ 4194607 h 283804"/>
              <a:gd name="T60" fmla="*/ 5857598 w 262269"/>
              <a:gd name="T61" fmla="*/ 6203613 h 283804"/>
              <a:gd name="T62" fmla="*/ 5744646 w 262269"/>
              <a:gd name="T63" fmla="*/ 5929663 h 283804"/>
              <a:gd name="T64" fmla="*/ 5744646 w 262269"/>
              <a:gd name="T65" fmla="*/ 2459661 h 283804"/>
              <a:gd name="T66" fmla="*/ 2419562 w 262269"/>
              <a:gd name="T67" fmla="*/ 2459661 h 283804"/>
              <a:gd name="T68" fmla="*/ 2419562 w 262269"/>
              <a:gd name="T69" fmla="*/ 5929663 h 283804"/>
              <a:gd name="T70" fmla="*/ 2206223 w 262269"/>
              <a:gd name="T71" fmla="*/ 6151428 h 283804"/>
              <a:gd name="T72" fmla="*/ 2206223 w 262269"/>
              <a:gd name="T73" fmla="*/ 2250892 h 283804"/>
              <a:gd name="T74" fmla="*/ 4066300 w 262269"/>
              <a:gd name="T75" fmla="*/ 0 h 283804"/>
              <a:gd name="T76" fmla="*/ 8960908 w 262269"/>
              <a:gd name="T77" fmla="*/ 5625981 h 283804"/>
              <a:gd name="T78" fmla="*/ 8873084 w 262269"/>
              <a:gd name="T79" fmla="*/ 6552747 h 283804"/>
              <a:gd name="T80" fmla="*/ 8132602 w 262269"/>
              <a:gd name="T81" fmla="*/ 8393271 h 283804"/>
              <a:gd name="T82" fmla="*/ 6212453 w 262269"/>
              <a:gd name="T83" fmla="*/ 9398358 h 283804"/>
              <a:gd name="T84" fmla="*/ 6061790 w 262269"/>
              <a:gd name="T85" fmla="*/ 10312070 h 283804"/>
              <a:gd name="T86" fmla="*/ 5911210 w 262269"/>
              <a:gd name="T87" fmla="*/ 9398358 h 283804"/>
              <a:gd name="T88" fmla="*/ 7831383 w 262269"/>
              <a:gd name="T89" fmla="*/ 8341017 h 283804"/>
              <a:gd name="T90" fmla="*/ 7906695 w 262269"/>
              <a:gd name="T91" fmla="*/ 6683297 h 283804"/>
              <a:gd name="T92" fmla="*/ 8847984 w 262269"/>
              <a:gd name="T93" fmla="*/ 6122004 h 283804"/>
              <a:gd name="T94" fmla="*/ 7843990 w 262269"/>
              <a:gd name="T95" fmla="*/ 4255366 h 283804"/>
              <a:gd name="T96" fmla="*/ 4066300 w 262269"/>
              <a:gd name="T97" fmla="*/ 313303 h 283804"/>
              <a:gd name="T98" fmla="*/ 803229 w 262269"/>
              <a:gd name="T99" fmla="*/ 6161132 h 283804"/>
              <a:gd name="T100" fmla="*/ 1192297 w 262269"/>
              <a:gd name="T101" fmla="*/ 6839936 h 283804"/>
              <a:gd name="T102" fmla="*/ 2120958 w 262269"/>
              <a:gd name="T103" fmla="*/ 10142404 h 283804"/>
              <a:gd name="T104" fmla="*/ 1819759 w 262269"/>
              <a:gd name="T105" fmla="*/ 10155464 h 283804"/>
              <a:gd name="T106" fmla="*/ 941245 w 262269"/>
              <a:gd name="T107" fmla="*/ 7009651 h 283804"/>
              <a:gd name="T108" fmla="*/ 539667 w 262269"/>
              <a:gd name="T109" fmla="*/ 6330841 h 283804"/>
              <a:gd name="T110" fmla="*/ 4066300 w 262269"/>
              <a:gd name="T111" fmla="*/ 0 h 2838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2269" h="283804">
                <a:moveTo>
                  <a:pt x="116503" y="100640"/>
                </a:moveTo>
                <a:cubicBezTo>
                  <a:pt x="108651" y="100640"/>
                  <a:pt x="102227" y="107064"/>
                  <a:pt x="102227" y="114916"/>
                </a:cubicBezTo>
                <a:cubicBezTo>
                  <a:pt x="102227" y="123124"/>
                  <a:pt x="108651" y="129191"/>
                  <a:pt x="116503" y="129191"/>
                </a:cubicBezTo>
                <a:cubicBezTo>
                  <a:pt x="124354" y="129191"/>
                  <a:pt x="130778" y="123124"/>
                  <a:pt x="130778" y="114916"/>
                </a:cubicBezTo>
                <a:cubicBezTo>
                  <a:pt x="130778" y="107064"/>
                  <a:pt x="124354" y="100640"/>
                  <a:pt x="116503" y="100640"/>
                </a:cubicBezTo>
                <a:close/>
                <a:moveTo>
                  <a:pt x="116503" y="92075"/>
                </a:moveTo>
                <a:cubicBezTo>
                  <a:pt x="129351" y="92075"/>
                  <a:pt x="139343" y="102425"/>
                  <a:pt x="139343" y="114916"/>
                </a:cubicBezTo>
                <a:cubicBezTo>
                  <a:pt x="139343" y="127407"/>
                  <a:pt x="129351" y="137756"/>
                  <a:pt x="116503" y="137756"/>
                </a:cubicBezTo>
                <a:cubicBezTo>
                  <a:pt x="104012" y="137756"/>
                  <a:pt x="93662" y="127407"/>
                  <a:pt x="93662" y="114916"/>
                </a:cubicBezTo>
                <a:cubicBezTo>
                  <a:pt x="93662" y="102425"/>
                  <a:pt x="104012" y="92075"/>
                  <a:pt x="116503" y="92075"/>
                </a:cubicBezTo>
                <a:close/>
                <a:moveTo>
                  <a:pt x="117114" y="76913"/>
                </a:moveTo>
                <a:cubicBezTo>
                  <a:pt x="95828" y="76913"/>
                  <a:pt x="78148" y="94214"/>
                  <a:pt x="78148" y="115480"/>
                </a:cubicBezTo>
                <a:cubicBezTo>
                  <a:pt x="78148" y="130258"/>
                  <a:pt x="86446" y="143233"/>
                  <a:pt x="99435" y="150082"/>
                </a:cubicBezTo>
                <a:cubicBezTo>
                  <a:pt x="100879" y="150802"/>
                  <a:pt x="101600" y="152605"/>
                  <a:pt x="101600" y="153686"/>
                </a:cubicBezTo>
                <a:lnTo>
                  <a:pt x="101600" y="258572"/>
                </a:lnTo>
                <a:lnTo>
                  <a:pt x="116393" y="273350"/>
                </a:lnTo>
                <a:lnTo>
                  <a:pt x="127938" y="261456"/>
                </a:lnTo>
                <a:lnTo>
                  <a:pt x="122526" y="256049"/>
                </a:lnTo>
                <a:cubicBezTo>
                  <a:pt x="119279" y="252445"/>
                  <a:pt x="119279" y="247038"/>
                  <a:pt x="122526" y="243794"/>
                </a:cubicBezTo>
                <a:lnTo>
                  <a:pt x="128299" y="237667"/>
                </a:lnTo>
                <a:lnTo>
                  <a:pt x="122887" y="232261"/>
                </a:lnTo>
                <a:cubicBezTo>
                  <a:pt x="119640" y="228656"/>
                  <a:pt x="119640" y="223250"/>
                  <a:pt x="122887" y="219645"/>
                </a:cubicBezTo>
                <a:lnTo>
                  <a:pt x="128299" y="214239"/>
                </a:lnTo>
                <a:lnTo>
                  <a:pt x="122887" y="208832"/>
                </a:lnTo>
                <a:cubicBezTo>
                  <a:pt x="121083" y="207391"/>
                  <a:pt x="120362" y="204868"/>
                  <a:pt x="120362" y="202705"/>
                </a:cubicBezTo>
                <a:cubicBezTo>
                  <a:pt x="120362" y="200182"/>
                  <a:pt x="121083" y="198019"/>
                  <a:pt x="122887" y="196217"/>
                </a:cubicBezTo>
                <a:lnTo>
                  <a:pt x="132629" y="186846"/>
                </a:lnTo>
                <a:lnTo>
                  <a:pt x="132629" y="153686"/>
                </a:lnTo>
                <a:cubicBezTo>
                  <a:pt x="132629" y="152605"/>
                  <a:pt x="133711" y="150802"/>
                  <a:pt x="134793" y="150082"/>
                </a:cubicBezTo>
                <a:cubicBezTo>
                  <a:pt x="148143" y="143233"/>
                  <a:pt x="156080" y="130258"/>
                  <a:pt x="156080" y="115480"/>
                </a:cubicBezTo>
                <a:cubicBezTo>
                  <a:pt x="156080" y="94214"/>
                  <a:pt x="138762" y="76913"/>
                  <a:pt x="117114" y="76913"/>
                </a:cubicBezTo>
                <a:close/>
                <a:moveTo>
                  <a:pt x="117114" y="68263"/>
                </a:moveTo>
                <a:cubicBezTo>
                  <a:pt x="143092" y="68263"/>
                  <a:pt x="164739" y="89168"/>
                  <a:pt x="164739" y="115480"/>
                </a:cubicBezTo>
                <a:cubicBezTo>
                  <a:pt x="164739" y="132420"/>
                  <a:pt x="155720" y="147919"/>
                  <a:pt x="141288" y="156569"/>
                </a:cubicBezTo>
                <a:lnTo>
                  <a:pt x="141288" y="188648"/>
                </a:lnTo>
                <a:cubicBezTo>
                  <a:pt x="141288" y="189729"/>
                  <a:pt x="140927" y="190811"/>
                  <a:pt x="139845" y="191532"/>
                </a:cubicBezTo>
                <a:lnTo>
                  <a:pt x="129021" y="202345"/>
                </a:lnTo>
                <a:lnTo>
                  <a:pt x="132268" y="205949"/>
                </a:lnTo>
                <a:lnTo>
                  <a:pt x="137680" y="211355"/>
                </a:lnTo>
                <a:cubicBezTo>
                  <a:pt x="139123" y="212797"/>
                  <a:pt x="139123" y="215681"/>
                  <a:pt x="137680" y="217483"/>
                </a:cubicBezTo>
                <a:lnTo>
                  <a:pt x="129021" y="225773"/>
                </a:lnTo>
                <a:lnTo>
                  <a:pt x="132268" y="229377"/>
                </a:lnTo>
                <a:lnTo>
                  <a:pt x="137680" y="234423"/>
                </a:lnTo>
                <a:cubicBezTo>
                  <a:pt x="138401" y="235504"/>
                  <a:pt x="138762" y="236586"/>
                  <a:pt x="138762" y="237667"/>
                </a:cubicBezTo>
                <a:cubicBezTo>
                  <a:pt x="138762" y="238748"/>
                  <a:pt x="138401" y="239830"/>
                  <a:pt x="137680" y="240551"/>
                </a:cubicBezTo>
                <a:lnTo>
                  <a:pt x="128660" y="249561"/>
                </a:lnTo>
                <a:lnTo>
                  <a:pt x="137319" y="258572"/>
                </a:lnTo>
                <a:cubicBezTo>
                  <a:pt x="138041" y="259293"/>
                  <a:pt x="138401" y="260374"/>
                  <a:pt x="138401" y="261456"/>
                </a:cubicBezTo>
                <a:cubicBezTo>
                  <a:pt x="138401" y="262537"/>
                  <a:pt x="138041" y="263618"/>
                  <a:pt x="137319" y="264700"/>
                </a:cubicBezTo>
                <a:lnTo>
                  <a:pt x="119279" y="282361"/>
                </a:lnTo>
                <a:cubicBezTo>
                  <a:pt x="118558" y="283082"/>
                  <a:pt x="117475" y="283803"/>
                  <a:pt x="116393" y="283803"/>
                </a:cubicBezTo>
                <a:cubicBezTo>
                  <a:pt x="115310" y="283803"/>
                  <a:pt x="113867" y="283082"/>
                  <a:pt x="113146" y="282361"/>
                </a:cubicBezTo>
                <a:lnTo>
                  <a:pt x="94384" y="263618"/>
                </a:lnTo>
                <a:cubicBezTo>
                  <a:pt x="93663" y="262537"/>
                  <a:pt x="92941" y="261816"/>
                  <a:pt x="92941" y="260374"/>
                </a:cubicBezTo>
                <a:lnTo>
                  <a:pt x="92941" y="156569"/>
                </a:lnTo>
                <a:cubicBezTo>
                  <a:pt x="78870" y="147919"/>
                  <a:pt x="69850" y="132420"/>
                  <a:pt x="69850" y="115480"/>
                </a:cubicBezTo>
                <a:cubicBezTo>
                  <a:pt x="69850" y="89168"/>
                  <a:pt x="90776" y="68263"/>
                  <a:pt x="117114" y="68263"/>
                </a:cubicBezTo>
                <a:close/>
                <a:moveTo>
                  <a:pt x="117116" y="39688"/>
                </a:moveTo>
                <a:cubicBezTo>
                  <a:pt x="137604" y="39688"/>
                  <a:pt x="156294" y="47586"/>
                  <a:pt x="170671" y="61947"/>
                </a:cubicBezTo>
                <a:cubicBezTo>
                  <a:pt x="185049" y="76308"/>
                  <a:pt x="193316" y="95337"/>
                  <a:pt x="193316" y="115442"/>
                </a:cubicBezTo>
                <a:cubicBezTo>
                  <a:pt x="193316" y="135907"/>
                  <a:pt x="185049" y="154935"/>
                  <a:pt x="170671" y="169296"/>
                </a:cubicBezTo>
                <a:cubicBezTo>
                  <a:pt x="169953" y="170014"/>
                  <a:pt x="168874" y="170732"/>
                  <a:pt x="167796" y="170732"/>
                </a:cubicBezTo>
                <a:cubicBezTo>
                  <a:pt x="166718" y="170732"/>
                  <a:pt x="165639" y="170014"/>
                  <a:pt x="164561" y="169296"/>
                </a:cubicBezTo>
                <a:cubicBezTo>
                  <a:pt x="163123" y="167501"/>
                  <a:pt x="163123" y="164988"/>
                  <a:pt x="164561" y="163193"/>
                </a:cubicBezTo>
                <a:cubicBezTo>
                  <a:pt x="177501" y="150268"/>
                  <a:pt x="184689" y="133393"/>
                  <a:pt x="184689" y="115442"/>
                </a:cubicBezTo>
                <a:cubicBezTo>
                  <a:pt x="184689" y="97491"/>
                  <a:pt x="177501" y="80617"/>
                  <a:pt x="164561" y="67692"/>
                </a:cubicBezTo>
                <a:cubicBezTo>
                  <a:pt x="151981" y="55126"/>
                  <a:pt x="135088" y="48305"/>
                  <a:pt x="117116" y="48305"/>
                </a:cubicBezTo>
                <a:cubicBezTo>
                  <a:pt x="99144" y="48305"/>
                  <a:pt x="82250" y="55126"/>
                  <a:pt x="69311" y="67692"/>
                </a:cubicBezTo>
                <a:cubicBezTo>
                  <a:pt x="56730" y="80617"/>
                  <a:pt x="49542" y="97491"/>
                  <a:pt x="49542" y="115442"/>
                </a:cubicBezTo>
                <a:cubicBezTo>
                  <a:pt x="49542" y="133393"/>
                  <a:pt x="56730" y="150268"/>
                  <a:pt x="69311" y="163193"/>
                </a:cubicBezTo>
                <a:cubicBezTo>
                  <a:pt x="71108" y="164988"/>
                  <a:pt x="71108" y="167501"/>
                  <a:pt x="69311" y="169296"/>
                </a:cubicBezTo>
                <a:cubicBezTo>
                  <a:pt x="67873" y="171091"/>
                  <a:pt x="64997" y="171091"/>
                  <a:pt x="63200" y="169296"/>
                </a:cubicBezTo>
                <a:cubicBezTo>
                  <a:pt x="49182" y="154935"/>
                  <a:pt x="41275" y="135907"/>
                  <a:pt x="41275" y="115442"/>
                </a:cubicBezTo>
                <a:cubicBezTo>
                  <a:pt x="41275" y="95337"/>
                  <a:pt x="49182" y="76308"/>
                  <a:pt x="63200" y="61947"/>
                </a:cubicBezTo>
                <a:cubicBezTo>
                  <a:pt x="77578" y="47586"/>
                  <a:pt x="96628" y="39688"/>
                  <a:pt x="117116" y="39688"/>
                </a:cubicBezTo>
                <a:close/>
                <a:moveTo>
                  <a:pt x="116483" y="0"/>
                </a:moveTo>
                <a:cubicBezTo>
                  <a:pt x="180837" y="0"/>
                  <a:pt x="232966" y="51731"/>
                  <a:pt x="233326" y="116036"/>
                </a:cubicBezTo>
                <a:cubicBezTo>
                  <a:pt x="233685" y="118192"/>
                  <a:pt x="238359" y="132921"/>
                  <a:pt x="256694" y="154835"/>
                </a:cubicBezTo>
                <a:cubicBezTo>
                  <a:pt x="259211" y="157709"/>
                  <a:pt x="263166" y="163457"/>
                  <a:pt x="262087" y="170282"/>
                </a:cubicBezTo>
                <a:cubicBezTo>
                  <a:pt x="261368" y="173156"/>
                  <a:pt x="259930" y="177108"/>
                  <a:pt x="254178" y="180341"/>
                </a:cubicBezTo>
                <a:cubicBezTo>
                  <a:pt x="246268" y="185011"/>
                  <a:pt x="237281" y="188604"/>
                  <a:pt x="232966" y="190759"/>
                </a:cubicBezTo>
                <a:cubicBezTo>
                  <a:pt x="233685" y="198303"/>
                  <a:pt x="235483" y="217703"/>
                  <a:pt x="232966" y="230995"/>
                </a:cubicBezTo>
                <a:cubicBezTo>
                  <a:pt x="229731" y="246442"/>
                  <a:pt x="203486" y="248957"/>
                  <a:pt x="188386" y="248957"/>
                </a:cubicBezTo>
                <a:cubicBezTo>
                  <a:pt x="184432" y="248957"/>
                  <a:pt x="177961" y="250035"/>
                  <a:pt x="177961" y="258657"/>
                </a:cubicBezTo>
                <a:lnTo>
                  <a:pt x="177961" y="279134"/>
                </a:lnTo>
                <a:cubicBezTo>
                  <a:pt x="177961" y="281648"/>
                  <a:pt x="175803" y="283804"/>
                  <a:pt x="173646" y="283804"/>
                </a:cubicBezTo>
                <a:cubicBezTo>
                  <a:pt x="171130" y="283804"/>
                  <a:pt x="169332" y="281648"/>
                  <a:pt x="169332" y="279134"/>
                </a:cubicBezTo>
                <a:lnTo>
                  <a:pt x="169332" y="258657"/>
                </a:lnTo>
                <a:cubicBezTo>
                  <a:pt x="169332" y="247520"/>
                  <a:pt x="176522" y="240335"/>
                  <a:pt x="188386" y="240335"/>
                </a:cubicBezTo>
                <a:cubicBezTo>
                  <a:pt x="208879" y="240335"/>
                  <a:pt x="223259" y="235665"/>
                  <a:pt x="224338" y="229558"/>
                </a:cubicBezTo>
                <a:cubicBezTo>
                  <a:pt x="227214" y="214110"/>
                  <a:pt x="223979" y="188604"/>
                  <a:pt x="223979" y="188604"/>
                </a:cubicBezTo>
                <a:cubicBezTo>
                  <a:pt x="223619" y="186448"/>
                  <a:pt x="224698" y="184652"/>
                  <a:pt x="226495" y="183934"/>
                </a:cubicBezTo>
                <a:cubicBezTo>
                  <a:pt x="226855" y="183934"/>
                  <a:pt x="239438" y="178904"/>
                  <a:pt x="249864" y="172797"/>
                </a:cubicBezTo>
                <a:cubicBezTo>
                  <a:pt x="253099" y="171001"/>
                  <a:pt x="253459" y="169205"/>
                  <a:pt x="253459" y="168486"/>
                </a:cubicBezTo>
                <a:cubicBezTo>
                  <a:pt x="254178" y="165971"/>
                  <a:pt x="252021" y="162379"/>
                  <a:pt x="250223" y="160223"/>
                </a:cubicBezTo>
                <a:cubicBezTo>
                  <a:pt x="228652" y="134717"/>
                  <a:pt x="224698" y="117833"/>
                  <a:pt x="224698" y="117114"/>
                </a:cubicBezTo>
                <a:lnTo>
                  <a:pt x="224698" y="116396"/>
                </a:lnTo>
                <a:cubicBezTo>
                  <a:pt x="224698" y="56761"/>
                  <a:pt x="176163" y="8622"/>
                  <a:pt x="116483" y="8622"/>
                </a:cubicBezTo>
                <a:cubicBezTo>
                  <a:pt x="57163" y="8622"/>
                  <a:pt x="8628" y="56761"/>
                  <a:pt x="8628" y="116396"/>
                </a:cubicBezTo>
                <a:cubicBezTo>
                  <a:pt x="8628" y="135076"/>
                  <a:pt x="13661" y="153757"/>
                  <a:pt x="23009" y="169564"/>
                </a:cubicBezTo>
                <a:cubicBezTo>
                  <a:pt x="23009" y="169923"/>
                  <a:pt x="23009" y="169923"/>
                  <a:pt x="23009" y="169923"/>
                </a:cubicBezTo>
                <a:cubicBezTo>
                  <a:pt x="26604" y="176030"/>
                  <a:pt x="30199" y="182137"/>
                  <a:pt x="34154" y="188245"/>
                </a:cubicBezTo>
                <a:cubicBezTo>
                  <a:pt x="40985" y="199022"/>
                  <a:pt x="47096" y="209081"/>
                  <a:pt x="51051" y="217703"/>
                </a:cubicBezTo>
                <a:cubicBezTo>
                  <a:pt x="60039" y="237461"/>
                  <a:pt x="60398" y="277697"/>
                  <a:pt x="60758" y="279134"/>
                </a:cubicBezTo>
                <a:cubicBezTo>
                  <a:pt x="60758" y="281648"/>
                  <a:pt x="58601" y="283804"/>
                  <a:pt x="56444" y="283804"/>
                </a:cubicBezTo>
                <a:cubicBezTo>
                  <a:pt x="53927" y="283804"/>
                  <a:pt x="52130" y="281648"/>
                  <a:pt x="52130" y="279493"/>
                </a:cubicBezTo>
                <a:cubicBezTo>
                  <a:pt x="52130" y="279134"/>
                  <a:pt x="51410" y="239257"/>
                  <a:pt x="43142" y="221295"/>
                </a:cubicBezTo>
                <a:cubicBezTo>
                  <a:pt x="39546" y="213033"/>
                  <a:pt x="33435" y="203333"/>
                  <a:pt x="26963" y="192915"/>
                </a:cubicBezTo>
                <a:cubicBezTo>
                  <a:pt x="23009" y="186808"/>
                  <a:pt x="19054" y="180341"/>
                  <a:pt x="15818" y="174593"/>
                </a:cubicBezTo>
                <a:cubicBezTo>
                  <a:pt x="15818" y="174234"/>
                  <a:pt x="15818" y="174234"/>
                  <a:pt x="15459" y="174234"/>
                </a:cubicBezTo>
                <a:cubicBezTo>
                  <a:pt x="5752" y="156990"/>
                  <a:pt x="0" y="136873"/>
                  <a:pt x="0" y="116396"/>
                </a:cubicBezTo>
                <a:cubicBezTo>
                  <a:pt x="0" y="52090"/>
                  <a:pt x="52489" y="0"/>
                  <a:pt x="116483" y="0"/>
                </a:cubicBezTo>
                <a:close/>
              </a:path>
            </a:pathLst>
          </a:custGeom>
          <a:solidFill>
            <a:schemeClr val="bg1"/>
          </a:solidFill>
          <a:ln>
            <a:noFill/>
          </a:ln>
        </p:spPr>
        <p:txBody>
          <a:bodyPr anchor="ctr"/>
          <a:lstStyle/>
          <a:p>
            <a:pPr algn="l" rtl="0"/>
            <a:endParaRPr lang="en-GB" sz="1400" dirty="0">
              <a:latin typeface="+mj-lt"/>
            </a:endParaRPr>
          </a:p>
        </p:txBody>
      </p:sp>
      <p:sp>
        <p:nvSpPr>
          <p:cNvPr id="19" name="Freeform 955">
            <a:extLst>
              <a:ext uri="{FF2B5EF4-FFF2-40B4-BE49-F238E27FC236}">
                <a16:creationId xmlns:a16="http://schemas.microsoft.com/office/drawing/2014/main" id="{57CA3E3A-3310-4F72-1290-EC60EFA7EA4A}"/>
              </a:ext>
            </a:extLst>
          </p:cNvPr>
          <p:cNvSpPr>
            <a:spLocks noChangeAspect="1"/>
          </p:cNvSpPr>
          <p:nvPr/>
        </p:nvSpPr>
        <p:spPr bwMode="auto">
          <a:xfrm>
            <a:off x="4962967" y="3274249"/>
            <a:ext cx="411061" cy="403520"/>
          </a:xfrm>
          <a:custGeom>
            <a:avLst/>
            <a:gdLst>
              <a:gd name="T0" fmla="*/ 1447509 w 285054"/>
              <a:gd name="T1" fmla="*/ 7932390 h 280629"/>
              <a:gd name="T2" fmla="*/ 1447509 w 285054"/>
              <a:gd name="T3" fmla="*/ 6883477 h 280629"/>
              <a:gd name="T4" fmla="*/ 750221 w 285054"/>
              <a:gd name="T5" fmla="*/ 7565276 h 280629"/>
              <a:gd name="T6" fmla="*/ 6385815 w 285054"/>
              <a:gd name="T7" fmla="*/ 6137767 h 280629"/>
              <a:gd name="T8" fmla="*/ 4077442 w 285054"/>
              <a:gd name="T9" fmla="*/ 6468680 h 280629"/>
              <a:gd name="T10" fmla="*/ 1486045 w 285054"/>
              <a:gd name="T11" fmla="*/ 6137767 h 280629"/>
              <a:gd name="T12" fmla="*/ 2997952 w 285054"/>
              <a:gd name="T13" fmla="*/ 6461576 h 280629"/>
              <a:gd name="T14" fmla="*/ 637331 w 285054"/>
              <a:gd name="T15" fmla="*/ 8300830 h 280629"/>
              <a:gd name="T16" fmla="*/ 5371704 w 285054"/>
              <a:gd name="T17" fmla="*/ 9414762 h 280629"/>
              <a:gd name="T18" fmla="*/ 5053439 w 285054"/>
              <a:gd name="T19" fmla="*/ 9984734 h 280629"/>
              <a:gd name="T20" fmla="*/ 1433042 w 285054"/>
              <a:gd name="T21" fmla="*/ 8948517 h 280629"/>
              <a:gd name="T22" fmla="*/ 1486045 w 285054"/>
              <a:gd name="T23" fmla="*/ 6137767 h 280629"/>
              <a:gd name="T24" fmla="*/ 7130893 w 285054"/>
              <a:gd name="T25" fmla="*/ 6829341 h 280629"/>
              <a:gd name="T26" fmla="*/ 6792964 w 285054"/>
              <a:gd name="T27" fmla="*/ 5777364 h 280629"/>
              <a:gd name="T28" fmla="*/ 3728190 w 285054"/>
              <a:gd name="T29" fmla="*/ 5777364 h 280629"/>
              <a:gd name="T30" fmla="*/ 3390290 w 285054"/>
              <a:gd name="T31" fmla="*/ 6829341 h 280629"/>
              <a:gd name="T32" fmla="*/ 8619325 w 285054"/>
              <a:gd name="T33" fmla="*/ 4527378 h 280629"/>
              <a:gd name="T34" fmla="*/ 9362500 w 285054"/>
              <a:gd name="T35" fmla="*/ 4527378 h 280629"/>
              <a:gd name="T36" fmla="*/ 9335883 w 285054"/>
              <a:gd name="T37" fmla="*/ 5019219 h 280629"/>
              <a:gd name="T38" fmla="*/ 9481877 w 285054"/>
              <a:gd name="T39" fmla="*/ 5550848 h 280629"/>
              <a:gd name="T40" fmla="*/ 8844962 w 285054"/>
              <a:gd name="T41" fmla="*/ 5510959 h 280629"/>
              <a:gd name="T42" fmla="*/ 8619325 w 285054"/>
              <a:gd name="T43" fmla="*/ 5285024 h 280629"/>
              <a:gd name="T44" fmla="*/ 8619325 w 285054"/>
              <a:gd name="T45" fmla="*/ 4527378 h 280629"/>
              <a:gd name="T46" fmla="*/ 5231738 w 285054"/>
              <a:gd name="T47" fmla="*/ 4793268 h 280629"/>
              <a:gd name="T48" fmla="*/ 5716915 w 285054"/>
              <a:gd name="T49" fmla="*/ 4753329 h 280629"/>
              <a:gd name="T50" fmla="*/ 5716915 w 285054"/>
              <a:gd name="T51" fmla="*/ 5510959 h 280629"/>
              <a:gd name="T52" fmla="*/ 5231738 w 285054"/>
              <a:gd name="T53" fmla="*/ 5258419 h 280629"/>
              <a:gd name="T54" fmla="*/ 4746506 w 285054"/>
              <a:gd name="T55" fmla="*/ 5510959 h 280629"/>
              <a:gd name="T56" fmla="*/ 4746506 w 285054"/>
              <a:gd name="T57" fmla="*/ 4753329 h 280629"/>
              <a:gd name="T58" fmla="*/ 10534428 w 285054"/>
              <a:gd name="T59" fmla="*/ 4967648 h 280629"/>
              <a:gd name="T60" fmla="*/ 7480296 w 285054"/>
              <a:gd name="T61" fmla="*/ 6411658 h 280629"/>
              <a:gd name="T62" fmla="*/ 9100318 w 285054"/>
              <a:gd name="T63" fmla="*/ 6089394 h 280629"/>
              <a:gd name="T64" fmla="*/ 9047218 w 285054"/>
              <a:gd name="T65" fmla="*/ 3923315 h 280629"/>
              <a:gd name="T66" fmla="*/ 8487263 w 285054"/>
              <a:gd name="T67" fmla="*/ 3613869 h 280629"/>
              <a:gd name="T68" fmla="*/ 8318323 w 285054"/>
              <a:gd name="T69" fmla="*/ 3779029 h 280629"/>
              <a:gd name="T70" fmla="*/ 8069555 w 285054"/>
              <a:gd name="T71" fmla="*/ 3779029 h 280629"/>
              <a:gd name="T72" fmla="*/ 7900604 w 285054"/>
              <a:gd name="T73" fmla="*/ 3613869 h 280629"/>
              <a:gd name="T74" fmla="*/ 7279418 w 285054"/>
              <a:gd name="T75" fmla="*/ 3944223 h 280629"/>
              <a:gd name="T76" fmla="*/ 6668612 w 285054"/>
              <a:gd name="T77" fmla="*/ 3613869 h 280629"/>
              <a:gd name="T78" fmla="*/ 6499644 w 285054"/>
              <a:gd name="T79" fmla="*/ 3779029 h 280629"/>
              <a:gd name="T80" fmla="*/ 3298376 w 285054"/>
              <a:gd name="T81" fmla="*/ 2517433 h 280629"/>
              <a:gd name="T82" fmla="*/ 3683556 w 285054"/>
              <a:gd name="T83" fmla="*/ 2150308 h 280629"/>
              <a:gd name="T84" fmla="*/ 3683556 w 285054"/>
              <a:gd name="T85" fmla="*/ 3199163 h 280629"/>
              <a:gd name="T86" fmla="*/ 5264942 w 285054"/>
              <a:gd name="T87" fmla="*/ 0 h 280629"/>
              <a:gd name="T88" fmla="*/ 4624925 w 285054"/>
              <a:gd name="T89" fmla="*/ 1461640 h 280629"/>
              <a:gd name="T90" fmla="*/ 2478248 w 285054"/>
              <a:gd name="T91" fmla="*/ 2586905 h 280629"/>
              <a:gd name="T92" fmla="*/ 6251583 w 285054"/>
              <a:gd name="T93" fmla="*/ 3789806 h 280629"/>
              <a:gd name="T94" fmla="*/ 2158239 w 285054"/>
              <a:gd name="T95" fmla="*/ 2586905 h 280629"/>
              <a:gd name="T96" fmla="*/ 4624925 w 285054"/>
              <a:gd name="T97" fmla="*/ 1151225 h 280629"/>
              <a:gd name="T98" fmla="*/ 5264942 w 285054"/>
              <a:gd name="T99" fmla="*/ 0 h 2806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054" h="280629">
                <a:moveTo>
                  <a:pt x="39168" y="199209"/>
                </a:moveTo>
                <a:cubicBezTo>
                  <a:pt x="33725" y="199209"/>
                  <a:pt x="29371" y="203563"/>
                  <a:pt x="29371" y="209369"/>
                </a:cubicBezTo>
                <a:cubicBezTo>
                  <a:pt x="29371" y="214811"/>
                  <a:pt x="33725" y="219529"/>
                  <a:pt x="39168" y="219529"/>
                </a:cubicBezTo>
                <a:cubicBezTo>
                  <a:pt x="44974" y="219529"/>
                  <a:pt x="49328" y="214811"/>
                  <a:pt x="49328" y="209369"/>
                </a:cubicBezTo>
                <a:cubicBezTo>
                  <a:pt x="49328" y="203563"/>
                  <a:pt x="44974" y="199209"/>
                  <a:pt x="39168" y="199209"/>
                </a:cubicBezTo>
                <a:close/>
                <a:moveTo>
                  <a:pt x="39168" y="190500"/>
                </a:moveTo>
                <a:cubicBezTo>
                  <a:pt x="49691" y="190500"/>
                  <a:pt x="58037" y="198846"/>
                  <a:pt x="58037" y="209369"/>
                </a:cubicBezTo>
                <a:cubicBezTo>
                  <a:pt x="58037" y="219529"/>
                  <a:pt x="49691" y="228237"/>
                  <a:pt x="39168" y="228237"/>
                </a:cubicBezTo>
                <a:cubicBezTo>
                  <a:pt x="28645" y="228237"/>
                  <a:pt x="20300" y="219529"/>
                  <a:pt x="20300" y="209369"/>
                </a:cubicBezTo>
                <a:cubicBezTo>
                  <a:pt x="20300" y="198846"/>
                  <a:pt x="28645" y="190500"/>
                  <a:pt x="39168" y="190500"/>
                </a:cubicBezTo>
                <a:close/>
                <a:moveTo>
                  <a:pt x="110333" y="169862"/>
                </a:moveTo>
                <a:lnTo>
                  <a:pt x="172796" y="169862"/>
                </a:lnTo>
                <a:cubicBezTo>
                  <a:pt x="175309" y="169862"/>
                  <a:pt x="177104" y="172060"/>
                  <a:pt x="177104" y="174625"/>
                </a:cubicBezTo>
                <a:cubicBezTo>
                  <a:pt x="177104" y="176823"/>
                  <a:pt x="175309" y="179021"/>
                  <a:pt x="172796" y="179021"/>
                </a:cubicBezTo>
                <a:lnTo>
                  <a:pt x="110333" y="179021"/>
                </a:lnTo>
                <a:cubicBezTo>
                  <a:pt x="107820" y="179021"/>
                  <a:pt x="106025" y="176823"/>
                  <a:pt x="106025" y="174625"/>
                </a:cubicBezTo>
                <a:cubicBezTo>
                  <a:pt x="106025" y="172060"/>
                  <a:pt x="107820" y="169862"/>
                  <a:pt x="110333" y="169862"/>
                </a:cubicBezTo>
                <a:close/>
                <a:moveTo>
                  <a:pt x="40212" y="169862"/>
                </a:moveTo>
                <a:lnTo>
                  <a:pt x="81121" y="169862"/>
                </a:lnTo>
                <a:cubicBezTo>
                  <a:pt x="83633" y="169862"/>
                  <a:pt x="85427" y="172013"/>
                  <a:pt x="85427" y="174164"/>
                </a:cubicBezTo>
                <a:cubicBezTo>
                  <a:pt x="85427" y="176673"/>
                  <a:pt x="83633" y="178824"/>
                  <a:pt x="81121" y="178824"/>
                </a:cubicBezTo>
                <a:lnTo>
                  <a:pt x="40212" y="178824"/>
                </a:lnTo>
                <a:cubicBezTo>
                  <a:pt x="23347" y="178824"/>
                  <a:pt x="8993" y="191729"/>
                  <a:pt x="8634" y="207860"/>
                </a:cubicBezTo>
                <a:cubicBezTo>
                  <a:pt x="8275" y="216104"/>
                  <a:pt x="11505" y="223991"/>
                  <a:pt x="17246" y="229726"/>
                </a:cubicBezTo>
                <a:cubicBezTo>
                  <a:pt x="22988" y="235820"/>
                  <a:pt x="30523" y="239046"/>
                  <a:pt x="38777" y="239046"/>
                </a:cubicBezTo>
                <a:lnTo>
                  <a:pt x="123823" y="239046"/>
                </a:lnTo>
                <a:cubicBezTo>
                  <a:pt x="135666" y="239046"/>
                  <a:pt x="145354" y="248725"/>
                  <a:pt x="145354" y="260554"/>
                </a:cubicBezTo>
                <a:lnTo>
                  <a:pt x="145354" y="276327"/>
                </a:lnTo>
                <a:cubicBezTo>
                  <a:pt x="145354" y="278478"/>
                  <a:pt x="143560" y="280629"/>
                  <a:pt x="141048" y="280629"/>
                </a:cubicBezTo>
                <a:cubicBezTo>
                  <a:pt x="138536" y="280629"/>
                  <a:pt x="136742" y="278478"/>
                  <a:pt x="136742" y="276327"/>
                </a:cubicBezTo>
                <a:lnTo>
                  <a:pt x="136742" y="260554"/>
                </a:lnTo>
                <a:cubicBezTo>
                  <a:pt x="136742" y="253385"/>
                  <a:pt x="131001" y="247650"/>
                  <a:pt x="123823" y="247650"/>
                </a:cubicBezTo>
                <a:lnTo>
                  <a:pt x="38777" y="247650"/>
                </a:lnTo>
                <a:cubicBezTo>
                  <a:pt x="28370" y="247650"/>
                  <a:pt x="18323" y="243706"/>
                  <a:pt x="11146" y="235820"/>
                </a:cubicBezTo>
                <a:cubicBezTo>
                  <a:pt x="3610" y="228292"/>
                  <a:pt x="-337" y="218255"/>
                  <a:pt x="22" y="207860"/>
                </a:cubicBezTo>
                <a:cubicBezTo>
                  <a:pt x="739" y="186710"/>
                  <a:pt x="18682" y="169862"/>
                  <a:pt x="40212" y="169862"/>
                </a:cubicBezTo>
                <a:close/>
                <a:moveTo>
                  <a:pt x="188385" y="155575"/>
                </a:moveTo>
                <a:cubicBezTo>
                  <a:pt x="191052" y="155575"/>
                  <a:pt x="192957" y="157732"/>
                  <a:pt x="192957" y="159888"/>
                </a:cubicBezTo>
                <a:lnTo>
                  <a:pt x="192957" y="189002"/>
                </a:lnTo>
                <a:cubicBezTo>
                  <a:pt x="192957" y="191159"/>
                  <a:pt x="191052" y="193316"/>
                  <a:pt x="188385" y="193316"/>
                </a:cubicBezTo>
                <a:cubicBezTo>
                  <a:pt x="185718" y="193316"/>
                  <a:pt x="183813" y="191159"/>
                  <a:pt x="183813" y="189002"/>
                </a:cubicBezTo>
                <a:lnTo>
                  <a:pt x="183813" y="159888"/>
                </a:lnTo>
                <a:cubicBezTo>
                  <a:pt x="183813" y="157732"/>
                  <a:pt x="185718" y="155575"/>
                  <a:pt x="188385" y="155575"/>
                </a:cubicBezTo>
                <a:close/>
                <a:moveTo>
                  <a:pt x="96310" y="155575"/>
                </a:moveTo>
                <a:cubicBezTo>
                  <a:pt x="98977" y="155575"/>
                  <a:pt x="100882" y="157732"/>
                  <a:pt x="100882" y="159888"/>
                </a:cubicBezTo>
                <a:lnTo>
                  <a:pt x="100882" y="189002"/>
                </a:lnTo>
                <a:cubicBezTo>
                  <a:pt x="100882" y="191159"/>
                  <a:pt x="98977" y="193316"/>
                  <a:pt x="96310" y="193316"/>
                </a:cubicBezTo>
                <a:cubicBezTo>
                  <a:pt x="93643" y="193316"/>
                  <a:pt x="91738" y="191159"/>
                  <a:pt x="91738" y="189002"/>
                </a:cubicBezTo>
                <a:lnTo>
                  <a:pt x="91738" y="159888"/>
                </a:lnTo>
                <a:cubicBezTo>
                  <a:pt x="91738" y="157732"/>
                  <a:pt x="93643" y="155575"/>
                  <a:pt x="96310" y="155575"/>
                </a:cubicBezTo>
                <a:close/>
                <a:moveTo>
                  <a:pt x="233234" y="125296"/>
                </a:moveTo>
                <a:cubicBezTo>
                  <a:pt x="235029" y="123825"/>
                  <a:pt x="237542" y="123825"/>
                  <a:pt x="239338" y="125296"/>
                </a:cubicBezTo>
                <a:lnTo>
                  <a:pt x="246519" y="132653"/>
                </a:lnTo>
                <a:lnTo>
                  <a:pt x="253342" y="125296"/>
                </a:lnTo>
                <a:cubicBezTo>
                  <a:pt x="255137" y="123825"/>
                  <a:pt x="257650" y="123825"/>
                  <a:pt x="259446" y="125296"/>
                </a:cubicBezTo>
                <a:cubicBezTo>
                  <a:pt x="261241" y="127136"/>
                  <a:pt x="261241" y="130078"/>
                  <a:pt x="259446" y="131549"/>
                </a:cubicBezTo>
                <a:lnTo>
                  <a:pt x="252623" y="138906"/>
                </a:lnTo>
                <a:lnTo>
                  <a:pt x="259446" y="146263"/>
                </a:lnTo>
                <a:cubicBezTo>
                  <a:pt x="261241" y="148102"/>
                  <a:pt x="261241" y="150677"/>
                  <a:pt x="259446" y="152516"/>
                </a:cubicBezTo>
                <a:cubicBezTo>
                  <a:pt x="258728" y="153251"/>
                  <a:pt x="257650" y="153619"/>
                  <a:pt x="256573" y="153619"/>
                </a:cubicBezTo>
                <a:cubicBezTo>
                  <a:pt x="255496" y="153619"/>
                  <a:pt x="254060" y="153251"/>
                  <a:pt x="253342" y="152516"/>
                </a:cubicBezTo>
                <a:lnTo>
                  <a:pt x="246519" y="145527"/>
                </a:lnTo>
                <a:lnTo>
                  <a:pt x="239338" y="152516"/>
                </a:lnTo>
                <a:cubicBezTo>
                  <a:pt x="238261" y="153251"/>
                  <a:pt x="237542" y="153619"/>
                  <a:pt x="236106" y="153619"/>
                </a:cubicBezTo>
                <a:cubicBezTo>
                  <a:pt x="235029" y="153619"/>
                  <a:pt x="233952" y="153251"/>
                  <a:pt x="233234" y="152516"/>
                </a:cubicBezTo>
                <a:cubicBezTo>
                  <a:pt x="231438" y="150677"/>
                  <a:pt x="231438" y="148102"/>
                  <a:pt x="233234" y="146263"/>
                </a:cubicBezTo>
                <a:lnTo>
                  <a:pt x="240415" y="138906"/>
                </a:lnTo>
                <a:lnTo>
                  <a:pt x="233234" y="131549"/>
                </a:lnTo>
                <a:cubicBezTo>
                  <a:pt x="231438" y="130078"/>
                  <a:pt x="231438" y="127136"/>
                  <a:pt x="233234" y="125296"/>
                </a:cubicBezTo>
                <a:close/>
                <a:moveTo>
                  <a:pt x="128437" y="125296"/>
                </a:moveTo>
                <a:cubicBezTo>
                  <a:pt x="129857" y="123825"/>
                  <a:pt x="132696" y="123825"/>
                  <a:pt x="134470" y="125296"/>
                </a:cubicBezTo>
                <a:lnTo>
                  <a:pt x="141567" y="132653"/>
                </a:lnTo>
                <a:lnTo>
                  <a:pt x="148664" y="125296"/>
                </a:lnTo>
                <a:cubicBezTo>
                  <a:pt x="150083" y="123825"/>
                  <a:pt x="152922" y="123825"/>
                  <a:pt x="154696" y="125296"/>
                </a:cubicBezTo>
                <a:cubicBezTo>
                  <a:pt x="156470" y="127136"/>
                  <a:pt x="156470" y="130078"/>
                  <a:pt x="154696" y="131549"/>
                </a:cubicBezTo>
                <a:lnTo>
                  <a:pt x="147599" y="138906"/>
                </a:lnTo>
                <a:lnTo>
                  <a:pt x="154696" y="146263"/>
                </a:lnTo>
                <a:cubicBezTo>
                  <a:pt x="156470" y="148102"/>
                  <a:pt x="156470" y="150677"/>
                  <a:pt x="154696" y="152516"/>
                </a:cubicBezTo>
                <a:cubicBezTo>
                  <a:pt x="153632" y="153251"/>
                  <a:pt x="152922" y="153619"/>
                  <a:pt x="151503" y="153619"/>
                </a:cubicBezTo>
                <a:cubicBezTo>
                  <a:pt x="150438" y="153619"/>
                  <a:pt x="149373" y="153251"/>
                  <a:pt x="148664" y="152516"/>
                </a:cubicBezTo>
                <a:lnTo>
                  <a:pt x="141567" y="145527"/>
                </a:lnTo>
                <a:lnTo>
                  <a:pt x="134470" y="152516"/>
                </a:lnTo>
                <a:cubicBezTo>
                  <a:pt x="133405" y="153251"/>
                  <a:pt x="132696" y="153619"/>
                  <a:pt x="131631" y="153619"/>
                </a:cubicBezTo>
                <a:cubicBezTo>
                  <a:pt x="130567" y="153619"/>
                  <a:pt x="129147" y="153251"/>
                  <a:pt x="128437" y="152516"/>
                </a:cubicBezTo>
                <a:cubicBezTo>
                  <a:pt x="126663" y="150677"/>
                  <a:pt x="126663" y="148102"/>
                  <a:pt x="128437" y="146263"/>
                </a:cubicBezTo>
                <a:lnTo>
                  <a:pt x="135534" y="138906"/>
                </a:lnTo>
                <a:lnTo>
                  <a:pt x="128437" y="131549"/>
                </a:lnTo>
                <a:cubicBezTo>
                  <a:pt x="126663" y="130078"/>
                  <a:pt x="126663" y="127136"/>
                  <a:pt x="128437" y="125296"/>
                </a:cubicBezTo>
                <a:close/>
                <a:moveTo>
                  <a:pt x="244811" y="100012"/>
                </a:moveTo>
                <a:cubicBezTo>
                  <a:pt x="266370" y="100012"/>
                  <a:pt x="284335" y="116783"/>
                  <a:pt x="285054" y="137479"/>
                </a:cubicBezTo>
                <a:cubicBezTo>
                  <a:pt x="285054" y="147827"/>
                  <a:pt x="281461" y="157818"/>
                  <a:pt x="273915" y="165668"/>
                </a:cubicBezTo>
                <a:cubicBezTo>
                  <a:pt x="266729" y="173161"/>
                  <a:pt x="256668" y="177443"/>
                  <a:pt x="246248" y="177443"/>
                </a:cubicBezTo>
                <a:lnTo>
                  <a:pt x="202412" y="177443"/>
                </a:lnTo>
                <a:cubicBezTo>
                  <a:pt x="199897" y="177443"/>
                  <a:pt x="198100" y="175302"/>
                  <a:pt x="198100" y="172805"/>
                </a:cubicBezTo>
                <a:cubicBezTo>
                  <a:pt x="198100" y="170664"/>
                  <a:pt x="199897" y="168523"/>
                  <a:pt x="202412" y="168523"/>
                </a:cubicBezTo>
                <a:lnTo>
                  <a:pt x="246248" y="168523"/>
                </a:lnTo>
                <a:cubicBezTo>
                  <a:pt x="254512" y="168523"/>
                  <a:pt x="262058" y="165668"/>
                  <a:pt x="267807" y="159602"/>
                </a:cubicBezTo>
                <a:cubicBezTo>
                  <a:pt x="273556" y="153536"/>
                  <a:pt x="276430" y="145686"/>
                  <a:pt x="276430" y="137836"/>
                </a:cubicBezTo>
                <a:cubicBezTo>
                  <a:pt x="275712" y="121778"/>
                  <a:pt x="261699" y="108576"/>
                  <a:pt x="244811" y="108576"/>
                </a:cubicBezTo>
                <a:cubicBezTo>
                  <a:pt x="242296" y="108576"/>
                  <a:pt x="240140" y="106792"/>
                  <a:pt x="240140" y="104294"/>
                </a:cubicBezTo>
                <a:cubicBezTo>
                  <a:pt x="240140" y="102153"/>
                  <a:pt x="242296" y="100012"/>
                  <a:pt x="244811" y="100012"/>
                </a:cubicBezTo>
                <a:close/>
                <a:moveTo>
                  <a:pt x="229660" y="100012"/>
                </a:moveTo>
                <a:cubicBezTo>
                  <a:pt x="232327" y="100012"/>
                  <a:pt x="234232" y="102298"/>
                  <a:pt x="234232" y="104584"/>
                </a:cubicBezTo>
                <a:cubicBezTo>
                  <a:pt x="234232" y="107251"/>
                  <a:pt x="232327" y="109156"/>
                  <a:pt x="229660" y="109156"/>
                </a:cubicBezTo>
                <a:cubicBezTo>
                  <a:pt x="227374" y="109156"/>
                  <a:pt x="225088" y="107251"/>
                  <a:pt x="225088" y="104584"/>
                </a:cubicBezTo>
                <a:cubicBezTo>
                  <a:pt x="225088" y="102298"/>
                  <a:pt x="227374" y="100012"/>
                  <a:pt x="229660" y="100012"/>
                </a:cubicBezTo>
                <a:close/>
                <a:moveTo>
                  <a:pt x="213785" y="100012"/>
                </a:moveTo>
                <a:cubicBezTo>
                  <a:pt x="216452" y="100012"/>
                  <a:pt x="218357" y="102298"/>
                  <a:pt x="218357" y="104584"/>
                </a:cubicBezTo>
                <a:cubicBezTo>
                  <a:pt x="218357" y="107251"/>
                  <a:pt x="216452" y="109156"/>
                  <a:pt x="213785" y="109156"/>
                </a:cubicBezTo>
                <a:cubicBezTo>
                  <a:pt x="211118" y="109156"/>
                  <a:pt x="209213" y="107251"/>
                  <a:pt x="209213" y="104584"/>
                </a:cubicBezTo>
                <a:cubicBezTo>
                  <a:pt x="209213" y="102298"/>
                  <a:pt x="211118" y="100012"/>
                  <a:pt x="213785" y="100012"/>
                </a:cubicBezTo>
                <a:close/>
                <a:moveTo>
                  <a:pt x="196976" y="100012"/>
                </a:moveTo>
                <a:cubicBezTo>
                  <a:pt x="199291" y="100012"/>
                  <a:pt x="200945" y="102298"/>
                  <a:pt x="200945" y="104584"/>
                </a:cubicBezTo>
                <a:cubicBezTo>
                  <a:pt x="200945" y="107251"/>
                  <a:pt x="199291" y="109156"/>
                  <a:pt x="196976" y="109156"/>
                </a:cubicBezTo>
                <a:cubicBezTo>
                  <a:pt x="194992" y="109156"/>
                  <a:pt x="193338" y="107251"/>
                  <a:pt x="193338" y="104584"/>
                </a:cubicBezTo>
                <a:cubicBezTo>
                  <a:pt x="193338" y="102298"/>
                  <a:pt x="194992" y="100012"/>
                  <a:pt x="196976" y="100012"/>
                </a:cubicBezTo>
                <a:close/>
                <a:moveTo>
                  <a:pt x="180447" y="100012"/>
                </a:moveTo>
                <a:cubicBezTo>
                  <a:pt x="183114" y="100012"/>
                  <a:pt x="185019" y="102298"/>
                  <a:pt x="185019" y="104584"/>
                </a:cubicBezTo>
                <a:cubicBezTo>
                  <a:pt x="185019" y="107251"/>
                  <a:pt x="183114" y="109156"/>
                  <a:pt x="180447" y="109156"/>
                </a:cubicBezTo>
                <a:cubicBezTo>
                  <a:pt x="177780" y="109156"/>
                  <a:pt x="175875" y="107251"/>
                  <a:pt x="175875" y="104584"/>
                </a:cubicBezTo>
                <a:cubicBezTo>
                  <a:pt x="175875" y="102298"/>
                  <a:pt x="177780" y="100012"/>
                  <a:pt x="180447" y="100012"/>
                </a:cubicBezTo>
                <a:close/>
                <a:moveTo>
                  <a:pt x="99675" y="59509"/>
                </a:moveTo>
                <a:cubicBezTo>
                  <a:pt x="93924" y="59509"/>
                  <a:pt x="89251" y="64226"/>
                  <a:pt x="89251" y="69669"/>
                </a:cubicBezTo>
                <a:cubicBezTo>
                  <a:pt x="89251" y="75111"/>
                  <a:pt x="93924" y="79829"/>
                  <a:pt x="99675" y="79829"/>
                </a:cubicBezTo>
                <a:cubicBezTo>
                  <a:pt x="105066" y="79829"/>
                  <a:pt x="109739" y="75111"/>
                  <a:pt x="109739" y="69669"/>
                </a:cubicBezTo>
                <a:cubicBezTo>
                  <a:pt x="109739" y="64226"/>
                  <a:pt x="105066" y="59509"/>
                  <a:pt x="99675" y="59509"/>
                </a:cubicBezTo>
                <a:close/>
                <a:moveTo>
                  <a:pt x="99675" y="50800"/>
                </a:moveTo>
                <a:cubicBezTo>
                  <a:pt x="109739" y="50800"/>
                  <a:pt x="118365" y="59146"/>
                  <a:pt x="118365" y="69669"/>
                </a:cubicBezTo>
                <a:cubicBezTo>
                  <a:pt x="118365" y="80191"/>
                  <a:pt x="109739" y="88537"/>
                  <a:pt x="99675" y="88537"/>
                </a:cubicBezTo>
                <a:cubicBezTo>
                  <a:pt x="89251" y="88537"/>
                  <a:pt x="80625" y="80191"/>
                  <a:pt x="80625" y="69669"/>
                </a:cubicBezTo>
                <a:cubicBezTo>
                  <a:pt x="80625" y="59146"/>
                  <a:pt x="89251" y="50800"/>
                  <a:pt x="99675" y="50800"/>
                </a:cubicBezTo>
                <a:close/>
                <a:moveTo>
                  <a:pt x="142466" y="0"/>
                </a:moveTo>
                <a:lnTo>
                  <a:pt x="154011" y="20046"/>
                </a:lnTo>
                <a:lnTo>
                  <a:pt x="146795" y="20046"/>
                </a:lnTo>
                <a:cubicBezTo>
                  <a:pt x="146074" y="31143"/>
                  <a:pt x="136693" y="40450"/>
                  <a:pt x="125147" y="40450"/>
                </a:cubicBezTo>
                <a:lnTo>
                  <a:pt x="97366" y="40450"/>
                </a:lnTo>
                <a:cubicBezTo>
                  <a:pt x="89067" y="40450"/>
                  <a:pt x="81491" y="43672"/>
                  <a:pt x="75718" y="49399"/>
                </a:cubicBezTo>
                <a:cubicBezTo>
                  <a:pt x="69945" y="55484"/>
                  <a:pt x="67059" y="63002"/>
                  <a:pt x="67059" y="71593"/>
                </a:cubicBezTo>
                <a:cubicBezTo>
                  <a:pt x="67420" y="87701"/>
                  <a:pt x="81851" y="100588"/>
                  <a:pt x="99170" y="100588"/>
                </a:cubicBezTo>
                <a:lnTo>
                  <a:pt x="165196" y="100588"/>
                </a:lnTo>
                <a:cubicBezTo>
                  <a:pt x="167360" y="100588"/>
                  <a:pt x="169164" y="102736"/>
                  <a:pt x="169164" y="104883"/>
                </a:cubicBezTo>
                <a:cubicBezTo>
                  <a:pt x="169164" y="107389"/>
                  <a:pt x="167360" y="109179"/>
                  <a:pt x="165196" y="109179"/>
                </a:cubicBezTo>
                <a:lnTo>
                  <a:pt x="99170" y="109179"/>
                </a:lnTo>
                <a:cubicBezTo>
                  <a:pt x="77522" y="109179"/>
                  <a:pt x="59121" y="92355"/>
                  <a:pt x="58400" y="71593"/>
                </a:cubicBezTo>
                <a:cubicBezTo>
                  <a:pt x="58400" y="60854"/>
                  <a:pt x="62008" y="51189"/>
                  <a:pt x="69584" y="43672"/>
                </a:cubicBezTo>
                <a:cubicBezTo>
                  <a:pt x="76800" y="36154"/>
                  <a:pt x="86903" y="31859"/>
                  <a:pt x="97366" y="31859"/>
                </a:cubicBezTo>
                <a:lnTo>
                  <a:pt x="125147" y="31859"/>
                </a:lnTo>
                <a:cubicBezTo>
                  <a:pt x="132003" y="31859"/>
                  <a:pt x="137414" y="26489"/>
                  <a:pt x="137775" y="20046"/>
                </a:cubicBezTo>
                <a:lnTo>
                  <a:pt x="130559" y="20046"/>
                </a:lnTo>
                <a:lnTo>
                  <a:pt x="142466" y="0"/>
                </a:lnTo>
                <a:close/>
              </a:path>
            </a:pathLst>
          </a:custGeom>
          <a:solidFill>
            <a:schemeClr val="bg1"/>
          </a:solidFill>
          <a:ln>
            <a:noFill/>
          </a:ln>
        </p:spPr>
        <p:txBody>
          <a:bodyPr anchor="ctr"/>
          <a:lstStyle/>
          <a:p>
            <a:pPr algn="l" rtl="0"/>
            <a:endParaRPr lang="en-GB" sz="1400" dirty="0">
              <a:latin typeface="+mj-lt"/>
            </a:endParaRPr>
          </a:p>
        </p:txBody>
      </p:sp>
      <p:sp>
        <p:nvSpPr>
          <p:cNvPr id="20" name="Freeform 282">
            <a:extLst>
              <a:ext uri="{FF2B5EF4-FFF2-40B4-BE49-F238E27FC236}">
                <a16:creationId xmlns:a16="http://schemas.microsoft.com/office/drawing/2014/main" id="{8C6C6DB1-7B4C-AD4F-FFE6-D5E5DDF0C811}"/>
              </a:ext>
            </a:extLst>
          </p:cNvPr>
          <p:cNvSpPr>
            <a:spLocks noChangeAspect="1"/>
          </p:cNvSpPr>
          <p:nvPr/>
        </p:nvSpPr>
        <p:spPr bwMode="auto">
          <a:xfrm>
            <a:off x="6440318" y="3252244"/>
            <a:ext cx="407291" cy="411064"/>
          </a:xfrm>
          <a:custGeom>
            <a:avLst/>
            <a:gdLst>
              <a:gd name="T0" fmla="*/ 2147483646 w 791"/>
              <a:gd name="T1" fmla="*/ 2147483646 h 792"/>
              <a:gd name="T2" fmla="*/ 2147483646 w 791"/>
              <a:gd name="T3" fmla="*/ 2147483646 h 792"/>
              <a:gd name="T4" fmla="*/ 2147483646 w 791"/>
              <a:gd name="T5" fmla="*/ 2147483646 h 792"/>
              <a:gd name="T6" fmla="*/ 2147483646 w 791"/>
              <a:gd name="T7" fmla="*/ 2147483646 h 792"/>
              <a:gd name="T8" fmla="*/ 2147483646 w 791"/>
              <a:gd name="T9" fmla="*/ 2147483646 h 792"/>
              <a:gd name="T10" fmla="*/ 2147483646 w 791"/>
              <a:gd name="T11" fmla="*/ 2147483646 h 792"/>
              <a:gd name="T12" fmla="*/ 2147483646 w 791"/>
              <a:gd name="T13" fmla="*/ 2147483646 h 792"/>
              <a:gd name="T14" fmla="*/ 2147483646 w 791"/>
              <a:gd name="T15" fmla="*/ 2147483646 h 792"/>
              <a:gd name="T16" fmla="*/ 2147483646 w 791"/>
              <a:gd name="T17" fmla="*/ 2147483646 h 792"/>
              <a:gd name="T18" fmla="*/ 2147483646 w 791"/>
              <a:gd name="T19" fmla="*/ 2147483646 h 792"/>
              <a:gd name="T20" fmla="*/ 2147483646 w 791"/>
              <a:gd name="T21" fmla="*/ 2147483646 h 792"/>
              <a:gd name="T22" fmla="*/ 2147483646 w 791"/>
              <a:gd name="T23" fmla="*/ 2147483646 h 792"/>
              <a:gd name="T24" fmla="*/ 2147483646 w 791"/>
              <a:gd name="T25" fmla="*/ 2147483646 h 792"/>
              <a:gd name="T26" fmla="*/ 2147483646 w 791"/>
              <a:gd name="T27" fmla="*/ 2147483646 h 792"/>
              <a:gd name="T28" fmla="*/ 2147483646 w 791"/>
              <a:gd name="T29" fmla="*/ 2147483646 h 792"/>
              <a:gd name="T30" fmla="*/ 2147483646 w 791"/>
              <a:gd name="T31" fmla="*/ 2147483646 h 792"/>
              <a:gd name="T32" fmla="*/ 2147483646 w 791"/>
              <a:gd name="T33" fmla="*/ 2147483646 h 792"/>
              <a:gd name="T34" fmla="*/ 2147483646 w 791"/>
              <a:gd name="T35" fmla="*/ 2147483646 h 792"/>
              <a:gd name="T36" fmla="*/ 2147483646 w 791"/>
              <a:gd name="T37" fmla="*/ 2147483646 h 792"/>
              <a:gd name="T38" fmla="*/ 2147483646 w 791"/>
              <a:gd name="T39" fmla="*/ 2147483646 h 792"/>
              <a:gd name="T40" fmla="*/ 2147483646 w 791"/>
              <a:gd name="T41" fmla="*/ 2147483646 h 792"/>
              <a:gd name="T42" fmla="*/ 2147483646 w 791"/>
              <a:gd name="T43" fmla="*/ 2147483646 h 792"/>
              <a:gd name="T44" fmla="*/ 2147483646 w 791"/>
              <a:gd name="T45" fmla="*/ 2147483646 h 792"/>
              <a:gd name="T46" fmla="*/ 2147483646 w 791"/>
              <a:gd name="T47" fmla="*/ 2147483646 h 792"/>
              <a:gd name="T48" fmla="*/ 2147483646 w 791"/>
              <a:gd name="T49" fmla="*/ 2147483646 h 792"/>
              <a:gd name="T50" fmla="*/ 2147483646 w 791"/>
              <a:gd name="T51" fmla="*/ 2147483646 h 792"/>
              <a:gd name="T52" fmla="*/ 2147483646 w 791"/>
              <a:gd name="T53" fmla="*/ 2147483646 h 792"/>
              <a:gd name="T54" fmla="*/ 2147483646 w 791"/>
              <a:gd name="T55" fmla="*/ 2147483646 h 792"/>
              <a:gd name="T56" fmla="*/ 2147483646 w 791"/>
              <a:gd name="T57" fmla="*/ 2147483646 h 792"/>
              <a:gd name="T58" fmla="*/ 2147483646 w 791"/>
              <a:gd name="T59" fmla="*/ 2147483646 h 792"/>
              <a:gd name="T60" fmla="*/ 2147483646 w 791"/>
              <a:gd name="T61" fmla="*/ 2147483646 h 792"/>
              <a:gd name="T62" fmla="*/ 2147483646 w 791"/>
              <a:gd name="T63" fmla="*/ 2147483646 h 792"/>
              <a:gd name="T64" fmla="*/ 2147483646 w 791"/>
              <a:gd name="T65" fmla="*/ 2147483646 h 792"/>
              <a:gd name="T66" fmla="*/ 2147483646 w 791"/>
              <a:gd name="T67" fmla="*/ 2147483646 h 792"/>
              <a:gd name="T68" fmla="*/ 2147483646 w 791"/>
              <a:gd name="T69" fmla="*/ 2147483646 h 792"/>
              <a:gd name="T70" fmla="*/ 2147483646 w 791"/>
              <a:gd name="T71" fmla="*/ 2147483646 h 792"/>
              <a:gd name="T72" fmla="*/ 2147483646 w 791"/>
              <a:gd name="T73" fmla="*/ 2147483646 h 792"/>
              <a:gd name="T74" fmla="*/ 2147483646 w 791"/>
              <a:gd name="T75" fmla="*/ 2147483646 h 792"/>
              <a:gd name="T76" fmla="*/ 0 w 791"/>
              <a:gd name="T77" fmla="*/ 2147483646 h 792"/>
              <a:gd name="T78" fmla="*/ 2147483646 w 791"/>
              <a:gd name="T79" fmla="*/ 2147483646 h 792"/>
              <a:gd name="T80" fmla="*/ 2147483646 w 791"/>
              <a:gd name="T81" fmla="*/ 2147483646 h 792"/>
              <a:gd name="T82" fmla="*/ 2147483646 w 791"/>
              <a:gd name="T83" fmla="*/ 2147483646 h 792"/>
              <a:gd name="T84" fmla="*/ 2147483646 w 791"/>
              <a:gd name="T85" fmla="*/ 2147483646 h 7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1" h="792">
                <a:moveTo>
                  <a:pt x="766" y="767"/>
                </a:moveTo>
                <a:lnTo>
                  <a:pt x="24" y="767"/>
                </a:lnTo>
                <a:lnTo>
                  <a:pt x="24" y="535"/>
                </a:lnTo>
                <a:lnTo>
                  <a:pt x="97" y="657"/>
                </a:lnTo>
                <a:cubicBezTo>
                  <a:pt x="100" y="660"/>
                  <a:pt x="104" y="663"/>
                  <a:pt x="108" y="663"/>
                </a:cubicBezTo>
                <a:lnTo>
                  <a:pt x="682" y="663"/>
                </a:lnTo>
                <a:cubicBezTo>
                  <a:pt x="687" y="663"/>
                  <a:pt x="690" y="660"/>
                  <a:pt x="692" y="657"/>
                </a:cubicBezTo>
                <a:lnTo>
                  <a:pt x="766" y="535"/>
                </a:lnTo>
                <a:lnTo>
                  <a:pt x="766" y="767"/>
                </a:lnTo>
                <a:close/>
                <a:moveTo>
                  <a:pt x="757" y="503"/>
                </a:moveTo>
                <a:lnTo>
                  <a:pt x="675" y="639"/>
                </a:lnTo>
                <a:lnTo>
                  <a:pt x="114" y="639"/>
                </a:lnTo>
                <a:lnTo>
                  <a:pt x="33" y="503"/>
                </a:lnTo>
                <a:lnTo>
                  <a:pt x="757" y="503"/>
                </a:lnTo>
                <a:close/>
                <a:moveTo>
                  <a:pt x="144" y="390"/>
                </a:moveTo>
                <a:lnTo>
                  <a:pt x="144" y="480"/>
                </a:lnTo>
                <a:lnTo>
                  <a:pt x="43" y="480"/>
                </a:lnTo>
                <a:lnTo>
                  <a:pt x="144" y="390"/>
                </a:lnTo>
                <a:close/>
                <a:moveTo>
                  <a:pt x="168" y="376"/>
                </a:moveTo>
                <a:lnTo>
                  <a:pt x="264" y="376"/>
                </a:lnTo>
                <a:lnTo>
                  <a:pt x="264" y="427"/>
                </a:lnTo>
                <a:cubicBezTo>
                  <a:pt x="264" y="434"/>
                  <a:pt x="269" y="440"/>
                  <a:pt x="275" y="440"/>
                </a:cubicBezTo>
                <a:cubicBezTo>
                  <a:pt x="282" y="440"/>
                  <a:pt x="287" y="434"/>
                  <a:pt x="287" y="427"/>
                </a:cubicBezTo>
                <a:lnTo>
                  <a:pt x="287" y="252"/>
                </a:lnTo>
                <a:cubicBezTo>
                  <a:pt x="287" y="245"/>
                  <a:pt x="282" y="240"/>
                  <a:pt x="275" y="240"/>
                </a:cubicBezTo>
                <a:lnTo>
                  <a:pt x="184" y="240"/>
                </a:lnTo>
                <a:lnTo>
                  <a:pt x="395" y="30"/>
                </a:lnTo>
                <a:lnTo>
                  <a:pt x="605" y="240"/>
                </a:lnTo>
                <a:lnTo>
                  <a:pt x="514" y="240"/>
                </a:lnTo>
                <a:cubicBezTo>
                  <a:pt x="508" y="240"/>
                  <a:pt x="503" y="245"/>
                  <a:pt x="503" y="252"/>
                </a:cubicBezTo>
                <a:lnTo>
                  <a:pt x="503" y="427"/>
                </a:lnTo>
                <a:cubicBezTo>
                  <a:pt x="503" y="434"/>
                  <a:pt x="508" y="440"/>
                  <a:pt x="514" y="440"/>
                </a:cubicBezTo>
                <a:cubicBezTo>
                  <a:pt x="521" y="440"/>
                  <a:pt x="527" y="434"/>
                  <a:pt x="527" y="427"/>
                </a:cubicBezTo>
                <a:lnTo>
                  <a:pt x="527" y="376"/>
                </a:lnTo>
                <a:lnTo>
                  <a:pt x="622" y="376"/>
                </a:lnTo>
                <a:lnTo>
                  <a:pt x="622" y="480"/>
                </a:lnTo>
                <a:lnTo>
                  <a:pt x="168" y="480"/>
                </a:lnTo>
                <a:lnTo>
                  <a:pt x="168" y="376"/>
                </a:lnTo>
                <a:close/>
                <a:moveTo>
                  <a:pt x="647" y="390"/>
                </a:moveTo>
                <a:lnTo>
                  <a:pt x="746" y="480"/>
                </a:lnTo>
                <a:lnTo>
                  <a:pt x="647" y="480"/>
                </a:lnTo>
                <a:lnTo>
                  <a:pt x="647" y="390"/>
                </a:lnTo>
                <a:close/>
                <a:moveTo>
                  <a:pt x="786" y="483"/>
                </a:moveTo>
                <a:lnTo>
                  <a:pt x="642" y="355"/>
                </a:lnTo>
                <a:cubicBezTo>
                  <a:pt x="640" y="353"/>
                  <a:pt x="637" y="352"/>
                  <a:pt x="634" y="352"/>
                </a:cubicBezTo>
                <a:lnTo>
                  <a:pt x="527" y="352"/>
                </a:lnTo>
                <a:lnTo>
                  <a:pt x="527" y="264"/>
                </a:lnTo>
                <a:lnTo>
                  <a:pt x="634" y="264"/>
                </a:lnTo>
                <a:cubicBezTo>
                  <a:pt x="639" y="264"/>
                  <a:pt x="644" y="261"/>
                  <a:pt x="645" y="256"/>
                </a:cubicBezTo>
                <a:cubicBezTo>
                  <a:pt x="647" y="252"/>
                  <a:pt x="646" y="247"/>
                  <a:pt x="643" y="243"/>
                </a:cubicBezTo>
                <a:lnTo>
                  <a:pt x="403" y="5"/>
                </a:lnTo>
                <a:cubicBezTo>
                  <a:pt x="399" y="0"/>
                  <a:pt x="391" y="0"/>
                  <a:pt x="386" y="5"/>
                </a:cubicBezTo>
                <a:lnTo>
                  <a:pt x="147" y="243"/>
                </a:lnTo>
                <a:cubicBezTo>
                  <a:pt x="144" y="247"/>
                  <a:pt x="143" y="252"/>
                  <a:pt x="144" y="256"/>
                </a:cubicBezTo>
                <a:cubicBezTo>
                  <a:pt x="147" y="261"/>
                  <a:pt x="151" y="264"/>
                  <a:pt x="155" y="264"/>
                </a:cubicBezTo>
                <a:lnTo>
                  <a:pt x="264" y="264"/>
                </a:lnTo>
                <a:lnTo>
                  <a:pt x="264" y="352"/>
                </a:lnTo>
                <a:lnTo>
                  <a:pt x="155" y="352"/>
                </a:lnTo>
                <a:cubicBezTo>
                  <a:pt x="153" y="352"/>
                  <a:pt x="150" y="353"/>
                  <a:pt x="148" y="355"/>
                </a:cubicBezTo>
                <a:lnTo>
                  <a:pt x="4" y="483"/>
                </a:lnTo>
                <a:cubicBezTo>
                  <a:pt x="2" y="485"/>
                  <a:pt x="0" y="488"/>
                  <a:pt x="0" y="491"/>
                </a:cubicBezTo>
                <a:lnTo>
                  <a:pt x="0" y="779"/>
                </a:lnTo>
                <a:cubicBezTo>
                  <a:pt x="0" y="785"/>
                  <a:pt x="5" y="791"/>
                  <a:pt x="12" y="791"/>
                </a:cubicBezTo>
                <a:lnTo>
                  <a:pt x="778" y="791"/>
                </a:lnTo>
                <a:cubicBezTo>
                  <a:pt x="784" y="791"/>
                  <a:pt x="790" y="785"/>
                  <a:pt x="790" y="779"/>
                </a:cubicBezTo>
                <a:lnTo>
                  <a:pt x="790" y="491"/>
                </a:lnTo>
                <a:cubicBezTo>
                  <a:pt x="790" y="488"/>
                  <a:pt x="789" y="485"/>
                  <a:pt x="786" y="483"/>
                </a:cubicBezTo>
                <a:close/>
              </a:path>
            </a:pathLst>
          </a:custGeom>
          <a:solidFill>
            <a:schemeClr val="bg1"/>
          </a:solidFill>
          <a:ln>
            <a:noFill/>
          </a:ln>
        </p:spPr>
        <p:txBody>
          <a:bodyPr wrap="none" anchor="ctr"/>
          <a:lstStyle/>
          <a:p>
            <a:pPr algn="l" rtl="0"/>
            <a:endParaRPr lang="en-GB" sz="1400" dirty="0">
              <a:latin typeface="+mj-lt"/>
            </a:endParaRPr>
          </a:p>
        </p:txBody>
      </p:sp>
      <p:sp>
        <p:nvSpPr>
          <p:cNvPr id="23" name="Freeform 954">
            <a:extLst>
              <a:ext uri="{FF2B5EF4-FFF2-40B4-BE49-F238E27FC236}">
                <a16:creationId xmlns:a16="http://schemas.microsoft.com/office/drawing/2014/main" id="{CEFD4388-91F6-9F27-B002-081F23EFD0FB}"/>
              </a:ext>
            </a:extLst>
          </p:cNvPr>
          <p:cNvSpPr>
            <a:spLocks noChangeAspect="1"/>
          </p:cNvSpPr>
          <p:nvPr/>
        </p:nvSpPr>
        <p:spPr bwMode="auto">
          <a:xfrm rot="16200000">
            <a:off x="4950236" y="5782997"/>
            <a:ext cx="408548" cy="408548"/>
          </a:xfrm>
          <a:custGeom>
            <a:avLst/>
            <a:gdLst>
              <a:gd name="T0" fmla="*/ 2453975 w 283805"/>
              <a:gd name="T1" fmla="*/ 8432546 h 283804"/>
              <a:gd name="T2" fmla="*/ 4424983 w 283805"/>
              <a:gd name="T3" fmla="*/ 6448347 h 283804"/>
              <a:gd name="T4" fmla="*/ 4790451 w 283805"/>
              <a:gd name="T5" fmla="*/ 6813900 h 283804"/>
              <a:gd name="T6" fmla="*/ 10155741 w 283805"/>
              <a:gd name="T7" fmla="*/ 4960701 h 283804"/>
              <a:gd name="T8" fmla="*/ 6212717 w 283805"/>
              <a:gd name="T9" fmla="*/ 5237155 h 283804"/>
              <a:gd name="T10" fmla="*/ 5978320 w 283805"/>
              <a:gd name="T11" fmla="*/ 3015310 h 283804"/>
              <a:gd name="T12" fmla="*/ 6356860 w 283805"/>
              <a:gd name="T13" fmla="*/ 3380870 h 283804"/>
              <a:gd name="T14" fmla="*/ 4617686 w 283805"/>
              <a:gd name="T15" fmla="*/ 2711152 h 283804"/>
              <a:gd name="T16" fmla="*/ 1598931 w 283805"/>
              <a:gd name="T17" fmla="*/ 3043324 h 283804"/>
              <a:gd name="T18" fmla="*/ 3259251 w 283805"/>
              <a:gd name="T19" fmla="*/ 1672744 h 283804"/>
              <a:gd name="T20" fmla="*/ 5885836 w 283805"/>
              <a:gd name="T21" fmla="*/ 1949182 h 283804"/>
              <a:gd name="T22" fmla="*/ 3259251 w 283805"/>
              <a:gd name="T23" fmla="*/ 1672744 h 283804"/>
              <a:gd name="T24" fmla="*/ 2582739 w 283805"/>
              <a:gd name="T25" fmla="*/ 1805027 h 283804"/>
              <a:gd name="T26" fmla="*/ 1441996 w 283805"/>
              <a:gd name="T27" fmla="*/ 1805027 h 283804"/>
              <a:gd name="T28" fmla="*/ 7492411 w 283805"/>
              <a:gd name="T29" fmla="*/ 1292257 h 283804"/>
              <a:gd name="T30" fmla="*/ 7857921 w 283805"/>
              <a:gd name="T31" fmla="*/ 926706 h 283804"/>
              <a:gd name="T32" fmla="*/ 6043633 w 283805"/>
              <a:gd name="T33" fmla="*/ 721020 h 283804"/>
              <a:gd name="T34" fmla="*/ 4441470 w 283805"/>
              <a:gd name="T35" fmla="*/ 721020 h 283804"/>
              <a:gd name="T36" fmla="*/ 3750821 w 283805"/>
              <a:gd name="T37" fmla="*/ 576793 h 283804"/>
              <a:gd name="T38" fmla="*/ 1600421 w 283805"/>
              <a:gd name="T39" fmla="*/ 853275 h 283804"/>
              <a:gd name="T40" fmla="*/ 783087 w 283805"/>
              <a:gd name="T41" fmla="*/ 0 h 283804"/>
              <a:gd name="T42" fmla="*/ 1788215 w 283805"/>
              <a:gd name="T43" fmla="*/ 7910345 h 283804"/>
              <a:gd name="T44" fmla="*/ 3798455 w 283805"/>
              <a:gd name="T45" fmla="*/ 7035783 h 283804"/>
              <a:gd name="T46" fmla="*/ 4555514 w 283805"/>
              <a:gd name="T47" fmla="*/ 6161185 h 283804"/>
              <a:gd name="T48" fmla="*/ 1461977 w 283805"/>
              <a:gd name="T49" fmla="*/ 5156126 h 283804"/>
              <a:gd name="T50" fmla="*/ 5573661 w 283805"/>
              <a:gd name="T51" fmla="*/ 3916089 h 283804"/>
              <a:gd name="T52" fmla="*/ 6304617 w 283805"/>
              <a:gd name="T53" fmla="*/ 2780361 h 283804"/>
              <a:gd name="T54" fmla="*/ 7857921 w 283805"/>
              <a:gd name="T55" fmla="*/ 613396 h 283804"/>
              <a:gd name="T56" fmla="*/ 9476480 w 283805"/>
              <a:gd name="T57" fmla="*/ 900592 h 283804"/>
              <a:gd name="T58" fmla="*/ 9476480 w 283805"/>
              <a:gd name="T59" fmla="*/ 1448980 h 283804"/>
              <a:gd name="T60" fmla="*/ 7544668 w 283805"/>
              <a:gd name="T61" fmla="*/ 1879746 h 283804"/>
              <a:gd name="T62" fmla="*/ 5978320 w 283805"/>
              <a:gd name="T63" fmla="*/ 4046520 h 283804"/>
              <a:gd name="T64" fmla="*/ 5103711 w 283805"/>
              <a:gd name="T65" fmla="*/ 6813900 h 283804"/>
              <a:gd name="T66" fmla="*/ 3080486 w 283805"/>
              <a:gd name="T67" fmla="*/ 7845063 h 283804"/>
              <a:gd name="T68" fmla="*/ 1788215 w 283805"/>
              <a:gd name="T69" fmla="*/ 8223643 h 283804"/>
              <a:gd name="T70" fmla="*/ 10155248 w 283805"/>
              <a:gd name="T71" fmla="*/ 9372340 h 283804"/>
              <a:gd name="T72" fmla="*/ 9685340 w 283805"/>
              <a:gd name="T73" fmla="*/ 9685614 h 283804"/>
              <a:gd name="T74" fmla="*/ 9372041 w 283805"/>
              <a:gd name="T75" fmla="*/ 10155567 h 283804"/>
              <a:gd name="T76" fmla="*/ 8223396 w 283805"/>
              <a:gd name="T77" fmla="*/ 10155567 h 283804"/>
              <a:gd name="T78" fmla="*/ 7910137 w 283805"/>
              <a:gd name="T79" fmla="*/ 9685614 h 283804"/>
              <a:gd name="T80" fmla="*/ 6617899 w 283805"/>
              <a:gd name="T81" fmla="*/ 10312174 h 283804"/>
              <a:gd name="T82" fmla="*/ 5312575 w 283805"/>
              <a:gd name="T83" fmla="*/ 9685614 h 283804"/>
              <a:gd name="T84" fmla="*/ 4999317 w 283805"/>
              <a:gd name="T85" fmla="*/ 10155567 h 283804"/>
              <a:gd name="T86" fmla="*/ 3850675 w 283805"/>
              <a:gd name="T87" fmla="*/ 10155567 h 283804"/>
              <a:gd name="T88" fmla="*/ 3537369 w 283805"/>
              <a:gd name="T89" fmla="*/ 9685614 h 283804"/>
              <a:gd name="T90" fmla="*/ 2245078 w 283805"/>
              <a:gd name="T91" fmla="*/ 10312174 h 283804"/>
              <a:gd name="T92" fmla="*/ 939854 w 283805"/>
              <a:gd name="T93" fmla="*/ 9685614 h 283804"/>
              <a:gd name="T94" fmla="*/ 626585 w 283805"/>
              <a:gd name="T95" fmla="*/ 10155567 h 283804"/>
              <a:gd name="T96" fmla="*/ 0 w 283805"/>
              <a:gd name="T97" fmla="*/ 9528982 h 283804"/>
              <a:gd name="T98" fmla="*/ 626585 w 283805"/>
              <a:gd name="T99" fmla="*/ 8223643 h 283804"/>
              <a:gd name="T100" fmla="*/ 156546 w 283805"/>
              <a:gd name="T101" fmla="*/ 7910345 h 283804"/>
              <a:gd name="T102" fmla="*/ 156546 w 283805"/>
              <a:gd name="T103" fmla="*/ 6774696 h 283804"/>
              <a:gd name="T104" fmla="*/ 626585 w 283805"/>
              <a:gd name="T105" fmla="*/ 6448347 h 283804"/>
              <a:gd name="T106" fmla="*/ 0 w 283805"/>
              <a:gd name="T107" fmla="*/ 5156126 h 283804"/>
              <a:gd name="T108" fmla="*/ 626585 w 283805"/>
              <a:gd name="T109" fmla="*/ 3850741 h 283804"/>
              <a:gd name="T110" fmla="*/ 156546 w 283805"/>
              <a:gd name="T111" fmla="*/ 3537476 h 283804"/>
              <a:gd name="T112" fmla="*/ 156546 w 283805"/>
              <a:gd name="T113" fmla="*/ 2388694 h 283804"/>
              <a:gd name="T114" fmla="*/ 626585 w 283805"/>
              <a:gd name="T115" fmla="*/ 2075485 h 283804"/>
              <a:gd name="T116" fmla="*/ 0 w 283805"/>
              <a:gd name="T117" fmla="*/ 783146 h 283804"/>
              <a:gd name="T118" fmla="*/ 626585 w 283805"/>
              <a:gd name="T119" fmla="*/ 156554 h 283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3805" h="283804">
                <a:moveTo>
                  <a:pt x="67538" y="211955"/>
                </a:moveTo>
                <a:cubicBezTo>
                  <a:pt x="61790" y="211955"/>
                  <a:pt x="57479" y="216625"/>
                  <a:pt x="57479" y="222014"/>
                </a:cubicBezTo>
                <a:cubicBezTo>
                  <a:pt x="57479" y="227762"/>
                  <a:pt x="61790" y="232073"/>
                  <a:pt x="67538" y="232073"/>
                </a:cubicBezTo>
                <a:cubicBezTo>
                  <a:pt x="72927" y="232073"/>
                  <a:pt x="77238" y="227762"/>
                  <a:pt x="77238" y="222014"/>
                </a:cubicBezTo>
                <a:cubicBezTo>
                  <a:pt x="77238" y="216625"/>
                  <a:pt x="72927" y="211955"/>
                  <a:pt x="67538" y="211955"/>
                </a:cubicBezTo>
                <a:close/>
                <a:moveTo>
                  <a:pt x="121784" y="177467"/>
                </a:moveTo>
                <a:cubicBezTo>
                  <a:pt x="116396" y="177467"/>
                  <a:pt x="111726" y="182137"/>
                  <a:pt x="111726" y="187526"/>
                </a:cubicBezTo>
                <a:cubicBezTo>
                  <a:pt x="111726" y="193274"/>
                  <a:pt x="116396" y="197585"/>
                  <a:pt x="121784" y="197585"/>
                </a:cubicBezTo>
                <a:cubicBezTo>
                  <a:pt x="127173" y="197585"/>
                  <a:pt x="131843" y="193274"/>
                  <a:pt x="131843" y="187526"/>
                </a:cubicBezTo>
                <a:cubicBezTo>
                  <a:pt x="131843" y="182137"/>
                  <a:pt x="127173" y="177467"/>
                  <a:pt x="121784" y="177467"/>
                </a:cubicBezTo>
                <a:close/>
                <a:moveTo>
                  <a:pt x="170986" y="136525"/>
                </a:moveTo>
                <a:lnTo>
                  <a:pt x="279507" y="136525"/>
                </a:lnTo>
                <a:cubicBezTo>
                  <a:pt x="281656" y="136525"/>
                  <a:pt x="283805" y="138179"/>
                  <a:pt x="283805" y="140494"/>
                </a:cubicBezTo>
                <a:cubicBezTo>
                  <a:pt x="283805" y="142479"/>
                  <a:pt x="281656" y="144132"/>
                  <a:pt x="279507" y="144132"/>
                </a:cubicBezTo>
                <a:lnTo>
                  <a:pt x="170986" y="144132"/>
                </a:lnTo>
                <a:cubicBezTo>
                  <a:pt x="168479" y="144132"/>
                  <a:pt x="166688" y="142479"/>
                  <a:pt x="166688" y="140494"/>
                </a:cubicBezTo>
                <a:cubicBezTo>
                  <a:pt x="166688" y="138179"/>
                  <a:pt x="168479" y="136525"/>
                  <a:pt x="170986" y="136525"/>
                </a:cubicBezTo>
                <a:close/>
                <a:moveTo>
                  <a:pt x="164535" y="82986"/>
                </a:moveTo>
                <a:cubicBezTo>
                  <a:pt x="159146" y="82986"/>
                  <a:pt x="154835" y="87297"/>
                  <a:pt x="154835" y="93045"/>
                </a:cubicBezTo>
                <a:cubicBezTo>
                  <a:pt x="154835" y="98433"/>
                  <a:pt x="159146" y="103103"/>
                  <a:pt x="164535" y="103103"/>
                </a:cubicBezTo>
                <a:cubicBezTo>
                  <a:pt x="170282" y="103103"/>
                  <a:pt x="174953" y="98433"/>
                  <a:pt x="174953" y="93045"/>
                </a:cubicBezTo>
                <a:cubicBezTo>
                  <a:pt x="174953" y="87297"/>
                  <a:pt x="170282" y="82986"/>
                  <a:pt x="164535" y="82986"/>
                </a:cubicBezTo>
                <a:close/>
                <a:moveTo>
                  <a:pt x="44004" y="74613"/>
                </a:moveTo>
                <a:lnTo>
                  <a:pt x="127088" y="74613"/>
                </a:lnTo>
                <a:cubicBezTo>
                  <a:pt x="129605" y="74613"/>
                  <a:pt x="131404" y="76518"/>
                  <a:pt x="131404" y="79185"/>
                </a:cubicBezTo>
                <a:cubicBezTo>
                  <a:pt x="131404" y="81852"/>
                  <a:pt x="129605" y="83757"/>
                  <a:pt x="127088" y="83757"/>
                </a:cubicBezTo>
                <a:lnTo>
                  <a:pt x="44004" y="83757"/>
                </a:lnTo>
                <a:cubicBezTo>
                  <a:pt x="41487" y="83757"/>
                  <a:pt x="39688" y="81852"/>
                  <a:pt x="39688" y="79185"/>
                </a:cubicBezTo>
                <a:cubicBezTo>
                  <a:pt x="39688" y="76518"/>
                  <a:pt x="41487" y="74613"/>
                  <a:pt x="44004" y="74613"/>
                </a:cubicBezTo>
                <a:close/>
                <a:moveTo>
                  <a:pt x="89701" y="46038"/>
                </a:moveTo>
                <a:lnTo>
                  <a:pt x="161990" y="46038"/>
                </a:lnTo>
                <a:cubicBezTo>
                  <a:pt x="164158" y="46038"/>
                  <a:pt x="166327" y="47691"/>
                  <a:pt x="166327" y="50006"/>
                </a:cubicBezTo>
                <a:cubicBezTo>
                  <a:pt x="166327" y="51991"/>
                  <a:pt x="164158" y="53644"/>
                  <a:pt x="161990" y="53644"/>
                </a:cubicBezTo>
                <a:lnTo>
                  <a:pt x="89701" y="53644"/>
                </a:lnTo>
                <a:cubicBezTo>
                  <a:pt x="87532" y="53644"/>
                  <a:pt x="85725" y="51991"/>
                  <a:pt x="85725" y="50006"/>
                </a:cubicBezTo>
                <a:cubicBezTo>
                  <a:pt x="85725" y="47691"/>
                  <a:pt x="87532" y="46038"/>
                  <a:pt x="89701" y="46038"/>
                </a:cubicBezTo>
                <a:close/>
                <a:moveTo>
                  <a:pt x="43969" y="46038"/>
                </a:moveTo>
                <a:lnTo>
                  <a:pt x="66801" y="46038"/>
                </a:lnTo>
                <a:cubicBezTo>
                  <a:pt x="68941" y="46038"/>
                  <a:pt x="71082" y="47691"/>
                  <a:pt x="71082" y="49676"/>
                </a:cubicBezTo>
                <a:cubicBezTo>
                  <a:pt x="71082" y="51991"/>
                  <a:pt x="68941" y="53644"/>
                  <a:pt x="66801" y="53644"/>
                </a:cubicBezTo>
                <a:lnTo>
                  <a:pt x="43969" y="53644"/>
                </a:lnTo>
                <a:cubicBezTo>
                  <a:pt x="41472" y="53644"/>
                  <a:pt x="39688" y="51991"/>
                  <a:pt x="39688" y="49676"/>
                </a:cubicBezTo>
                <a:cubicBezTo>
                  <a:pt x="39688" y="47691"/>
                  <a:pt x="41472" y="46038"/>
                  <a:pt x="43969" y="46038"/>
                </a:cubicBezTo>
                <a:close/>
                <a:moveTo>
                  <a:pt x="216266" y="25506"/>
                </a:moveTo>
                <a:cubicBezTo>
                  <a:pt x="210877" y="25506"/>
                  <a:pt x="206207" y="29817"/>
                  <a:pt x="206207" y="35565"/>
                </a:cubicBezTo>
                <a:cubicBezTo>
                  <a:pt x="206207" y="41313"/>
                  <a:pt x="210877" y="45624"/>
                  <a:pt x="216266" y="45624"/>
                </a:cubicBezTo>
                <a:cubicBezTo>
                  <a:pt x="222014" y="45624"/>
                  <a:pt x="226325" y="41313"/>
                  <a:pt x="226325" y="35565"/>
                </a:cubicBezTo>
                <a:cubicBezTo>
                  <a:pt x="226325" y="29817"/>
                  <a:pt x="222014" y="25506"/>
                  <a:pt x="216266" y="25506"/>
                </a:cubicBezTo>
                <a:close/>
                <a:moveTo>
                  <a:pt x="126505" y="15875"/>
                </a:moveTo>
                <a:lnTo>
                  <a:pt x="162065" y="15875"/>
                </a:lnTo>
                <a:cubicBezTo>
                  <a:pt x="164199" y="15875"/>
                  <a:pt x="166333" y="17529"/>
                  <a:pt x="166333" y="19844"/>
                </a:cubicBezTo>
                <a:cubicBezTo>
                  <a:pt x="166333" y="21828"/>
                  <a:pt x="164199" y="23482"/>
                  <a:pt x="162065" y="23482"/>
                </a:cubicBezTo>
                <a:lnTo>
                  <a:pt x="126505" y="23482"/>
                </a:lnTo>
                <a:cubicBezTo>
                  <a:pt x="124016" y="23482"/>
                  <a:pt x="122238" y="21828"/>
                  <a:pt x="122238" y="19844"/>
                </a:cubicBezTo>
                <a:cubicBezTo>
                  <a:pt x="122238" y="17529"/>
                  <a:pt x="124016" y="15875"/>
                  <a:pt x="126505" y="15875"/>
                </a:cubicBezTo>
                <a:close/>
                <a:moveTo>
                  <a:pt x="44045" y="15875"/>
                </a:moveTo>
                <a:lnTo>
                  <a:pt x="103230" y="15875"/>
                </a:lnTo>
                <a:cubicBezTo>
                  <a:pt x="105772" y="15875"/>
                  <a:pt x="107587" y="17529"/>
                  <a:pt x="107587" y="19844"/>
                </a:cubicBezTo>
                <a:cubicBezTo>
                  <a:pt x="107587" y="21828"/>
                  <a:pt x="105772" y="23482"/>
                  <a:pt x="103230" y="23482"/>
                </a:cubicBezTo>
                <a:lnTo>
                  <a:pt x="44045" y="23482"/>
                </a:lnTo>
                <a:cubicBezTo>
                  <a:pt x="41504" y="23482"/>
                  <a:pt x="39688" y="21828"/>
                  <a:pt x="39688" y="19844"/>
                </a:cubicBezTo>
                <a:cubicBezTo>
                  <a:pt x="39688" y="17529"/>
                  <a:pt x="41504" y="15875"/>
                  <a:pt x="44045" y="15875"/>
                </a:cubicBezTo>
                <a:close/>
                <a:moveTo>
                  <a:pt x="21554" y="0"/>
                </a:moveTo>
                <a:cubicBezTo>
                  <a:pt x="24069" y="0"/>
                  <a:pt x="25865" y="1796"/>
                  <a:pt x="25865" y="4311"/>
                </a:cubicBezTo>
                <a:lnTo>
                  <a:pt x="25865" y="217703"/>
                </a:lnTo>
                <a:lnTo>
                  <a:pt x="49217" y="217703"/>
                </a:lnTo>
                <a:cubicBezTo>
                  <a:pt x="51013" y="209440"/>
                  <a:pt x="58557" y="203333"/>
                  <a:pt x="67538" y="203333"/>
                </a:cubicBezTo>
                <a:cubicBezTo>
                  <a:pt x="72568" y="203333"/>
                  <a:pt x="76879" y="205488"/>
                  <a:pt x="80112" y="208722"/>
                </a:cubicBezTo>
                <a:lnTo>
                  <a:pt x="104541" y="193633"/>
                </a:lnTo>
                <a:cubicBezTo>
                  <a:pt x="103822" y="191837"/>
                  <a:pt x="103104" y="189682"/>
                  <a:pt x="103104" y="187526"/>
                </a:cubicBezTo>
                <a:cubicBezTo>
                  <a:pt x="103104" y="177467"/>
                  <a:pt x="111726" y="169205"/>
                  <a:pt x="121784" y="169205"/>
                </a:cubicBezTo>
                <a:cubicBezTo>
                  <a:pt x="123221" y="169205"/>
                  <a:pt x="124299" y="169205"/>
                  <a:pt x="125377" y="169564"/>
                </a:cubicBezTo>
                <a:lnTo>
                  <a:pt x="136154" y="145854"/>
                </a:lnTo>
                <a:lnTo>
                  <a:pt x="44547" y="145854"/>
                </a:lnTo>
                <a:cubicBezTo>
                  <a:pt x="42032" y="145854"/>
                  <a:pt x="40236" y="144057"/>
                  <a:pt x="40236" y="141902"/>
                </a:cubicBezTo>
                <a:cubicBezTo>
                  <a:pt x="40236" y="139387"/>
                  <a:pt x="42032" y="137591"/>
                  <a:pt x="44547" y="137591"/>
                </a:cubicBezTo>
                <a:lnTo>
                  <a:pt x="139747" y="137591"/>
                </a:lnTo>
                <a:lnTo>
                  <a:pt x="153398" y="107774"/>
                </a:lnTo>
                <a:cubicBezTo>
                  <a:pt x="149087" y="104181"/>
                  <a:pt x="146213" y="98793"/>
                  <a:pt x="146213" y="93045"/>
                </a:cubicBezTo>
                <a:cubicBezTo>
                  <a:pt x="146213" y="82626"/>
                  <a:pt x="154476" y="74364"/>
                  <a:pt x="164535" y="74364"/>
                </a:cubicBezTo>
                <a:cubicBezTo>
                  <a:pt x="168127" y="74364"/>
                  <a:pt x="171001" y="75082"/>
                  <a:pt x="173516" y="76519"/>
                </a:cubicBezTo>
                <a:lnTo>
                  <a:pt x="200818" y="45983"/>
                </a:lnTo>
                <a:cubicBezTo>
                  <a:pt x="199022" y="43109"/>
                  <a:pt x="197944" y="39517"/>
                  <a:pt x="197944" y="35565"/>
                </a:cubicBezTo>
                <a:cubicBezTo>
                  <a:pt x="197944" y="25147"/>
                  <a:pt x="206207" y="16884"/>
                  <a:pt x="216266" y="16884"/>
                </a:cubicBezTo>
                <a:cubicBezTo>
                  <a:pt x="225247" y="16884"/>
                  <a:pt x="232432" y="22992"/>
                  <a:pt x="234587" y="31254"/>
                </a:cubicBezTo>
                <a:lnTo>
                  <a:pt x="260812" y="31254"/>
                </a:lnTo>
                <a:lnTo>
                  <a:pt x="260812" y="24788"/>
                </a:lnTo>
                <a:lnTo>
                  <a:pt x="279493" y="35565"/>
                </a:lnTo>
                <a:lnTo>
                  <a:pt x="260812" y="46343"/>
                </a:lnTo>
                <a:lnTo>
                  <a:pt x="260812" y="39876"/>
                </a:lnTo>
                <a:lnTo>
                  <a:pt x="234587" y="39876"/>
                </a:lnTo>
                <a:cubicBezTo>
                  <a:pt x="232432" y="48139"/>
                  <a:pt x="225247" y="54246"/>
                  <a:pt x="216266" y="54246"/>
                </a:cubicBezTo>
                <a:cubicBezTo>
                  <a:pt x="213392" y="54246"/>
                  <a:pt x="210159" y="53168"/>
                  <a:pt x="207644" y="51731"/>
                </a:cubicBezTo>
                <a:lnTo>
                  <a:pt x="179982" y="82267"/>
                </a:lnTo>
                <a:cubicBezTo>
                  <a:pt x="182138" y="85141"/>
                  <a:pt x="183575" y="88734"/>
                  <a:pt x="183575" y="93045"/>
                </a:cubicBezTo>
                <a:cubicBezTo>
                  <a:pt x="183575" y="103103"/>
                  <a:pt x="174953" y="111366"/>
                  <a:pt x="164535" y="111366"/>
                </a:cubicBezTo>
                <a:cubicBezTo>
                  <a:pt x="163457" y="111366"/>
                  <a:pt x="162379" y="111366"/>
                  <a:pt x="161301" y="111366"/>
                </a:cubicBezTo>
                <a:lnTo>
                  <a:pt x="133280" y="173156"/>
                </a:lnTo>
                <a:cubicBezTo>
                  <a:pt x="137591" y="176389"/>
                  <a:pt x="140465" y="181778"/>
                  <a:pt x="140465" y="187526"/>
                </a:cubicBezTo>
                <a:cubicBezTo>
                  <a:pt x="140465" y="197944"/>
                  <a:pt x="131843" y="206207"/>
                  <a:pt x="121784" y="206207"/>
                </a:cubicBezTo>
                <a:cubicBezTo>
                  <a:pt x="116755" y="206207"/>
                  <a:pt x="112085" y="204051"/>
                  <a:pt x="108852" y="200818"/>
                </a:cubicBezTo>
                <a:lnTo>
                  <a:pt x="84782" y="215906"/>
                </a:lnTo>
                <a:cubicBezTo>
                  <a:pt x="85501" y="218062"/>
                  <a:pt x="86219" y="219858"/>
                  <a:pt x="86219" y="222014"/>
                </a:cubicBezTo>
                <a:cubicBezTo>
                  <a:pt x="86219" y="232432"/>
                  <a:pt x="77597" y="240694"/>
                  <a:pt x="67538" y="240694"/>
                </a:cubicBezTo>
                <a:cubicBezTo>
                  <a:pt x="58557" y="240694"/>
                  <a:pt x="51013" y="234587"/>
                  <a:pt x="49217" y="226325"/>
                </a:cubicBezTo>
                <a:lnTo>
                  <a:pt x="25865" y="226325"/>
                </a:lnTo>
                <a:lnTo>
                  <a:pt x="25865" y="257938"/>
                </a:lnTo>
                <a:lnTo>
                  <a:pt x="279493" y="257938"/>
                </a:lnTo>
                <a:cubicBezTo>
                  <a:pt x="281649" y="257938"/>
                  <a:pt x="283804" y="259734"/>
                  <a:pt x="283804" y="262249"/>
                </a:cubicBezTo>
                <a:cubicBezTo>
                  <a:pt x="283804" y="264764"/>
                  <a:pt x="281649" y="266560"/>
                  <a:pt x="279493" y="266560"/>
                </a:cubicBezTo>
                <a:lnTo>
                  <a:pt x="266560" y="266560"/>
                </a:lnTo>
                <a:lnTo>
                  <a:pt x="266560" y="279493"/>
                </a:lnTo>
                <a:cubicBezTo>
                  <a:pt x="266560" y="281648"/>
                  <a:pt x="264764" y="283804"/>
                  <a:pt x="262249" y="283804"/>
                </a:cubicBezTo>
                <a:cubicBezTo>
                  <a:pt x="259735" y="283804"/>
                  <a:pt x="257938" y="281648"/>
                  <a:pt x="257938" y="279493"/>
                </a:cubicBezTo>
                <a:lnTo>
                  <a:pt x="257938" y="266560"/>
                </a:lnTo>
                <a:lnTo>
                  <a:pt x="226325" y="266560"/>
                </a:lnTo>
                <a:lnTo>
                  <a:pt x="226325" y="279493"/>
                </a:lnTo>
                <a:cubicBezTo>
                  <a:pt x="226325" y="281648"/>
                  <a:pt x="224529" y="283804"/>
                  <a:pt x="222014" y="283804"/>
                </a:cubicBezTo>
                <a:cubicBezTo>
                  <a:pt x="219858" y="283804"/>
                  <a:pt x="217703" y="281648"/>
                  <a:pt x="217703" y="279493"/>
                </a:cubicBezTo>
                <a:lnTo>
                  <a:pt x="217703" y="266560"/>
                </a:lnTo>
                <a:lnTo>
                  <a:pt x="186089" y="266560"/>
                </a:lnTo>
                <a:lnTo>
                  <a:pt x="186089" y="279493"/>
                </a:lnTo>
                <a:cubicBezTo>
                  <a:pt x="186089" y="281648"/>
                  <a:pt x="184293" y="283804"/>
                  <a:pt x="182138" y="283804"/>
                </a:cubicBezTo>
                <a:cubicBezTo>
                  <a:pt x="179623" y="283804"/>
                  <a:pt x="177827" y="281648"/>
                  <a:pt x="177827" y="279493"/>
                </a:cubicBezTo>
                <a:lnTo>
                  <a:pt x="177827" y="266560"/>
                </a:lnTo>
                <a:lnTo>
                  <a:pt x="146213" y="266560"/>
                </a:lnTo>
                <a:lnTo>
                  <a:pt x="146213" y="279493"/>
                </a:lnTo>
                <a:cubicBezTo>
                  <a:pt x="146213" y="281648"/>
                  <a:pt x="144417" y="283804"/>
                  <a:pt x="141902" y="283804"/>
                </a:cubicBezTo>
                <a:cubicBezTo>
                  <a:pt x="139747" y="283804"/>
                  <a:pt x="137591" y="281648"/>
                  <a:pt x="137591" y="279493"/>
                </a:cubicBezTo>
                <a:lnTo>
                  <a:pt x="137591" y="266560"/>
                </a:lnTo>
                <a:lnTo>
                  <a:pt x="105978" y="266560"/>
                </a:lnTo>
                <a:lnTo>
                  <a:pt x="105978" y="279493"/>
                </a:lnTo>
                <a:cubicBezTo>
                  <a:pt x="105978" y="281648"/>
                  <a:pt x="104181" y="283804"/>
                  <a:pt x="101667" y="283804"/>
                </a:cubicBezTo>
                <a:cubicBezTo>
                  <a:pt x="99152" y="283804"/>
                  <a:pt x="97356" y="281648"/>
                  <a:pt x="97356" y="279493"/>
                </a:cubicBezTo>
                <a:lnTo>
                  <a:pt x="97356" y="266560"/>
                </a:lnTo>
                <a:lnTo>
                  <a:pt x="65742" y="266560"/>
                </a:lnTo>
                <a:lnTo>
                  <a:pt x="65742" y="279493"/>
                </a:lnTo>
                <a:cubicBezTo>
                  <a:pt x="65742" y="281648"/>
                  <a:pt x="63946" y="283804"/>
                  <a:pt x="61790" y="283804"/>
                </a:cubicBezTo>
                <a:cubicBezTo>
                  <a:pt x="59276" y="283804"/>
                  <a:pt x="57479" y="281648"/>
                  <a:pt x="57479" y="279493"/>
                </a:cubicBezTo>
                <a:lnTo>
                  <a:pt x="57479" y="266560"/>
                </a:lnTo>
                <a:lnTo>
                  <a:pt x="25865" y="266560"/>
                </a:lnTo>
                <a:lnTo>
                  <a:pt x="25865" y="279493"/>
                </a:lnTo>
                <a:cubicBezTo>
                  <a:pt x="25865" y="281648"/>
                  <a:pt x="24069" y="283804"/>
                  <a:pt x="21554" y="283804"/>
                </a:cubicBezTo>
                <a:cubicBezTo>
                  <a:pt x="19040" y="283804"/>
                  <a:pt x="17244" y="281648"/>
                  <a:pt x="17244" y="279493"/>
                </a:cubicBezTo>
                <a:lnTo>
                  <a:pt x="17244" y="266560"/>
                </a:lnTo>
                <a:lnTo>
                  <a:pt x="4311" y="266560"/>
                </a:lnTo>
                <a:cubicBezTo>
                  <a:pt x="2155" y="266560"/>
                  <a:pt x="0" y="264764"/>
                  <a:pt x="0" y="262249"/>
                </a:cubicBezTo>
                <a:cubicBezTo>
                  <a:pt x="0" y="259734"/>
                  <a:pt x="2155" y="257938"/>
                  <a:pt x="4311" y="257938"/>
                </a:cubicBezTo>
                <a:lnTo>
                  <a:pt x="17244" y="257938"/>
                </a:lnTo>
                <a:lnTo>
                  <a:pt x="17244" y="226325"/>
                </a:lnTo>
                <a:lnTo>
                  <a:pt x="4311" y="226325"/>
                </a:lnTo>
                <a:cubicBezTo>
                  <a:pt x="2155" y="226325"/>
                  <a:pt x="0" y="224528"/>
                  <a:pt x="0" y="222014"/>
                </a:cubicBezTo>
                <a:cubicBezTo>
                  <a:pt x="0" y="219499"/>
                  <a:pt x="2155" y="217703"/>
                  <a:pt x="4311" y="217703"/>
                </a:cubicBezTo>
                <a:lnTo>
                  <a:pt x="17244" y="217703"/>
                </a:lnTo>
                <a:lnTo>
                  <a:pt x="17244" y="186448"/>
                </a:lnTo>
                <a:lnTo>
                  <a:pt x="4311" y="186448"/>
                </a:lnTo>
                <a:cubicBezTo>
                  <a:pt x="2155" y="186448"/>
                  <a:pt x="0" y="184293"/>
                  <a:pt x="0" y="181778"/>
                </a:cubicBezTo>
                <a:cubicBezTo>
                  <a:pt x="0" y="179623"/>
                  <a:pt x="2155" y="177467"/>
                  <a:pt x="4311" y="177467"/>
                </a:cubicBezTo>
                <a:lnTo>
                  <a:pt x="17244" y="177467"/>
                </a:lnTo>
                <a:lnTo>
                  <a:pt x="17244" y="145854"/>
                </a:lnTo>
                <a:lnTo>
                  <a:pt x="4311" y="145854"/>
                </a:lnTo>
                <a:cubicBezTo>
                  <a:pt x="2155" y="145854"/>
                  <a:pt x="0" y="144057"/>
                  <a:pt x="0" y="141902"/>
                </a:cubicBezTo>
                <a:cubicBezTo>
                  <a:pt x="0" y="139387"/>
                  <a:pt x="2155" y="137591"/>
                  <a:pt x="4311" y="137591"/>
                </a:cubicBezTo>
                <a:lnTo>
                  <a:pt x="17244" y="137591"/>
                </a:lnTo>
                <a:lnTo>
                  <a:pt x="17244" y="105977"/>
                </a:lnTo>
                <a:lnTo>
                  <a:pt x="4311" y="105977"/>
                </a:lnTo>
                <a:cubicBezTo>
                  <a:pt x="2155" y="105977"/>
                  <a:pt x="0" y="104181"/>
                  <a:pt x="0" y="101666"/>
                </a:cubicBezTo>
                <a:cubicBezTo>
                  <a:pt x="0" y="99511"/>
                  <a:pt x="2155" y="97356"/>
                  <a:pt x="4311" y="97356"/>
                </a:cubicBezTo>
                <a:lnTo>
                  <a:pt x="17244" y="97356"/>
                </a:lnTo>
                <a:lnTo>
                  <a:pt x="17244" y="65742"/>
                </a:lnTo>
                <a:lnTo>
                  <a:pt x="4311" y="65742"/>
                </a:lnTo>
                <a:cubicBezTo>
                  <a:pt x="2155" y="65742"/>
                  <a:pt x="0" y="63946"/>
                  <a:pt x="0" y="61431"/>
                </a:cubicBezTo>
                <a:cubicBezTo>
                  <a:pt x="0" y="59275"/>
                  <a:pt x="2155" y="57120"/>
                  <a:pt x="4311" y="57120"/>
                </a:cubicBezTo>
                <a:lnTo>
                  <a:pt x="17244" y="57120"/>
                </a:lnTo>
                <a:lnTo>
                  <a:pt x="17244" y="25506"/>
                </a:lnTo>
                <a:lnTo>
                  <a:pt x="4311" y="25506"/>
                </a:lnTo>
                <a:cubicBezTo>
                  <a:pt x="2155" y="25506"/>
                  <a:pt x="0" y="23710"/>
                  <a:pt x="0" y="21555"/>
                </a:cubicBezTo>
                <a:cubicBezTo>
                  <a:pt x="0" y="19040"/>
                  <a:pt x="2155" y="17244"/>
                  <a:pt x="4311" y="17244"/>
                </a:cubicBezTo>
                <a:lnTo>
                  <a:pt x="17244" y="17244"/>
                </a:lnTo>
                <a:lnTo>
                  <a:pt x="17244" y="4311"/>
                </a:lnTo>
                <a:cubicBezTo>
                  <a:pt x="17244" y="1796"/>
                  <a:pt x="19040" y="0"/>
                  <a:pt x="21554" y="0"/>
                </a:cubicBezTo>
                <a:close/>
              </a:path>
            </a:pathLst>
          </a:custGeom>
          <a:solidFill>
            <a:schemeClr val="bg1"/>
          </a:solidFill>
          <a:ln>
            <a:noFill/>
          </a:ln>
        </p:spPr>
        <p:txBody>
          <a:bodyPr anchor="ctr"/>
          <a:lstStyle/>
          <a:p>
            <a:pPr algn="l" rtl="0"/>
            <a:endParaRPr lang="en-GB" sz="1400" dirty="0">
              <a:latin typeface="+mj-lt"/>
            </a:endParaRPr>
          </a:p>
        </p:txBody>
      </p:sp>
      <p:sp>
        <p:nvSpPr>
          <p:cNvPr id="24" name="TextBox 27">
            <a:extLst>
              <a:ext uri="{FF2B5EF4-FFF2-40B4-BE49-F238E27FC236}">
                <a16:creationId xmlns:a16="http://schemas.microsoft.com/office/drawing/2014/main" id="{8CFAE046-93FA-1A12-9B41-E0706EDF23B6}"/>
              </a:ext>
            </a:extLst>
          </p:cNvPr>
          <p:cNvSpPr txBox="1"/>
          <p:nvPr/>
        </p:nvSpPr>
        <p:spPr>
          <a:xfrm>
            <a:off x="7407625" y="2673719"/>
            <a:ext cx="3735060" cy="430887"/>
          </a:xfrm>
          <a:prstGeom prst="rect">
            <a:avLst/>
          </a:prstGeom>
          <a:noFill/>
        </p:spPr>
        <p:txBody>
          <a:bodyPr wrap="square" rtlCol="0" anchor="t" anchorCtr="0">
            <a:spAutoFit/>
          </a:bodyPr>
          <a:lstStyle/>
          <a:p>
            <a:pPr algn="l" rtl="0"/>
            <a:r>
              <a:rPr lang="en-GB" sz="2200" b="1" dirty="0">
                <a:solidFill>
                  <a:srgbClr val="EDA13E"/>
                </a:solidFill>
                <a:ea typeface="League Spartan" charset="0"/>
                <a:cs typeface="Poppins" pitchFamily="2" charset="77"/>
              </a:rPr>
              <a:t>Información Pública Eficiente</a:t>
            </a:r>
          </a:p>
        </p:txBody>
      </p:sp>
      <p:sp>
        <p:nvSpPr>
          <p:cNvPr id="25" name="Subtitle 2">
            <a:extLst>
              <a:ext uri="{FF2B5EF4-FFF2-40B4-BE49-F238E27FC236}">
                <a16:creationId xmlns:a16="http://schemas.microsoft.com/office/drawing/2014/main" id="{FD4C47AB-E33F-0382-1C58-41E14C99185F}"/>
              </a:ext>
            </a:extLst>
          </p:cNvPr>
          <p:cNvSpPr txBox="1">
            <a:spLocks/>
          </p:cNvSpPr>
          <p:nvPr/>
        </p:nvSpPr>
        <p:spPr>
          <a:xfrm>
            <a:off x="7482574" y="3062244"/>
            <a:ext cx="4432971"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Si su crisis es relevante para el público, informe al público de la manera más eficiente posible: comunicados en su sitio web, conferencias de prensa, etc.</a:t>
            </a:r>
          </a:p>
        </p:txBody>
      </p:sp>
      <p:sp>
        <p:nvSpPr>
          <p:cNvPr id="26" name="TextBox 31">
            <a:extLst>
              <a:ext uri="{FF2B5EF4-FFF2-40B4-BE49-F238E27FC236}">
                <a16:creationId xmlns:a16="http://schemas.microsoft.com/office/drawing/2014/main" id="{74B0090C-52FD-D133-3C23-AB65E2B829A8}"/>
              </a:ext>
            </a:extLst>
          </p:cNvPr>
          <p:cNvSpPr txBox="1"/>
          <p:nvPr/>
        </p:nvSpPr>
        <p:spPr>
          <a:xfrm>
            <a:off x="7322650" y="5583513"/>
            <a:ext cx="1680737" cy="378373"/>
          </a:xfrm>
          <a:prstGeom prst="rect">
            <a:avLst/>
          </a:prstGeom>
          <a:noFill/>
        </p:spPr>
        <p:txBody>
          <a:bodyPr wrap="square" rtlCol="0" anchor="b" anchorCtr="0">
            <a:spAutoFit/>
          </a:bodyPr>
          <a:lstStyle/>
          <a:p>
            <a:pPr algn="l" rtl="0">
              <a:lnSpc>
                <a:spcPts val="2220"/>
              </a:lnSpc>
            </a:pPr>
            <a:r>
              <a:rPr lang="en-GB" sz="2200" b="1" dirty="0">
                <a:ea typeface="League Spartan" charset="0"/>
                <a:cs typeface="Poppins" pitchFamily="2" charset="77"/>
              </a:rPr>
              <a:t>Sé justo</a:t>
            </a:r>
          </a:p>
        </p:txBody>
      </p:sp>
      <p:sp>
        <p:nvSpPr>
          <p:cNvPr id="27" name="Subtitle 2">
            <a:extLst>
              <a:ext uri="{FF2B5EF4-FFF2-40B4-BE49-F238E27FC236}">
                <a16:creationId xmlns:a16="http://schemas.microsoft.com/office/drawing/2014/main" id="{BC481C0C-63EF-9D6C-7A3B-AD7827F15748}"/>
              </a:ext>
            </a:extLst>
          </p:cNvPr>
          <p:cNvSpPr txBox="1">
            <a:spLocks/>
          </p:cNvSpPr>
          <p:nvPr/>
        </p:nvSpPr>
        <p:spPr>
          <a:xfrm>
            <a:off x="7352629" y="5910960"/>
            <a:ext cx="4432971"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Trate a todas las partes interesadas de manera justa y no oculte información a algunos grupos de partes interesadas</a:t>
            </a:r>
          </a:p>
        </p:txBody>
      </p:sp>
      <p:sp>
        <p:nvSpPr>
          <p:cNvPr id="28" name="TextBox 37">
            <a:extLst>
              <a:ext uri="{FF2B5EF4-FFF2-40B4-BE49-F238E27FC236}">
                <a16:creationId xmlns:a16="http://schemas.microsoft.com/office/drawing/2014/main" id="{AC3713A3-E53B-6804-8632-E57C06DD8DF1}"/>
              </a:ext>
            </a:extLst>
          </p:cNvPr>
          <p:cNvSpPr txBox="1"/>
          <p:nvPr/>
        </p:nvSpPr>
        <p:spPr>
          <a:xfrm>
            <a:off x="530826" y="2658729"/>
            <a:ext cx="3736457" cy="378373"/>
          </a:xfrm>
          <a:prstGeom prst="rect">
            <a:avLst/>
          </a:prstGeom>
          <a:noFill/>
        </p:spPr>
        <p:txBody>
          <a:bodyPr wrap="square" rtlCol="0" anchor="t" anchorCtr="0">
            <a:spAutoFit/>
          </a:bodyPr>
          <a:lstStyle/>
          <a:p>
            <a:pPr algn="l" rtl="0">
              <a:lnSpc>
                <a:spcPts val="2220"/>
              </a:lnSpc>
            </a:pPr>
            <a:r>
              <a:rPr lang="en-GB" sz="2200" b="1" dirty="0">
                <a:solidFill>
                  <a:srgbClr val="7F1C58"/>
                </a:solidFill>
                <a:ea typeface="League Spartan" charset="0"/>
                <a:cs typeface="Poppins" pitchFamily="2" charset="77"/>
              </a:rPr>
              <a:t>Centralice la comunicación</a:t>
            </a:r>
          </a:p>
        </p:txBody>
      </p:sp>
      <p:sp>
        <p:nvSpPr>
          <p:cNvPr id="29" name="Subtitle 2">
            <a:extLst>
              <a:ext uri="{FF2B5EF4-FFF2-40B4-BE49-F238E27FC236}">
                <a16:creationId xmlns:a16="http://schemas.microsoft.com/office/drawing/2014/main" id="{54F0CB4F-7590-83F9-A577-898184155D23}"/>
              </a:ext>
            </a:extLst>
          </p:cNvPr>
          <p:cNvSpPr txBox="1">
            <a:spLocks/>
          </p:cNvSpPr>
          <p:nvPr/>
        </p:nvSpPr>
        <p:spPr>
          <a:xfrm>
            <a:off x="659073" y="3062244"/>
            <a:ext cx="3608210" cy="73033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Centralice el flujo bidireccional de información para que tenga la información en un solo lugar</a:t>
            </a:r>
          </a:p>
        </p:txBody>
      </p:sp>
      <p:sp>
        <p:nvSpPr>
          <p:cNvPr id="30" name="TextBox 40">
            <a:extLst>
              <a:ext uri="{FF2B5EF4-FFF2-40B4-BE49-F238E27FC236}">
                <a16:creationId xmlns:a16="http://schemas.microsoft.com/office/drawing/2014/main" id="{647863BE-9654-3839-1112-7F26C8FDB953}"/>
              </a:ext>
            </a:extLst>
          </p:cNvPr>
          <p:cNvSpPr txBox="1"/>
          <p:nvPr/>
        </p:nvSpPr>
        <p:spPr>
          <a:xfrm>
            <a:off x="2855753" y="5659103"/>
            <a:ext cx="1681672" cy="378373"/>
          </a:xfrm>
          <a:prstGeom prst="rect">
            <a:avLst/>
          </a:prstGeom>
          <a:noFill/>
        </p:spPr>
        <p:txBody>
          <a:bodyPr wrap="square" rtlCol="0" anchor="b" anchorCtr="0">
            <a:spAutoFit/>
          </a:bodyPr>
          <a:lstStyle/>
          <a:p>
            <a:pPr algn="l" rtl="0">
              <a:lnSpc>
                <a:spcPts val="2220"/>
              </a:lnSpc>
            </a:pPr>
            <a:r>
              <a:rPr lang="en-GB" sz="2200" b="1" dirty="0">
                <a:solidFill>
                  <a:srgbClr val="F16924"/>
                </a:solidFill>
                <a:ea typeface="League Spartan" charset="0"/>
                <a:cs typeface="Poppins" pitchFamily="2" charset="77"/>
              </a:rPr>
              <a:t>Actualizar</a:t>
            </a:r>
          </a:p>
        </p:txBody>
      </p:sp>
      <p:sp>
        <p:nvSpPr>
          <p:cNvPr id="37" name="Subtitle 2">
            <a:extLst>
              <a:ext uri="{FF2B5EF4-FFF2-40B4-BE49-F238E27FC236}">
                <a16:creationId xmlns:a16="http://schemas.microsoft.com/office/drawing/2014/main" id="{286D7793-002E-4818-EF94-F88FFE1148C8}"/>
              </a:ext>
            </a:extLst>
          </p:cNvPr>
          <p:cNvSpPr txBox="1">
            <a:spLocks/>
          </p:cNvSpPr>
          <p:nvPr/>
        </p:nvSpPr>
        <p:spPr>
          <a:xfrm>
            <a:off x="1244507" y="5986550"/>
            <a:ext cx="3292918"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Mantenga a todas las audiencias relevantes actualizadas a medida que evoluciona la crisis</a:t>
            </a:r>
          </a:p>
        </p:txBody>
      </p:sp>
      <p:sp>
        <p:nvSpPr>
          <p:cNvPr id="52" name="TextBox 34">
            <a:extLst>
              <a:ext uri="{FF2B5EF4-FFF2-40B4-BE49-F238E27FC236}">
                <a16:creationId xmlns:a16="http://schemas.microsoft.com/office/drawing/2014/main" id="{AFDABAD8-86B8-AF83-A476-6454B98E5791}"/>
              </a:ext>
            </a:extLst>
          </p:cNvPr>
          <p:cNvSpPr txBox="1"/>
          <p:nvPr/>
        </p:nvSpPr>
        <p:spPr>
          <a:xfrm>
            <a:off x="7836396" y="4169881"/>
            <a:ext cx="1681672" cy="378373"/>
          </a:xfrm>
          <a:prstGeom prst="rect">
            <a:avLst/>
          </a:prstGeom>
          <a:noFill/>
        </p:spPr>
        <p:txBody>
          <a:bodyPr wrap="square" rtlCol="0" anchor="b" anchorCtr="0">
            <a:spAutoFit/>
          </a:bodyPr>
          <a:lstStyle/>
          <a:p>
            <a:pPr algn="l" rtl="0">
              <a:lnSpc>
                <a:spcPts val="2220"/>
              </a:lnSpc>
            </a:pPr>
            <a:r>
              <a:rPr lang="en-GB" sz="2200" b="1" dirty="0">
                <a:solidFill>
                  <a:srgbClr val="B41F7A"/>
                </a:solidFill>
                <a:ea typeface="League Spartan" charset="0"/>
                <a:cs typeface="Poppins" pitchFamily="2" charset="77"/>
              </a:rPr>
              <a:t>Se honesto</a:t>
            </a:r>
          </a:p>
        </p:txBody>
      </p:sp>
      <p:sp>
        <p:nvSpPr>
          <p:cNvPr id="53" name="Subtitle 2">
            <a:extLst>
              <a:ext uri="{FF2B5EF4-FFF2-40B4-BE49-F238E27FC236}">
                <a16:creationId xmlns:a16="http://schemas.microsoft.com/office/drawing/2014/main" id="{95BFAC34-4EB7-4213-491C-269591F64B9E}"/>
              </a:ext>
            </a:extLst>
          </p:cNvPr>
          <p:cNvSpPr txBox="1">
            <a:spLocks/>
          </p:cNvSpPr>
          <p:nvPr/>
        </p:nvSpPr>
        <p:spPr>
          <a:xfrm>
            <a:off x="7911346" y="4529920"/>
            <a:ext cx="3849989" cy="49950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Responder a las partes interesadas de manera veraz, abierta, rápida e informativa</a:t>
            </a:r>
          </a:p>
        </p:txBody>
      </p:sp>
      <p:sp>
        <p:nvSpPr>
          <p:cNvPr id="54" name="TextBox 44">
            <a:extLst>
              <a:ext uri="{FF2B5EF4-FFF2-40B4-BE49-F238E27FC236}">
                <a16:creationId xmlns:a16="http://schemas.microsoft.com/office/drawing/2014/main" id="{D46382C4-E62C-E20D-D00D-E8B590DDF171}"/>
              </a:ext>
            </a:extLst>
          </p:cNvPr>
          <p:cNvSpPr txBox="1"/>
          <p:nvPr/>
        </p:nvSpPr>
        <p:spPr>
          <a:xfrm>
            <a:off x="2181214" y="4005541"/>
            <a:ext cx="1681672" cy="378373"/>
          </a:xfrm>
          <a:prstGeom prst="rect">
            <a:avLst/>
          </a:prstGeom>
          <a:noFill/>
        </p:spPr>
        <p:txBody>
          <a:bodyPr wrap="square" rtlCol="0" anchor="b" anchorCtr="0">
            <a:spAutoFit/>
          </a:bodyPr>
          <a:lstStyle/>
          <a:p>
            <a:pPr algn="l" rtl="0">
              <a:lnSpc>
                <a:spcPts val="2220"/>
              </a:lnSpc>
            </a:pPr>
            <a:r>
              <a:rPr lang="en-GB" sz="2200" b="1" dirty="0">
                <a:solidFill>
                  <a:srgbClr val="B41F7A"/>
                </a:solidFill>
                <a:ea typeface="League Spartan" charset="0"/>
                <a:cs typeface="Poppins" pitchFamily="2" charset="77"/>
              </a:rPr>
              <a:t>Monitor</a:t>
            </a:r>
          </a:p>
        </p:txBody>
      </p:sp>
      <p:sp>
        <p:nvSpPr>
          <p:cNvPr id="55" name="Subtitle 2">
            <a:extLst>
              <a:ext uri="{FF2B5EF4-FFF2-40B4-BE49-F238E27FC236}">
                <a16:creationId xmlns:a16="http://schemas.microsoft.com/office/drawing/2014/main" id="{EAAAFDC0-D4B0-1014-F832-E44B0E364FBD}"/>
              </a:ext>
            </a:extLst>
          </p:cNvPr>
          <p:cNvSpPr txBox="1">
            <a:spLocks/>
          </p:cNvSpPr>
          <p:nvPr/>
        </p:nvSpPr>
        <p:spPr>
          <a:xfrm>
            <a:off x="249864" y="4380570"/>
            <a:ext cx="3613022" cy="96116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2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Supervisar las reacciones de las partes interesadas y también controlar los medios impresos, de difusión y las redes sociales; mantener registros en una línea de tiempo</a:t>
            </a:r>
          </a:p>
        </p:txBody>
      </p:sp>
    </p:spTree>
    <p:extLst>
      <p:ext uri="{BB962C8B-B14F-4D97-AF65-F5344CB8AC3E}">
        <p14:creationId xmlns:p14="http://schemas.microsoft.com/office/powerpoint/2010/main" val="88472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395315" cy="1723686"/>
          </a:xfrm>
        </p:spPr>
        <p:txBody>
          <a:bodyPr>
            <a:normAutofit/>
          </a:bodyPr>
          <a:lstStyle/>
          <a:p>
            <a:pPr algn="l" rtl="0"/>
            <a:r>
              <a:rPr lang="en-GB" dirty="0">
                <a:solidFill>
                  <a:schemeClr val="bg1"/>
                </a:solidFill>
              </a:rPr>
              <a:t>Mitos sobre el liderazgo empresarial</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34413" y="2315240"/>
            <a:ext cx="3887709" cy="4058147"/>
          </a:xfrm>
        </p:spPr>
        <p:txBody>
          <a:bodyPr>
            <a:normAutofit fontScale="92500"/>
          </a:bodyPr>
          <a:lstStyle/>
          <a:p>
            <a:pPr marL="12700" indent="-12700" algn="l" rtl="0"/>
            <a:r>
              <a:rPr lang="en-US" dirty="0">
                <a:solidFill>
                  <a:schemeClr val="bg1"/>
                </a:solidFill>
              </a:rPr>
              <a:t>Cuando se trata de liderazgo empresarial, no hay una talla única para todos. Cada líder tiene su propia personalidad, estilo y enfoque para liderar equipos, y hay diferentes situaciones en las que los estilos de liderazgo específicos funcionan o no funcionan. Dicho esto, hay mitos de liderazgo que parecen surgir con el tiempo. Aquí hay varios que se mencionan constantemente:</a:t>
            </a:r>
          </a:p>
          <a:p>
            <a:pPr marL="12700" indent="-12700" algn="l" rtl="0"/>
            <a:endParaRPr lang="en-US" dirty="0">
              <a:solidFill>
                <a:schemeClr val="bg1"/>
              </a:solidFill>
            </a:endParaRPr>
          </a:p>
        </p:txBody>
      </p:sp>
      <p:cxnSp>
        <p:nvCxnSpPr>
          <p:cNvPr id="5" name="Straight Connector 4">
            <a:extLst>
              <a:ext uri="{FF2B5EF4-FFF2-40B4-BE49-F238E27FC236}">
                <a16:creationId xmlns:a16="http://schemas.microsoft.com/office/drawing/2014/main" id="{80A4E5A9-0658-4044-B07A-0D2092A4E383}"/>
              </a:ext>
            </a:extLst>
          </p:cNvPr>
          <p:cNvCxnSpPr/>
          <p:nvPr/>
        </p:nvCxnSpPr>
        <p:spPr>
          <a:xfrm>
            <a:off x="4226768" y="1785257"/>
            <a:ext cx="0" cy="3722914"/>
          </a:xfrm>
          <a:prstGeom prst="line">
            <a:avLst/>
          </a:prstGeom>
          <a:ln>
            <a:solidFill>
              <a:srgbClr val="B41F7A"/>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D75561-E2B9-D860-68A2-AEBCFB34CFB8}"/>
              </a:ext>
            </a:extLst>
          </p:cNvPr>
          <p:cNvSpPr/>
          <p:nvPr/>
        </p:nvSpPr>
        <p:spPr>
          <a:xfrm>
            <a:off x="634089" y="210235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8" name="TextBox 125">
            <a:extLst>
              <a:ext uri="{FF2B5EF4-FFF2-40B4-BE49-F238E27FC236}">
                <a16:creationId xmlns:a16="http://schemas.microsoft.com/office/drawing/2014/main" id="{9BED686A-47A4-F647-EA7A-E1D7671600A2}"/>
              </a:ext>
            </a:extLst>
          </p:cNvPr>
          <p:cNvSpPr txBox="1"/>
          <p:nvPr/>
        </p:nvSpPr>
        <p:spPr>
          <a:xfrm>
            <a:off x="7774524" y="613340"/>
            <a:ext cx="4208369" cy="5020733"/>
          </a:xfrm>
          <a:prstGeom prst="rect">
            <a:avLst/>
          </a:prstGeom>
          <a:noFill/>
        </p:spPr>
        <p:txBody>
          <a:bodyPr wrap="square" rtlCol="0" anchor="t" anchorCtr="0">
            <a:spAutoFit/>
          </a:bodyPr>
          <a:lstStyle/>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Los líderes nacen, no se hacen</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Los verdaderos líderes son carismáticos extrovertidos</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El liderazgo depende de su posición/título</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Los líderes siempre están “encendidos”</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El liderazgo se trata de gustar</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El liderazgo es un evento programado.</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rgbClr val="595959"/>
                </a:solidFill>
                <a:ea typeface="League Spartan" charset="0"/>
                <a:cs typeface="Poppins" pitchFamily="2" charset="77"/>
              </a:rPr>
              <a:t>Y muchos más.</a:t>
            </a:r>
          </a:p>
          <a:p>
            <a:pPr marL="342900" indent="-342900" algn="l" rtl="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a:p>
            <a:pPr algn="l" rtl="0">
              <a:lnSpc>
                <a:spcPts val="2200"/>
              </a:lnSpc>
              <a:spcBef>
                <a:spcPts val="600"/>
              </a:spcBef>
              <a:buClr>
                <a:srgbClr val="EDA13E"/>
              </a:buClr>
            </a:pPr>
            <a:r>
              <a:rPr lang="en-GB" sz="2200" b="1" dirty="0">
                <a:solidFill>
                  <a:schemeClr val="bg1"/>
                </a:solidFill>
                <a:highlight>
                  <a:srgbClr val="F16924"/>
                </a:highlight>
                <a:ea typeface="League Spartan" charset="0"/>
                <a:cs typeface="Poppins" pitchFamily="2" charset="77"/>
              </a:rPr>
              <a:t>LEER</a:t>
            </a:r>
            <a:r>
              <a:rPr lang="en-GB" sz="2200" dirty="0">
                <a:solidFill>
                  <a:srgbClr val="595959"/>
                </a:solidFill>
                <a:ea typeface="League Spartan" charset="0"/>
                <a:cs typeface="Poppins" pitchFamily="2" charset="77"/>
              </a:rPr>
              <a:t> </a:t>
            </a:r>
            <a:r>
              <a:rPr lang="en-GB" sz="2400" dirty="0">
                <a:hlinkClick r:id="rId3"/>
              </a:rPr>
              <a:t>10 mitos populares sobre el liderazgo y cómo superarlos (entrepreneur.com)</a:t>
            </a:r>
            <a:endParaRPr lang="en-GB" sz="2200" dirty="0">
              <a:solidFill>
                <a:schemeClr val="bg1"/>
              </a:solidFill>
              <a:highlight>
                <a:srgbClr val="F16924"/>
              </a:highlight>
              <a:ea typeface="League Spartan" charset="0"/>
              <a:cs typeface="Poppins" pitchFamily="2" charset="77"/>
            </a:endParaRPr>
          </a:p>
          <a:p>
            <a:pPr marL="342900" indent="-342900" algn="l" rtl="0">
              <a:lnSpc>
                <a:spcPts val="2200"/>
              </a:lnSpc>
              <a:spcBef>
                <a:spcPts val="600"/>
              </a:spcBef>
              <a:buClr>
                <a:srgbClr val="EDA13E"/>
              </a:buClr>
              <a:buFont typeface="Arial" panose="020B0604020202020204" pitchFamily="34" charset="0"/>
              <a:buChar char="•"/>
            </a:pPr>
            <a:endParaRPr lang="en-GB" sz="2200" dirty="0">
              <a:solidFill>
                <a:srgbClr val="595959"/>
              </a:solidFill>
              <a:ea typeface="League Spartan" charset="0"/>
              <a:cs typeface="Poppins" pitchFamily="2" charset="77"/>
            </a:endParaRPr>
          </a:p>
        </p:txBody>
      </p:sp>
      <p:pic>
        <p:nvPicPr>
          <p:cNvPr id="10" name="Picture 9">
            <a:extLst>
              <a:ext uri="{FF2B5EF4-FFF2-40B4-BE49-F238E27FC236}">
                <a16:creationId xmlns:a16="http://schemas.microsoft.com/office/drawing/2014/main" id="{6374E1CE-FE91-6A74-AFE6-BC088008C4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417475" y="2597709"/>
            <a:ext cx="3357049" cy="4260291"/>
          </a:xfrm>
          <a:prstGeom prst="rect">
            <a:avLst/>
          </a:prstGeom>
          <a:effectLst>
            <a:outerShdw blurRad="233154" dist="17463" dir="3180000" algn="tl" rotWithShape="0">
              <a:prstClr val="black">
                <a:alpha val="40000"/>
              </a:prstClr>
            </a:outerShdw>
          </a:effectLst>
        </p:spPr>
      </p:pic>
    </p:spTree>
    <p:extLst>
      <p:ext uri="{BB962C8B-B14F-4D97-AF65-F5344CB8AC3E}">
        <p14:creationId xmlns:p14="http://schemas.microsoft.com/office/powerpoint/2010/main" val="151856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159908" y="837186"/>
            <a:ext cx="5578549" cy="5964518"/>
          </a:xfrm>
          <a:prstGeom prst="rect">
            <a:avLst/>
          </a:prstGeom>
          <a:noFill/>
        </p:spPr>
        <p:txBody>
          <a:bodyPr wrap="square" numCol="1" rtlCol="0" anchor="t">
            <a:spAutoFit/>
          </a:bodyPr>
          <a:lstStyle/>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Interrogar</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No olvide decirles a las partes interesadas que la crisis ha terminado. Informe a todos los involucrados o afectados.</a:t>
            </a:r>
          </a:p>
          <a:p>
            <a:pPr algn="l" rtl="0">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Analizar y Reportar</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Escriba un breve informe de causas, responsabilidades, éxitos, fracasos y recomendaciones para mejorar.</a:t>
            </a:r>
          </a:p>
          <a:p>
            <a:pPr algn="l" rtl="0">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Premio</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Reconocer y premiar a quienes contribuyeron a la gestión de la crisis.</a:t>
            </a:r>
          </a:p>
          <a:p>
            <a:pPr algn="l" rtl="0">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reconstruir la confianza</a:t>
            </a:r>
          </a:p>
          <a:p>
            <a:pPr algn="l" rtl="0">
              <a:lnSpc>
                <a:spcPts val="2240"/>
              </a:lnSpc>
              <a:defRPr/>
            </a:pPr>
            <a:r>
              <a:rPr lang="en-GB" sz="2200" dirty="0">
                <a:solidFill>
                  <a:srgbClr val="595959"/>
                </a:solidFill>
                <a:ea typeface="Lato Light" panose="020F0502020204030203" pitchFamily="34" charset="0"/>
                <a:cs typeface="Lato Light" panose="020F0502020204030203" pitchFamily="34" charset="0"/>
              </a:rPr>
              <a:t>Siga los planes de recuperación para reconstruir la confianza, la reputación, la moral de los empleados y reducir el estrés.</a:t>
            </a: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105433"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550490"/>
            <a:ext cx="3654315" cy="3041709"/>
          </a:xfrm>
        </p:spPr>
        <p:txBody>
          <a:bodyPr>
            <a:normAutofit/>
          </a:bodyPr>
          <a:lstStyle/>
          <a:p>
            <a:pPr algn="l" rtl="0"/>
            <a:r>
              <a:rPr lang="en-GB" dirty="0">
                <a:solidFill>
                  <a:schemeClr val="bg1"/>
                </a:solidFill>
              </a:rPr>
              <a:t>Reglas básicas de comunicación</a:t>
            </a:r>
            <a:r>
              <a:rPr lang="en-GB" b="1" dirty="0">
                <a:solidFill>
                  <a:schemeClr val="bg1"/>
                </a:solidFill>
              </a:rPr>
              <a:t>DESPUÉS</a:t>
            </a:r>
            <a:r>
              <a:rPr lang="en-GB" dirty="0">
                <a:solidFill>
                  <a:schemeClr val="bg1"/>
                </a:solidFill>
              </a:rPr>
              <a:t>una crisis</a:t>
            </a:r>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108697" y="76134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5456770" y="4776717"/>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108697" y="224871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108697" y="3756245"/>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7" name="Group 86">
            <a:extLst>
              <a:ext uri="{FF2B5EF4-FFF2-40B4-BE49-F238E27FC236}">
                <a16:creationId xmlns:a16="http://schemas.microsoft.com/office/drawing/2014/main" id="{A4927791-10A8-A9A8-3503-B9E95739B9CF}"/>
              </a:ext>
            </a:extLst>
          </p:cNvPr>
          <p:cNvGrpSpPr/>
          <p:nvPr/>
        </p:nvGrpSpPr>
        <p:grpSpPr>
          <a:xfrm>
            <a:off x="5108697" y="4903238"/>
            <a:ext cx="701992" cy="701724"/>
            <a:chOff x="7037107" y="1407878"/>
            <a:chExt cx="701992" cy="701724"/>
          </a:xfrm>
        </p:grpSpPr>
        <p:sp>
          <p:nvSpPr>
            <p:cNvPr id="88" name="Freeform 87">
              <a:extLst>
                <a:ext uri="{FF2B5EF4-FFF2-40B4-BE49-F238E27FC236}">
                  <a16:creationId xmlns:a16="http://schemas.microsoft.com/office/drawing/2014/main" id="{9CB37A8D-E0C6-DA20-9EF8-EB65E31195C6}"/>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9" name="Freeform 88">
              <a:extLst>
                <a:ext uri="{FF2B5EF4-FFF2-40B4-BE49-F238E27FC236}">
                  <a16:creationId xmlns:a16="http://schemas.microsoft.com/office/drawing/2014/main" id="{C42DB063-DFC6-3B81-2E91-713463015762}"/>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90" name="TextBox 89">
              <a:extLst>
                <a:ext uri="{FF2B5EF4-FFF2-40B4-BE49-F238E27FC236}">
                  <a16:creationId xmlns:a16="http://schemas.microsoft.com/office/drawing/2014/main" id="{9FA189D2-3675-3BF2-B140-2F43E499CDC3}"/>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4" y="3062178"/>
            <a:ext cx="3650635" cy="4261580"/>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Una vez que se ha dominado la crisis, muchas empresas "vuelven a la normalidad" con relativa rapidez. A menudo se olvidan de informar a las partes interesadas relevantes que la crisis se ha dominado con éxito. Sin embargo, aquí es exactamente donde comienza la reconstrucción de la confianza.</a:t>
            </a:r>
          </a:p>
        </p:txBody>
      </p:sp>
      <p:sp>
        <p:nvSpPr>
          <p:cNvPr id="4" name="Rectangle 3">
            <a:extLst>
              <a:ext uri="{FF2B5EF4-FFF2-40B4-BE49-F238E27FC236}">
                <a16:creationId xmlns:a16="http://schemas.microsoft.com/office/drawing/2014/main" id="{CC45B7D4-2E3F-83EC-3AED-84EAFD560075}"/>
              </a:ext>
            </a:extLst>
          </p:cNvPr>
          <p:cNvSpPr/>
          <p:nvPr/>
        </p:nvSpPr>
        <p:spPr>
          <a:xfrm>
            <a:off x="793240" y="233747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cxnSp>
        <p:nvCxnSpPr>
          <p:cNvPr id="7" name="Straight Connector 6">
            <a:extLst>
              <a:ext uri="{FF2B5EF4-FFF2-40B4-BE49-F238E27FC236}">
                <a16:creationId xmlns:a16="http://schemas.microsoft.com/office/drawing/2014/main" id="{AD972B35-57DF-D042-0CE8-AAA42335288B}"/>
              </a:ext>
            </a:extLst>
          </p:cNvPr>
          <p:cNvCxnSpPr>
            <a:cxnSpLocks/>
          </p:cNvCxnSpPr>
          <p:nvPr/>
        </p:nvCxnSpPr>
        <p:spPr>
          <a:xfrm>
            <a:off x="5456770" y="3569191"/>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5456770" y="2106459"/>
            <a:ext cx="6735230"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471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B16E9D-A2CC-9691-FAEE-6B2447670D92}"/>
              </a:ext>
            </a:extLst>
          </p:cNvPr>
          <p:cNvSpPr>
            <a:spLocks noGrp="1"/>
          </p:cNvSpPr>
          <p:nvPr>
            <p:ph type="body" sz="quarter" idx="17"/>
          </p:nvPr>
        </p:nvSpPr>
        <p:spPr/>
        <p:txBody>
          <a:bodyPr/>
          <a:lstStyle/>
          <a:p>
            <a:pPr algn="l" rtl="0"/>
            <a:r>
              <a:rPr lang="en-US" dirty="0"/>
              <a:t>04</a:t>
            </a:r>
          </a:p>
        </p:txBody>
      </p:sp>
      <p:sp>
        <p:nvSpPr>
          <p:cNvPr id="8" name="Text Placeholder 7">
            <a:extLst>
              <a:ext uri="{FF2B5EF4-FFF2-40B4-BE49-F238E27FC236}">
                <a16:creationId xmlns:a16="http://schemas.microsoft.com/office/drawing/2014/main" id="{643DDF24-9074-5912-521E-4097ECBB50FC}"/>
              </a:ext>
            </a:extLst>
          </p:cNvPr>
          <p:cNvSpPr>
            <a:spLocks noGrp="1"/>
          </p:cNvSpPr>
          <p:nvPr>
            <p:ph type="body" sz="quarter" idx="16"/>
          </p:nvPr>
        </p:nvSpPr>
        <p:spPr>
          <a:xfrm>
            <a:off x="2149154" y="1379072"/>
            <a:ext cx="4723594" cy="2438016"/>
          </a:xfrm>
        </p:spPr>
        <p:txBody>
          <a:bodyPr>
            <a:normAutofit/>
          </a:bodyPr>
          <a:lstStyle/>
          <a:p>
            <a:pPr algn="l" rtl="0"/>
            <a:r>
              <a:rPr lang="en-US" sz="3200" dirty="0">
                <a:solidFill>
                  <a:schemeClr val="bg1"/>
                </a:solidFill>
              </a:rPr>
              <a:t>Motivación en crisis: el papel del control</a:t>
            </a:r>
          </a:p>
        </p:txBody>
      </p:sp>
    </p:spTree>
    <p:extLst>
      <p:ext uri="{BB962C8B-B14F-4D97-AF65-F5344CB8AC3E}">
        <p14:creationId xmlns:p14="http://schemas.microsoft.com/office/powerpoint/2010/main" val="262767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B94CB5-075B-68A2-1E09-FD32ECCDE6E5}"/>
              </a:ext>
            </a:extLst>
          </p:cNvPr>
          <p:cNvSpPr>
            <a:spLocks noGrp="1"/>
          </p:cNvSpPr>
          <p:nvPr>
            <p:ph type="body" sz="quarter" idx="18"/>
          </p:nvPr>
        </p:nvSpPr>
        <p:spPr>
          <a:xfrm>
            <a:off x="734714" y="2158583"/>
            <a:ext cx="6655437" cy="3867461"/>
          </a:xfrm>
        </p:spPr>
        <p:txBody>
          <a:bodyPr>
            <a:noAutofit/>
          </a:bodyPr>
          <a:lstStyle/>
          <a:p>
            <a:pPr marL="0" lvl="0" indent="0" algn="l" defTabSz="1087636" rtl="0">
              <a:lnSpc>
                <a:spcPts val="2240"/>
              </a:lnSpc>
              <a:spcBef>
                <a:spcPts val="0"/>
              </a:spcBef>
              <a:defRPr/>
            </a:pPr>
            <a:r>
              <a:rPr lang="en-GB" sz="2200" dirty="0">
                <a:ea typeface="Open Sans Light" panose="020B0306030504020204" pitchFamily="34" charset="0"/>
                <a:cs typeface="Open Sans Light" panose="020B0306030504020204" pitchFamily="34" charset="0"/>
              </a:rPr>
              <a:t>El control amplía el campo de la comunicación al permitir que los responsables cooperen con otras funciones. Cuando los gerentes y empleados de una empresa tienen, más o menos, la misma imagen de adónde "ir", qué caminos tomar, qué sistemas e instrumentos usar, qué condiciones marco considerar, etc., la comunicación y el trabajo pueden ser mucho más más focalizado y eficiente. La misma imagen de la gestión ayuda a reconocer más fácilmente en la vida cotidiana dónde existen desviaciones oa tomar las medidas correctas sin instrucciones estrechas/concretas.</a:t>
            </a:r>
          </a:p>
        </p:txBody>
      </p:sp>
      <p:sp>
        <p:nvSpPr>
          <p:cNvPr id="4" name="Text Placeholder 3">
            <a:extLst>
              <a:ext uri="{FF2B5EF4-FFF2-40B4-BE49-F238E27FC236}">
                <a16:creationId xmlns:a16="http://schemas.microsoft.com/office/drawing/2014/main" id="{42B05DD5-8C34-5B6B-5C36-3F0F45B95780}"/>
              </a:ext>
            </a:extLst>
          </p:cNvPr>
          <p:cNvSpPr>
            <a:spLocks noGrp="1"/>
          </p:cNvSpPr>
          <p:nvPr>
            <p:ph type="body" sz="quarter" idx="16"/>
          </p:nvPr>
        </p:nvSpPr>
        <p:spPr>
          <a:xfrm>
            <a:off x="734714" y="642972"/>
            <a:ext cx="4619165" cy="1260779"/>
          </a:xfrm>
        </p:spPr>
        <p:txBody>
          <a:bodyPr>
            <a:normAutofit/>
          </a:bodyPr>
          <a:lstStyle/>
          <a:p>
            <a:pPr algn="l" rtl="0"/>
            <a:r>
              <a:rPr lang="en-GB" dirty="0"/>
              <a:t>Motivación en crisis: el papel del control</a:t>
            </a:r>
          </a:p>
        </p:txBody>
      </p:sp>
      <p:pic>
        <p:nvPicPr>
          <p:cNvPr id="6" name="Picture 5">
            <a:extLst>
              <a:ext uri="{FF2B5EF4-FFF2-40B4-BE49-F238E27FC236}">
                <a16:creationId xmlns:a16="http://schemas.microsoft.com/office/drawing/2014/main" id="{0161D4CA-F5FA-C1E9-EBCD-85EBA639C585}"/>
              </a:ext>
            </a:extLst>
          </p:cNvPr>
          <p:cNvPicPr>
            <a:picLocks noChangeAspect="1"/>
          </p:cNvPicPr>
          <p:nvPr/>
        </p:nvPicPr>
        <p:blipFill rotWithShape="1">
          <a:blip r:embed="rId2"/>
          <a:srcRect l="14833" t="437" r="55071" b="-437"/>
          <a:stretch/>
        </p:blipFill>
        <p:spPr>
          <a:xfrm>
            <a:off x="7689954" y="1"/>
            <a:ext cx="3852862" cy="6857999"/>
          </a:xfrm>
          <a:prstGeom prst="rect">
            <a:avLst/>
          </a:prstGeom>
        </p:spPr>
      </p:pic>
      <p:sp>
        <p:nvSpPr>
          <p:cNvPr id="2" name="Rectangle 1">
            <a:extLst>
              <a:ext uri="{FF2B5EF4-FFF2-40B4-BE49-F238E27FC236}">
                <a16:creationId xmlns:a16="http://schemas.microsoft.com/office/drawing/2014/main" id="{F63D810A-8F98-ACED-CABD-9B95BF1A00DF}"/>
              </a:ext>
            </a:extLst>
          </p:cNvPr>
          <p:cNvSpPr/>
          <p:nvPr/>
        </p:nvSpPr>
        <p:spPr>
          <a:xfrm>
            <a:off x="698761" y="177656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5710763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65">
            <a:extLst>
              <a:ext uri="{FF2B5EF4-FFF2-40B4-BE49-F238E27FC236}">
                <a16:creationId xmlns:a16="http://schemas.microsoft.com/office/drawing/2014/main" id="{B8BAD2A3-BC7F-1834-FDE8-04F7E6EA8736}"/>
              </a:ext>
            </a:extLst>
          </p:cNvPr>
          <p:cNvSpPr/>
          <p:nvPr/>
        </p:nvSpPr>
        <p:spPr>
          <a:xfrm rot="1363340">
            <a:off x="4052037" y="2759472"/>
            <a:ext cx="1204314" cy="1175314"/>
          </a:xfrm>
          <a:custGeom>
            <a:avLst/>
            <a:gdLst>
              <a:gd name="connsiteX0" fmla="*/ 1180319 w 3378706"/>
              <a:gd name="connsiteY0" fmla="*/ 0 h 3297346"/>
              <a:gd name="connsiteX1" fmla="*/ 3377856 w 3378706"/>
              <a:gd name="connsiteY1" fmla="*/ 908750 h 3297346"/>
              <a:gd name="connsiteX2" fmla="*/ 3338466 w 3378706"/>
              <a:gd name="connsiteY2" fmla="*/ 1019714 h 3297346"/>
              <a:gd name="connsiteX3" fmla="*/ 3339209 w 3378706"/>
              <a:gd name="connsiteY3" fmla="*/ 2281301 h 3297346"/>
              <a:gd name="connsiteX4" fmla="*/ 3378706 w 3378706"/>
              <a:gd name="connsiteY4" fmla="*/ 2390819 h 3297346"/>
              <a:gd name="connsiteX5" fmla="*/ 1175502 w 3378706"/>
              <a:gd name="connsiteY5" fmla="*/ 3297346 h 3297346"/>
              <a:gd name="connsiteX6" fmla="*/ 0 w 3378706"/>
              <a:gd name="connsiteY6" fmla="*/ 1652044 h 32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706" h="3297346">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41" name="Freeform 73">
            <a:extLst>
              <a:ext uri="{FF2B5EF4-FFF2-40B4-BE49-F238E27FC236}">
                <a16:creationId xmlns:a16="http://schemas.microsoft.com/office/drawing/2014/main" id="{81422360-9D8E-9204-721C-D4707AA83478}"/>
              </a:ext>
            </a:extLst>
          </p:cNvPr>
          <p:cNvSpPr/>
          <p:nvPr/>
        </p:nvSpPr>
        <p:spPr>
          <a:xfrm rot="1363340">
            <a:off x="6507925" y="3790757"/>
            <a:ext cx="1205433" cy="1175314"/>
          </a:xfrm>
          <a:custGeom>
            <a:avLst/>
            <a:gdLst>
              <a:gd name="connsiteX0" fmla="*/ 2837 w 3381845"/>
              <a:gd name="connsiteY0" fmla="*/ 906652 h 3297345"/>
              <a:gd name="connsiteX1" fmla="*/ 2206344 w 3381845"/>
              <a:gd name="connsiteY1" fmla="*/ 0 h 3297345"/>
              <a:gd name="connsiteX2" fmla="*/ 3381845 w 3381845"/>
              <a:gd name="connsiteY2" fmla="*/ 1645300 h 3297345"/>
              <a:gd name="connsiteX3" fmla="*/ 2201526 w 3381845"/>
              <a:gd name="connsiteY3" fmla="*/ 3297345 h 3297345"/>
              <a:gd name="connsiteX4" fmla="*/ 0 w 3381845"/>
              <a:gd name="connsiteY4" fmla="*/ 2386946 h 3297345"/>
              <a:gd name="connsiteX5" fmla="*/ 40902 w 3381845"/>
              <a:gd name="connsiteY5" fmla="*/ 2271725 h 3297345"/>
              <a:gd name="connsiteX6" fmla="*/ 40159 w 3381845"/>
              <a:gd name="connsiteY6" fmla="*/ 1010137 h 32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1845" h="3297345">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pPr algn="l" rtl="0"/>
            <a:r>
              <a:rPr lang="en-US" dirty="0">
                <a:solidFill>
                  <a:schemeClr val="bg1"/>
                </a:solidFill>
              </a:rPr>
              <a:t>Motivación en crisis: el papel del control</a:t>
            </a:r>
          </a:p>
          <a:p>
            <a:pPr algn="l" rtl="0"/>
            <a:endParaRPr lang="en-US" dirty="0"/>
          </a:p>
        </p:txBody>
      </p:sp>
      <p:sp>
        <p:nvSpPr>
          <p:cNvPr id="7" name="Freeform 61">
            <a:extLst>
              <a:ext uri="{FF2B5EF4-FFF2-40B4-BE49-F238E27FC236}">
                <a16:creationId xmlns:a16="http://schemas.microsoft.com/office/drawing/2014/main" id="{4C987845-F72B-8AC9-F51A-ED4EEA3A1B0A}"/>
              </a:ext>
            </a:extLst>
          </p:cNvPr>
          <p:cNvSpPr/>
          <p:nvPr/>
        </p:nvSpPr>
        <p:spPr>
          <a:xfrm rot="1363340">
            <a:off x="5792803" y="2041406"/>
            <a:ext cx="1186490" cy="1205011"/>
          </a:xfrm>
          <a:custGeom>
            <a:avLst/>
            <a:gdLst>
              <a:gd name="connsiteX0" fmla="*/ 1669783 w 3328700"/>
              <a:gd name="connsiteY0" fmla="*/ 0 h 3380659"/>
              <a:gd name="connsiteX1" fmla="*/ 3328700 w 3328700"/>
              <a:gd name="connsiteY1" fmla="*/ 1185230 h 3380659"/>
              <a:gd name="connsiteX2" fmla="*/ 2416872 w 3328700"/>
              <a:gd name="connsiteY2" fmla="*/ 3378978 h 3380659"/>
              <a:gd name="connsiteX3" fmla="*/ 2297921 w 3328700"/>
              <a:gd name="connsiteY3" fmla="*/ 3336751 h 3380659"/>
              <a:gd name="connsiteX4" fmla="*/ 1036334 w 3328700"/>
              <a:gd name="connsiteY4" fmla="*/ 3337495 h 3380659"/>
              <a:gd name="connsiteX5" fmla="*/ 916645 w 3328700"/>
              <a:gd name="connsiteY5" fmla="*/ 3380659 h 3380659"/>
              <a:gd name="connsiteX6" fmla="*/ 0 w 3328700"/>
              <a:gd name="connsiteY6" fmla="*/ 1192992 h 338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0659">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8" name="Freeform 75">
            <a:extLst>
              <a:ext uri="{FF2B5EF4-FFF2-40B4-BE49-F238E27FC236}">
                <a16:creationId xmlns:a16="http://schemas.microsoft.com/office/drawing/2014/main" id="{0F02604D-1594-1AB7-CB8B-810FC8DFEF1A}"/>
              </a:ext>
            </a:extLst>
          </p:cNvPr>
          <p:cNvSpPr/>
          <p:nvPr/>
        </p:nvSpPr>
        <p:spPr>
          <a:xfrm rot="1363340">
            <a:off x="6482688" y="2808000"/>
            <a:ext cx="1157963" cy="1159792"/>
          </a:xfrm>
          <a:custGeom>
            <a:avLst/>
            <a:gdLst>
              <a:gd name="connsiteX0" fmla="*/ 913025 w 3248668"/>
              <a:gd name="connsiteY0" fmla="*/ 0 h 3253798"/>
              <a:gd name="connsiteX1" fmla="*/ 2912846 w 3248668"/>
              <a:gd name="connsiteY1" fmla="*/ 333074 h 3253798"/>
              <a:gd name="connsiteX2" fmla="*/ 3248668 w 3248668"/>
              <a:gd name="connsiteY2" fmla="*/ 2349394 h 3253798"/>
              <a:gd name="connsiteX3" fmla="*/ 1050625 w 3248668"/>
              <a:gd name="connsiteY3" fmla="*/ 3253798 h 3253798"/>
              <a:gd name="connsiteX4" fmla="*/ 988555 w 3248668"/>
              <a:gd name="connsiteY4" fmla="*/ 3124324 h 3253798"/>
              <a:gd name="connsiteX5" fmla="*/ 90104 w 3248668"/>
              <a:gd name="connsiteY5" fmla="*/ 2238668 h 3253798"/>
              <a:gd name="connsiteX6" fmla="*/ 0 w 3248668"/>
              <a:gd name="connsiteY6" fmla="*/ 2196630 h 32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8668" h="3253798">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9" name="Freeform 63">
            <a:extLst>
              <a:ext uri="{FF2B5EF4-FFF2-40B4-BE49-F238E27FC236}">
                <a16:creationId xmlns:a16="http://schemas.microsoft.com/office/drawing/2014/main" id="{3B63C200-711A-2C22-CBBA-7FFF02B14666}"/>
              </a:ext>
            </a:extLst>
          </p:cNvPr>
          <p:cNvSpPr/>
          <p:nvPr/>
        </p:nvSpPr>
        <p:spPr>
          <a:xfrm rot="1363340">
            <a:off x="4807179" y="2106558"/>
            <a:ext cx="1155359" cy="1157443"/>
          </a:xfrm>
          <a:custGeom>
            <a:avLst/>
            <a:gdLst>
              <a:gd name="connsiteX0" fmla="*/ 334462 w 3241362"/>
              <a:gd name="connsiteY0" fmla="*/ 330874 h 3247207"/>
              <a:gd name="connsiteX1" fmla="*/ 2321077 w 3241362"/>
              <a:gd name="connsiteY1" fmla="*/ 0 h 3247207"/>
              <a:gd name="connsiteX2" fmla="*/ 3241362 w 3241362"/>
              <a:gd name="connsiteY2" fmla="*/ 2196353 h 3247207"/>
              <a:gd name="connsiteX3" fmla="*/ 3127428 w 3241362"/>
              <a:gd name="connsiteY3" fmla="*/ 2250973 h 3247207"/>
              <a:gd name="connsiteX4" fmla="*/ 2241771 w 3241362"/>
              <a:gd name="connsiteY4" fmla="*/ 3149425 h 3247207"/>
              <a:gd name="connsiteX5" fmla="*/ 2196152 w 3241362"/>
              <a:gd name="connsiteY5" fmla="*/ 3247207 h 3247207"/>
              <a:gd name="connsiteX6" fmla="*/ 0 w 3241362"/>
              <a:gd name="connsiteY6" fmla="*/ 2339029 h 324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1362" h="3247207">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12" name="Freeform 67">
            <a:extLst>
              <a:ext uri="{FF2B5EF4-FFF2-40B4-BE49-F238E27FC236}">
                <a16:creationId xmlns:a16="http://schemas.microsoft.com/office/drawing/2014/main" id="{E5CA4C10-F20D-B1F4-D297-8A7E18256770}"/>
              </a:ext>
            </a:extLst>
          </p:cNvPr>
          <p:cNvSpPr/>
          <p:nvPr/>
        </p:nvSpPr>
        <p:spPr>
          <a:xfrm rot="1363340">
            <a:off x="4105988" y="3778847"/>
            <a:ext cx="1158553" cy="1159835"/>
          </a:xfrm>
          <a:custGeom>
            <a:avLst/>
            <a:gdLst>
              <a:gd name="connsiteX0" fmla="*/ 0 w 3250323"/>
              <a:gd name="connsiteY0" fmla="*/ 904525 h 3253919"/>
              <a:gd name="connsiteX1" fmla="*/ 2198339 w 3250323"/>
              <a:gd name="connsiteY1" fmla="*/ 0 h 3253919"/>
              <a:gd name="connsiteX2" fmla="*/ 2257636 w 3250323"/>
              <a:gd name="connsiteY2" fmla="*/ 123689 h 3253919"/>
              <a:gd name="connsiteX3" fmla="*/ 3156088 w 3250323"/>
              <a:gd name="connsiteY3" fmla="*/ 1009346 h 3253919"/>
              <a:gd name="connsiteX4" fmla="*/ 3250323 w 3250323"/>
              <a:gd name="connsiteY4" fmla="*/ 1053310 h 3253919"/>
              <a:gd name="connsiteX5" fmla="*/ 2335643 w 3250323"/>
              <a:gd name="connsiteY5" fmla="*/ 3253919 h 3253919"/>
              <a:gd name="connsiteX6" fmla="*/ 335822 w 3250323"/>
              <a:gd name="connsiteY6" fmla="*/ 2920845 h 325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323" h="3253919">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13" name="Freeform 71">
            <a:extLst>
              <a:ext uri="{FF2B5EF4-FFF2-40B4-BE49-F238E27FC236}">
                <a16:creationId xmlns:a16="http://schemas.microsoft.com/office/drawing/2014/main" id="{C2CF79AA-5531-3EC0-6A19-90CE76B96FCD}"/>
              </a:ext>
            </a:extLst>
          </p:cNvPr>
          <p:cNvSpPr/>
          <p:nvPr/>
        </p:nvSpPr>
        <p:spPr>
          <a:xfrm rot="1363340">
            <a:off x="5783390" y="4481774"/>
            <a:ext cx="1156242" cy="1158089"/>
          </a:xfrm>
          <a:custGeom>
            <a:avLst/>
            <a:gdLst>
              <a:gd name="connsiteX0" fmla="*/ 1043303 w 3243838"/>
              <a:gd name="connsiteY0" fmla="*/ 0 h 3249020"/>
              <a:gd name="connsiteX1" fmla="*/ 3243838 w 3243838"/>
              <a:gd name="connsiteY1" fmla="*/ 909991 h 3249020"/>
              <a:gd name="connsiteX2" fmla="*/ 2909376 w 3243838"/>
              <a:gd name="connsiteY2" fmla="*/ 2918146 h 3249020"/>
              <a:gd name="connsiteX3" fmla="*/ 922760 w 3243838"/>
              <a:gd name="connsiteY3" fmla="*/ 3249020 h 3249020"/>
              <a:gd name="connsiteX4" fmla="*/ 0 w 3243838"/>
              <a:gd name="connsiteY4" fmla="*/ 1046760 h 3249020"/>
              <a:gd name="connsiteX5" fmla="*/ 113936 w 3243838"/>
              <a:gd name="connsiteY5" fmla="*/ 992139 h 3249020"/>
              <a:gd name="connsiteX6" fmla="*/ 999593 w 3243838"/>
              <a:gd name="connsiteY6" fmla="*/ 93687 h 324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3838" h="324902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14" name="Freeform 69">
            <a:extLst>
              <a:ext uri="{FF2B5EF4-FFF2-40B4-BE49-F238E27FC236}">
                <a16:creationId xmlns:a16="http://schemas.microsoft.com/office/drawing/2014/main" id="{EB714AA5-5C92-1ADE-045F-4E7DBDC83325}"/>
              </a:ext>
            </a:extLst>
          </p:cNvPr>
          <p:cNvSpPr/>
          <p:nvPr/>
        </p:nvSpPr>
        <p:spPr>
          <a:xfrm rot="1363340">
            <a:off x="4767766" y="4498126"/>
            <a:ext cx="1186490" cy="1207116"/>
          </a:xfrm>
          <a:custGeom>
            <a:avLst/>
            <a:gdLst>
              <a:gd name="connsiteX0" fmla="*/ 913648 w 3328700"/>
              <a:gd name="connsiteY0" fmla="*/ 3208 h 3386565"/>
              <a:gd name="connsiteX1" fmla="*/ 1028303 w 3328700"/>
              <a:gd name="connsiteY1" fmla="*/ 43909 h 3386565"/>
              <a:gd name="connsiteX2" fmla="*/ 2289890 w 3328700"/>
              <a:gd name="connsiteY2" fmla="*/ 43165 h 3386565"/>
              <a:gd name="connsiteX3" fmla="*/ 2409580 w 3328700"/>
              <a:gd name="connsiteY3" fmla="*/ 0 h 3386565"/>
              <a:gd name="connsiteX4" fmla="*/ 3328700 w 3328700"/>
              <a:gd name="connsiteY4" fmla="*/ 2193574 h 3386565"/>
              <a:gd name="connsiteX5" fmla="*/ 1658918 w 3328700"/>
              <a:gd name="connsiteY5" fmla="*/ 3386565 h 3386565"/>
              <a:gd name="connsiteX6" fmla="*/ 0 w 3328700"/>
              <a:gd name="connsiteY6" fmla="*/ 2201336 h 338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700" h="3386565">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15" name="Oval 76">
            <a:extLst>
              <a:ext uri="{FF2B5EF4-FFF2-40B4-BE49-F238E27FC236}">
                <a16:creationId xmlns:a16="http://schemas.microsoft.com/office/drawing/2014/main" id="{A8CD48B3-7C58-BCE5-AF99-1C8E144B7FB1}"/>
              </a:ext>
            </a:extLst>
          </p:cNvPr>
          <p:cNvSpPr/>
          <p:nvPr/>
        </p:nvSpPr>
        <p:spPr>
          <a:xfrm>
            <a:off x="5096168" y="3094983"/>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latin typeface="+mj-lt"/>
            </a:endParaRPr>
          </a:p>
        </p:txBody>
      </p:sp>
      <p:sp>
        <p:nvSpPr>
          <p:cNvPr id="16" name="TextBox 77">
            <a:extLst>
              <a:ext uri="{FF2B5EF4-FFF2-40B4-BE49-F238E27FC236}">
                <a16:creationId xmlns:a16="http://schemas.microsoft.com/office/drawing/2014/main" id="{558823E8-7B6E-96AE-283B-A70253D710F3}"/>
              </a:ext>
            </a:extLst>
          </p:cNvPr>
          <p:cNvSpPr txBox="1"/>
          <p:nvPr/>
        </p:nvSpPr>
        <p:spPr>
          <a:xfrm>
            <a:off x="2840542" y="5337298"/>
            <a:ext cx="1689950" cy="400110"/>
          </a:xfrm>
          <a:prstGeom prst="rect">
            <a:avLst/>
          </a:prstGeom>
          <a:noFill/>
        </p:spPr>
        <p:txBody>
          <a:bodyPr wrap="none" rtlCol="0" anchor="b" anchorCtr="0">
            <a:spAutoFit/>
          </a:bodyPr>
          <a:lstStyle/>
          <a:p>
            <a:pPr algn="l" rtl="0"/>
            <a:r>
              <a:rPr lang="en-GB" sz="2000" b="1" dirty="0">
                <a:solidFill>
                  <a:srgbClr val="F16924"/>
                </a:solidFill>
                <a:ea typeface="League Spartan" charset="0"/>
                <a:cs typeface="Poppins" pitchFamily="2" charset="77"/>
              </a:rPr>
              <a:t>Entrada externa</a:t>
            </a:r>
          </a:p>
        </p:txBody>
      </p:sp>
      <p:sp>
        <p:nvSpPr>
          <p:cNvPr id="17" name="Subtitle 2">
            <a:extLst>
              <a:ext uri="{FF2B5EF4-FFF2-40B4-BE49-F238E27FC236}">
                <a16:creationId xmlns:a16="http://schemas.microsoft.com/office/drawing/2014/main" id="{3E5177AF-7A31-1DEA-3061-20A32B8D00D8}"/>
              </a:ext>
            </a:extLst>
          </p:cNvPr>
          <p:cNvSpPr txBox="1">
            <a:spLocks/>
          </p:cNvSpPr>
          <p:nvPr/>
        </p:nvSpPr>
        <p:spPr>
          <a:xfrm>
            <a:off x="998510" y="5714561"/>
            <a:ext cx="3531982"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¿Qué ofertas queremos ofrecer? ¿Cómo vemos cómo se han utilizado estas ofertas?</a:t>
            </a:r>
          </a:p>
        </p:txBody>
      </p:sp>
      <p:sp>
        <p:nvSpPr>
          <p:cNvPr id="18" name="TextBox 85">
            <a:extLst>
              <a:ext uri="{FF2B5EF4-FFF2-40B4-BE49-F238E27FC236}">
                <a16:creationId xmlns:a16="http://schemas.microsoft.com/office/drawing/2014/main" id="{913CC629-6473-E91A-4B42-2F8C214E9676}"/>
              </a:ext>
            </a:extLst>
          </p:cNvPr>
          <p:cNvSpPr txBox="1"/>
          <p:nvPr/>
        </p:nvSpPr>
        <p:spPr>
          <a:xfrm>
            <a:off x="6958194" y="5375998"/>
            <a:ext cx="1650708" cy="400110"/>
          </a:xfrm>
          <a:prstGeom prst="rect">
            <a:avLst/>
          </a:prstGeom>
          <a:noFill/>
        </p:spPr>
        <p:txBody>
          <a:bodyPr wrap="none" rtlCol="0" anchor="b" anchorCtr="0">
            <a:spAutoFit/>
          </a:bodyPr>
          <a:lstStyle/>
          <a:p>
            <a:pPr algn="l" rtl="0"/>
            <a:r>
              <a:rPr lang="en-GB" sz="2000" b="1" dirty="0">
                <a:solidFill>
                  <a:srgbClr val="B41F7A"/>
                </a:solidFill>
                <a:ea typeface="League Spartan" charset="0"/>
                <a:cs typeface="Poppins" pitchFamily="2" charset="77"/>
              </a:rPr>
              <a:t>Entrada interna</a:t>
            </a:r>
          </a:p>
        </p:txBody>
      </p:sp>
      <p:sp>
        <p:nvSpPr>
          <p:cNvPr id="19" name="Subtitle 2">
            <a:extLst>
              <a:ext uri="{FF2B5EF4-FFF2-40B4-BE49-F238E27FC236}">
                <a16:creationId xmlns:a16="http://schemas.microsoft.com/office/drawing/2014/main" id="{44B168B1-1E45-CAED-6350-57D925CDD3E2}"/>
              </a:ext>
            </a:extLst>
          </p:cNvPr>
          <p:cNvSpPr txBox="1">
            <a:spLocks/>
          </p:cNvSpPr>
          <p:nvPr/>
        </p:nvSpPr>
        <p:spPr>
          <a:xfrm>
            <a:off x="7048366" y="5764374"/>
            <a:ext cx="419230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¿Qué queremos crear en la organización? ¿Qué nos muestra si hemos utilizado nuestros recursos de manera eficiente?</a:t>
            </a:r>
          </a:p>
        </p:txBody>
      </p:sp>
      <p:sp>
        <p:nvSpPr>
          <p:cNvPr id="20" name="TextBox 79">
            <a:extLst>
              <a:ext uri="{FF2B5EF4-FFF2-40B4-BE49-F238E27FC236}">
                <a16:creationId xmlns:a16="http://schemas.microsoft.com/office/drawing/2014/main" id="{2C6CE4C0-5F21-536A-0429-BAEE584F7DCB}"/>
              </a:ext>
            </a:extLst>
          </p:cNvPr>
          <p:cNvSpPr txBox="1"/>
          <p:nvPr/>
        </p:nvSpPr>
        <p:spPr>
          <a:xfrm>
            <a:off x="3712389" y="1255166"/>
            <a:ext cx="1056188" cy="400110"/>
          </a:xfrm>
          <a:prstGeom prst="rect">
            <a:avLst/>
          </a:prstGeom>
          <a:noFill/>
        </p:spPr>
        <p:txBody>
          <a:bodyPr wrap="none" rtlCol="0" anchor="b" anchorCtr="0">
            <a:spAutoFit/>
          </a:bodyPr>
          <a:lstStyle/>
          <a:p>
            <a:pPr algn="l" rtl="0"/>
            <a:r>
              <a:rPr lang="en-GB" sz="2000" b="1" dirty="0">
                <a:solidFill>
                  <a:srgbClr val="B41F7A"/>
                </a:solidFill>
                <a:ea typeface="League Spartan" charset="0"/>
                <a:cs typeface="Poppins" pitchFamily="2" charset="77"/>
              </a:rPr>
              <a:t>Salida</a:t>
            </a:r>
          </a:p>
        </p:txBody>
      </p:sp>
      <p:sp>
        <p:nvSpPr>
          <p:cNvPr id="21" name="Subtitle 2">
            <a:extLst>
              <a:ext uri="{FF2B5EF4-FFF2-40B4-BE49-F238E27FC236}">
                <a16:creationId xmlns:a16="http://schemas.microsoft.com/office/drawing/2014/main" id="{25AC9EE4-0828-1845-802A-B573693F0332}"/>
              </a:ext>
            </a:extLst>
          </p:cNvPr>
          <p:cNvSpPr txBox="1">
            <a:spLocks/>
          </p:cNvSpPr>
          <p:nvPr/>
        </p:nvSpPr>
        <p:spPr>
          <a:xfrm>
            <a:off x="998510" y="1610982"/>
            <a:ext cx="3724119"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¿Cómo determinamos si se han logrado los objetivos?</a:t>
            </a:r>
          </a:p>
        </p:txBody>
      </p:sp>
      <p:sp>
        <p:nvSpPr>
          <p:cNvPr id="22" name="TextBox 87">
            <a:extLst>
              <a:ext uri="{FF2B5EF4-FFF2-40B4-BE49-F238E27FC236}">
                <a16:creationId xmlns:a16="http://schemas.microsoft.com/office/drawing/2014/main" id="{261406BE-63D2-4D98-8EED-7424A66B909A}"/>
              </a:ext>
            </a:extLst>
          </p:cNvPr>
          <p:cNvSpPr txBox="1"/>
          <p:nvPr/>
        </p:nvSpPr>
        <p:spPr>
          <a:xfrm>
            <a:off x="6898295" y="1241398"/>
            <a:ext cx="944810" cy="400110"/>
          </a:xfrm>
          <a:prstGeom prst="rect">
            <a:avLst/>
          </a:prstGeom>
          <a:noFill/>
        </p:spPr>
        <p:txBody>
          <a:bodyPr wrap="none" rtlCol="0" anchor="b" anchorCtr="0">
            <a:spAutoFit/>
          </a:bodyPr>
          <a:lstStyle/>
          <a:p>
            <a:pPr algn="l" rtl="0"/>
            <a:r>
              <a:rPr lang="en-GB" sz="2000" b="1" dirty="0">
                <a:solidFill>
                  <a:srgbClr val="F16924"/>
                </a:solidFill>
                <a:ea typeface="League Spartan" charset="0"/>
                <a:cs typeface="Poppins" pitchFamily="2" charset="77"/>
              </a:rPr>
              <a:t>Objetivos</a:t>
            </a:r>
          </a:p>
        </p:txBody>
      </p:sp>
      <p:sp>
        <p:nvSpPr>
          <p:cNvPr id="23" name="Subtitle 2">
            <a:extLst>
              <a:ext uri="{FF2B5EF4-FFF2-40B4-BE49-F238E27FC236}">
                <a16:creationId xmlns:a16="http://schemas.microsoft.com/office/drawing/2014/main" id="{1EA89D2D-EC88-DC01-61CB-02BAFDB5CEFD}"/>
              </a:ext>
            </a:extLst>
          </p:cNvPr>
          <p:cNvSpPr txBox="1">
            <a:spLocks/>
          </p:cNvSpPr>
          <p:nvPr/>
        </p:nvSpPr>
        <p:spPr>
          <a:xfrm>
            <a:off x="7005889" y="1590622"/>
            <a:ext cx="3114255" cy="5219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Que queremos lograr? ¿Cómo medimos el éxito?</a:t>
            </a:r>
          </a:p>
        </p:txBody>
      </p:sp>
      <p:sp>
        <p:nvSpPr>
          <p:cNvPr id="24" name="TextBox 81">
            <a:extLst>
              <a:ext uri="{FF2B5EF4-FFF2-40B4-BE49-F238E27FC236}">
                <a16:creationId xmlns:a16="http://schemas.microsoft.com/office/drawing/2014/main" id="{B1BD03DF-1DC5-E7F9-ECEA-149FD0AAAC6D}"/>
              </a:ext>
            </a:extLst>
          </p:cNvPr>
          <p:cNvSpPr txBox="1"/>
          <p:nvPr/>
        </p:nvSpPr>
        <p:spPr>
          <a:xfrm>
            <a:off x="1980623" y="3912642"/>
            <a:ext cx="1858650" cy="400110"/>
          </a:xfrm>
          <a:prstGeom prst="rect">
            <a:avLst/>
          </a:prstGeom>
          <a:noFill/>
        </p:spPr>
        <p:txBody>
          <a:bodyPr wrap="none" rtlCol="0" anchor="b" anchorCtr="0">
            <a:spAutoFit/>
          </a:bodyPr>
          <a:lstStyle/>
          <a:p>
            <a:pPr algn="l" rtl="0"/>
            <a:r>
              <a:rPr lang="en-GB" sz="2000" b="1" dirty="0">
                <a:solidFill>
                  <a:srgbClr val="EDA13E"/>
                </a:solidFill>
                <a:ea typeface="League Spartan" charset="0"/>
                <a:cs typeface="Poppins" pitchFamily="2" charset="77"/>
              </a:rPr>
              <a:t>Resultado directo</a:t>
            </a:r>
          </a:p>
        </p:txBody>
      </p:sp>
      <p:sp>
        <p:nvSpPr>
          <p:cNvPr id="25" name="Subtitle 2">
            <a:extLst>
              <a:ext uri="{FF2B5EF4-FFF2-40B4-BE49-F238E27FC236}">
                <a16:creationId xmlns:a16="http://schemas.microsoft.com/office/drawing/2014/main" id="{2BF658CD-9E3A-D8C9-0458-66DA3DF95A2F}"/>
              </a:ext>
            </a:extLst>
          </p:cNvPr>
          <p:cNvSpPr txBox="1">
            <a:spLocks/>
          </p:cNvSpPr>
          <p:nvPr/>
        </p:nvSpPr>
        <p:spPr>
          <a:xfrm>
            <a:off x="53883" y="4276300"/>
            <a:ext cx="3785390"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¿Qué percepción buscamos?</a:t>
            </a:r>
          </a:p>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¿Cómo reconocemos si este cambio ha tenido lugar?</a:t>
            </a:r>
          </a:p>
        </p:txBody>
      </p:sp>
      <p:sp>
        <p:nvSpPr>
          <p:cNvPr id="26" name="TextBox 89">
            <a:extLst>
              <a:ext uri="{FF2B5EF4-FFF2-40B4-BE49-F238E27FC236}">
                <a16:creationId xmlns:a16="http://schemas.microsoft.com/office/drawing/2014/main" id="{96FEF90C-6320-8B84-619C-EA8D2E53EC33}"/>
              </a:ext>
            </a:extLst>
          </p:cNvPr>
          <p:cNvSpPr txBox="1"/>
          <p:nvPr/>
        </p:nvSpPr>
        <p:spPr>
          <a:xfrm>
            <a:off x="7946925" y="3931381"/>
            <a:ext cx="755335" cy="400110"/>
          </a:xfrm>
          <a:prstGeom prst="rect">
            <a:avLst/>
          </a:prstGeom>
          <a:noFill/>
        </p:spPr>
        <p:txBody>
          <a:bodyPr wrap="none" rtlCol="0" anchor="b" anchorCtr="0">
            <a:spAutoFit/>
          </a:bodyPr>
          <a:lstStyle/>
          <a:p>
            <a:pPr algn="l" rtl="0"/>
            <a:r>
              <a:rPr lang="en-GB" sz="2000" b="1" dirty="0">
                <a:solidFill>
                  <a:srgbClr val="7F1C58"/>
                </a:solidFill>
                <a:ea typeface="League Spartan" charset="0"/>
                <a:cs typeface="Poppins" pitchFamily="2" charset="77"/>
              </a:rPr>
              <a:t>Aporte</a:t>
            </a:r>
          </a:p>
        </p:txBody>
      </p:sp>
      <p:sp>
        <p:nvSpPr>
          <p:cNvPr id="27" name="Subtitle 2">
            <a:extLst>
              <a:ext uri="{FF2B5EF4-FFF2-40B4-BE49-F238E27FC236}">
                <a16:creationId xmlns:a16="http://schemas.microsoft.com/office/drawing/2014/main" id="{813FA588-0DD9-DB34-1C58-E209393DBB17}"/>
              </a:ext>
            </a:extLst>
          </p:cNvPr>
          <p:cNvSpPr txBox="1">
            <a:spLocks/>
          </p:cNvSpPr>
          <p:nvPr/>
        </p:nvSpPr>
        <p:spPr>
          <a:xfrm>
            <a:off x="8006065" y="4303406"/>
            <a:ext cx="3597355"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¿Cuáles son nuestros requisitos financieros y de personal? ¿Para qué queremos utilizar estos recursos?</a:t>
            </a:r>
          </a:p>
        </p:txBody>
      </p:sp>
      <p:sp>
        <p:nvSpPr>
          <p:cNvPr id="28" name="TextBox 83">
            <a:extLst>
              <a:ext uri="{FF2B5EF4-FFF2-40B4-BE49-F238E27FC236}">
                <a16:creationId xmlns:a16="http://schemas.microsoft.com/office/drawing/2014/main" id="{FA85F8DC-53B7-BD92-9812-563238766A61}"/>
              </a:ext>
            </a:extLst>
          </p:cNvPr>
          <p:cNvSpPr txBox="1"/>
          <p:nvPr/>
        </p:nvSpPr>
        <p:spPr>
          <a:xfrm>
            <a:off x="1722435" y="2408099"/>
            <a:ext cx="2041393" cy="400110"/>
          </a:xfrm>
          <a:prstGeom prst="rect">
            <a:avLst/>
          </a:prstGeom>
          <a:noFill/>
        </p:spPr>
        <p:txBody>
          <a:bodyPr wrap="none" rtlCol="0" anchor="b" anchorCtr="0">
            <a:spAutoFit/>
          </a:bodyPr>
          <a:lstStyle/>
          <a:p>
            <a:pPr algn="l" rtl="0"/>
            <a:r>
              <a:rPr lang="en-GB" sz="2000" b="1" dirty="0">
                <a:solidFill>
                  <a:srgbClr val="7F1C58"/>
                </a:solidFill>
                <a:ea typeface="League Spartan" charset="0"/>
                <a:cs typeface="Poppins" pitchFamily="2" charset="77"/>
              </a:rPr>
              <a:t>Resultado indirecto</a:t>
            </a:r>
          </a:p>
        </p:txBody>
      </p:sp>
      <p:sp>
        <p:nvSpPr>
          <p:cNvPr id="29" name="Subtitle 2">
            <a:extLst>
              <a:ext uri="{FF2B5EF4-FFF2-40B4-BE49-F238E27FC236}">
                <a16:creationId xmlns:a16="http://schemas.microsoft.com/office/drawing/2014/main" id="{16FD39F5-8CA4-7858-992F-CC815ECAB93C}"/>
              </a:ext>
            </a:extLst>
          </p:cNvPr>
          <p:cNvSpPr txBox="1">
            <a:spLocks/>
          </p:cNvSpPr>
          <p:nvPr/>
        </p:nvSpPr>
        <p:spPr>
          <a:xfrm>
            <a:off x="314793" y="2741843"/>
            <a:ext cx="3449035" cy="10092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¿Qué tipo de comportamiento/actitudes buscamos? ¿Cómo determinamos si nos hemos acercado más a estos objetivos?</a:t>
            </a:r>
          </a:p>
        </p:txBody>
      </p:sp>
      <p:sp>
        <p:nvSpPr>
          <p:cNvPr id="30" name="TextBox 91">
            <a:extLst>
              <a:ext uri="{FF2B5EF4-FFF2-40B4-BE49-F238E27FC236}">
                <a16:creationId xmlns:a16="http://schemas.microsoft.com/office/drawing/2014/main" id="{D5EE7F6B-A0E5-DFC2-DA5D-4FCC80DC4ACD}"/>
              </a:ext>
            </a:extLst>
          </p:cNvPr>
          <p:cNvSpPr txBox="1"/>
          <p:nvPr/>
        </p:nvSpPr>
        <p:spPr>
          <a:xfrm>
            <a:off x="7880253" y="2570573"/>
            <a:ext cx="1516825" cy="400110"/>
          </a:xfrm>
          <a:prstGeom prst="rect">
            <a:avLst/>
          </a:prstGeom>
          <a:noFill/>
        </p:spPr>
        <p:txBody>
          <a:bodyPr wrap="none" rtlCol="0" anchor="b" anchorCtr="0">
            <a:spAutoFit/>
          </a:bodyPr>
          <a:lstStyle/>
          <a:p>
            <a:pPr algn="l" rtl="0"/>
            <a:r>
              <a:rPr lang="en-GB" sz="2000" b="1" dirty="0">
                <a:solidFill>
                  <a:srgbClr val="EDA13E"/>
                </a:solidFill>
                <a:ea typeface="League Spartan" charset="0"/>
                <a:cs typeface="Poppins" pitchFamily="2" charset="77"/>
              </a:rPr>
              <a:t>Sub-Proyectos</a:t>
            </a:r>
          </a:p>
        </p:txBody>
      </p:sp>
      <p:sp>
        <p:nvSpPr>
          <p:cNvPr id="31" name="Subtitle 2">
            <a:extLst>
              <a:ext uri="{FF2B5EF4-FFF2-40B4-BE49-F238E27FC236}">
                <a16:creationId xmlns:a16="http://schemas.microsoft.com/office/drawing/2014/main" id="{0DC7FDF5-4FE1-535F-B618-817CA2A3D203}"/>
              </a:ext>
            </a:extLst>
          </p:cNvPr>
          <p:cNvSpPr txBox="1">
            <a:spLocks/>
          </p:cNvSpPr>
          <p:nvPr/>
        </p:nvSpPr>
        <p:spPr>
          <a:xfrm>
            <a:off x="7946925" y="2912834"/>
            <a:ext cx="3429049" cy="7656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860"/>
              </a:lnSpc>
              <a:spcBef>
                <a:spcPts val="0"/>
              </a:spcBef>
            </a:pPr>
            <a:r>
              <a:rPr lang="en-GB" sz="1800" dirty="0">
                <a:solidFill>
                  <a:srgbClr val="595959"/>
                </a:solidFill>
                <a:latin typeface="+mn-lt"/>
                <a:ea typeface="Lato Light" panose="020F0502020204030203" pitchFamily="34" charset="0"/>
                <a:cs typeface="Mukta ExtraLight" panose="020B0000000000000000" pitchFamily="34" charset="77"/>
              </a:rPr>
              <a:t>¿Qué hitos estamos marcando? ¿Cómo sabemos si estamos en el camino correcto?</a:t>
            </a:r>
          </a:p>
        </p:txBody>
      </p:sp>
      <p:sp>
        <p:nvSpPr>
          <p:cNvPr id="32" name="Gleichschenkliges Dreieck 3">
            <a:extLst>
              <a:ext uri="{FF2B5EF4-FFF2-40B4-BE49-F238E27FC236}">
                <a16:creationId xmlns:a16="http://schemas.microsoft.com/office/drawing/2014/main" id="{A70A7086-9BA6-ABC2-9C0A-B492601374ED}"/>
              </a:ext>
            </a:extLst>
          </p:cNvPr>
          <p:cNvSpPr/>
          <p:nvPr/>
        </p:nvSpPr>
        <p:spPr>
          <a:xfrm rot="2710436">
            <a:off x="4823804" y="2804521"/>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33" name="Gleichschenkliges Dreieck 92">
            <a:extLst>
              <a:ext uri="{FF2B5EF4-FFF2-40B4-BE49-F238E27FC236}">
                <a16:creationId xmlns:a16="http://schemas.microsoft.com/office/drawing/2014/main" id="{64D2C037-E1FB-938E-23DE-9D3A7D75B94C}"/>
              </a:ext>
            </a:extLst>
          </p:cNvPr>
          <p:cNvSpPr/>
          <p:nvPr/>
        </p:nvSpPr>
        <p:spPr>
          <a:xfrm rot="5400000">
            <a:off x="5702688" y="2495425"/>
            <a:ext cx="544727" cy="28686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34" name="Gleichschenkliges Dreieck 93">
            <a:extLst>
              <a:ext uri="{FF2B5EF4-FFF2-40B4-BE49-F238E27FC236}">
                <a16:creationId xmlns:a16="http://schemas.microsoft.com/office/drawing/2014/main" id="{5A606D7C-B0FC-1253-CC18-A024473F4B5C}"/>
              </a:ext>
            </a:extLst>
          </p:cNvPr>
          <p:cNvSpPr/>
          <p:nvPr/>
        </p:nvSpPr>
        <p:spPr>
          <a:xfrm rot="8087739">
            <a:off x="6540506" y="295154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35" name="Gleichschenkliges Dreieck 94">
            <a:extLst>
              <a:ext uri="{FF2B5EF4-FFF2-40B4-BE49-F238E27FC236}">
                <a16:creationId xmlns:a16="http://schemas.microsoft.com/office/drawing/2014/main" id="{56A16D80-7A52-4CC4-A11E-949A5499123C}"/>
              </a:ext>
            </a:extLst>
          </p:cNvPr>
          <p:cNvSpPr/>
          <p:nvPr/>
        </p:nvSpPr>
        <p:spPr>
          <a:xfrm rot="10800000">
            <a:off x="6812869" y="3838831"/>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36" name="Gleichschenkliges Dreieck 95">
            <a:extLst>
              <a:ext uri="{FF2B5EF4-FFF2-40B4-BE49-F238E27FC236}">
                <a16:creationId xmlns:a16="http://schemas.microsoft.com/office/drawing/2014/main" id="{145C3A34-162C-ADA7-312B-18DD454B1253}"/>
              </a:ext>
            </a:extLst>
          </p:cNvPr>
          <p:cNvSpPr/>
          <p:nvPr/>
        </p:nvSpPr>
        <p:spPr>
          <a:xfrm rot="13537568">
            <a:off x="6372076" y="465413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37" name="Gleichschenkliges Dreieck 96">
            <a:extLst>
              <a:ext uri="{FF2B5EF4-FFF2-40B4-BE49-F238E27FC236}">
                <a16:creationId xmlns:a16="http://schemas.microsoft.com/office/drawing/2014/main" id="{77017F2A-47D3-7E1F-8622-B411286097FE}"/>
              </a:ext>
            </a:extLst>
          </p:cNvPr>
          <p:cNvSpPr/>
          <p:nvPr/>
        </p:nvSpPr>
        <p:spPr>
          <a:xfrm rot="16200000">
            <a:off x="5496979" y="4935209"/>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38" name="Gleichschenkliges Dreieck 97">
            <a:extLst>
              <a:ext uri="{FF2B5EF4-FFF2-40B4-BE49-F238E27FC236}">
                <a16:creationId xmlns:a16="http://schemas.microsoft.com/office/drawing/2014/main" id="{385CD798-DBDB-9254-30B8-3028311F2770}"/>
              </a:ext>
            </a:extLst>
          </p:cNvPr>
          <p:cNvSpPr/>
          <p:nvPr/>
        </p:nvSpPr>
        <p:spPr>
          <a:xfrm rot="18901129">
            <a:off x="4649191" y="4509314"/>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39" name="Gleichschenkliges Dreieck 98">
            <a:extLst>
              <a:ext uri="{FF2B5EF4-FFF2-40B4-BE49-F238E27FC236}">
                <a16:creationId xmlns:a16="http://schemas.microsoft.com/office/drawing/2014/main" id="{DCB7AF8C-1BC5-4EF7-2665-C8773260BBC4}"/>
              </a:ext>
            </a:extLst>
          </p:cNvPr>
          <p:cNvSpPr/>
          <p:nvPr/>
        </p:nvSpPr>
        <p:spPr>
          <a:xfrm>
            <a:off x="4404573" y="3625865"/>
            <a:ext cx="544727" cy="2868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dirty="0">
              <a:solidFill>
                <a:srgbClr val="595959"/>
              </a:solidFill>
            </a:endParaRPr>
          </a:p>
        </p:txBody>
      </p:sp>
      <p:sp>
        <p:nvSpPr>
          <p:cNvPr id="42" name="Text Placeholder 2">
            <a:extLst>
              <a:ext uri="{FF2B5EF4-FFF2-40B4-BE49-F238E27FC236}">
                <a16:creationId xmlns:a16="http://schemas.microsoft.com/office/drawing/2014/main" id="{9C122CEB-DA05-21CC-8BB6-037DC72F3FA3}"/>
              </a:ext>
            </a:extLst>
          </p:cNvPr>
          <p:cNvSpPr txBox="1">
            <a:spLocks/>
          </p:cNvSpPr>
          <p:nvPr/>
        </p:nvSpPr>
        <p:spPr>
          <a:xfrm>
            <a:off x="5995521" y="237523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01</a:t>
            </a:r>
          </a:p>
        </p:txBody>
      </p:sp>
      <p:sp>
        <p:nvSpPr>
          <p:cNvPr id="43" name="Text Placeholder 2">
            <a:extLst>
              <a:ext uri="{FF2B5EF4-FFF2-40B4-BE49-F238E27FC236}">
                <a16:creationId xmlns:a16="http://schemas.microsoft.com/office/drawing/2014/main" id="{0C9527D4-36C9-71F3-331E-A7C4894EF440}"/>
              </a:ext>
            </a:extLst>
          </p:cNvPr>
          <p:cNvSpPr txBox="1">
            <a:spLocks/>
          </p:cNvSpPr>
          <p:nvPr/>
        </p:nvSpPr>
        <p:spPr>
          <a:xfrm>
            <a:off x="6689865" y="3065184"/>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02</a:t>
            </a:r>
          </a:p>
        </p:txBody>
      </p:sp>
      <p:sp>
        <p:nvSpPr>
          <p:cNvPr id="44" name="Text Placeholder 2">
            <a:extLst>
              <a:ext uri="{FF2B5EF4-FFF2-40B4-BE49-F238E27FC236}">
                <a16:creationId xmlns:a16="http://schemas.microsoft.com/office/drawing/2014/main" id="{A7AF0CFB-880F-6CE4-1E50-9DECE8491038}"/>
              </a:ext>
            </a:extLst>
          </p:cNvPr>
          <p:cNvSpPr txBox="1">
            <a:spLocks/>
          </p:cNvSpPr>
          <p:nvPr/>
        </p:nvSpPr>
        <p:spPr>
          <a:xfrm>
            <a:off x="6717862" y="4086895"/>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03</a:t>
            </a:r>
          </a:p>
        </p:txBody>
      </p:sp>
      <p:sp>
        <p:nvSpPr>
          <p:cNvPr id="45" name="Text Placeholder 2">
            <a:extLst>
              <a:ext uri="{FF2B5EF4-FFF2-40B4-BE49-F238E27FC236}">
                <a16:creationId xmlns:a16="http://schemas.microsoft.com/office/drawing/2014/main" id="{AA396BFF-5148-C2F0-4D82-9AD74400464B}"/>
              </a:ext>
            </a:extLst>
          </p:cNvPr>
          <p:cNvSpPr txBox="1">
            <a:spLocks/>
          </p:cNvSpPr>
          <p:nvPr/>
        </p:nvSpPr>
        <p:spPr>
          <a:xfrm>
            <a:off x="5953924" y="4909741"/>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04</a:t>
            </a:r>
          </a:p>
        </p:txBody>
      </p:sp>
      <p:sp>
        <p:nvSpPr>
          <p:cNvPr id="46" name="Text Placeholder 2">
            <a:extLst>
              <a:ext uri="{FF2B5EF4-FFF2-40B4-BE49-F238E27FC236}">
                <a16:creationId xmlns:a16="http://schemas.microsoft.com/office/drawing/2014/main" id="{7DFC996C-5BBD-4501-398A-133E591BF4EE}"/>
              </a:ext>
            </a:extLst>
          </p:cNvPr>
          <p:cNvSpPr txBox="1">
            <a:spLocks/>
          </p:cNvSpPr>
          <p:nvPr/>
        </p:nvSpPr>
        <p:spPr>
          <a:xfrm>
            <a:off x="4920660" y="4867890"/>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05</a:t>
            </a:r>
          </a:p>
        </p:txBody>
      </p:sp>
      <p:sp>
        <p:nvSpPr>
          <p:cNvPr id="47" name="Text Placeholder 2">
            <a:extLst>
              <a:ext uri="{FF2B5EF4-FFF2-40B4-BE49-F238E27FC236}">
                <a16:creationId xmlns:a16="http://schemas.microsoft.com/office/drawing/2014/main" id="{3EE281E7-7D8E-4101-3B97-E7FCB410F9B1}"/>
              </a:ext>
            </a:extLst>
          </p:cNvPr>
          <p:cNvSpPr txBox="1">
            <a:spLocks/>
          </p:cNvSpPr>
          <p:nvPr/>
        </p:nvSpPr>
        <p:spPr>
          <a:xfrm>
            <a:off x="4258738" y="3950356"/>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06</a:t>
            </a:r>
          </a:p>
        </p:txBody>
      </p:sp>
      <p:sp>
        <p:nvSpPr>
          <p:cNvPr id="48" name="Text Placeholder 2">
            <a:extLst>
              <a:ext uri="{FF2B5EF4-FFF2-40B4-BE49-F238E27FC236}">
                <a16:creationId xmlns:a16="http://schemas.microsoft.com/office/drawing/2014/main" id="{5F9AD0B4-C934-7FBC-B129-04ED2AC6FE06}"/>
              </a:ext>
            </a:extLst>
          </p:cNvPr>
          <p:cNvSpPr txBox="1">
            <a:spLocks/>
          </p:cNvSpPr>
          <p:nvPr/>
        </p:nvSpPr>
        <p:spPr>
          <a:xfrm>
            <a:off x="4290257" y="2976494"/>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07</a:t>
            </a:r>
          </a:p>
        </p:txBody>
      </p:sp>
      <p:sp>
        <p:nvSpPr>
          <p:cNvPr id="49" name="Text Placeholder 2">
            <a:extLst>
              <a:ext uri="{FF2B5EF4-FFF2-40B4-BE49-F238E27FC236}">
                <a16:creationId xmlns:a16="http://schemas.microsoft.com/office/drawing/2014/main" id="{6606AC2E-0331-2766-75EA-B9090AECF0F7}"/>
              </a:ext>
            </a:extLst>
          </p:cNvPr>
          <p:cNvSpPr txBox="1">
            <a:spLocks/>
          </p:cNvSpPr>
          <p:nvPr/>
        </p:nvSpPr>
        <p:spPr>
          <a:xfrm>
            <a:off x="5038230" y="2271127"/>
            <a:ext cx="790734" cy="6400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4000" dirty="0">
                <a:solidFill>
                  <a:schemeClr val="bg1"/>
                </a:solidFill>
              </a:rPr>
              <a:t>08</a:t>
            </a:r>
          </a:p>
        </p:txBody>
      </p:sp>
    </p:spTree>
    <p:extLst>
      <p:ext uri="{BB962C8B-B14F-4D97-AF65-F5344CB8AC3E}">
        <p14:creationId xmlns:p14="http://schemas.microsoft.com/office/powerpoint/2010/main" val="1039219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9">
            <a:extLst>
              <a:ext uri="{FF2B5EF4-FFF2-40B4-BE49-F238E27FC236}">
                <a16:creationId xmlns:a16="http://schemas.microsoft.com/office/drawing/2014/main" id="{D757A3B3-349A-E58F-6AEE-8284F535B134}"/>
              </a:ext>
            </a:extLst>
          </p:cNvPr>
          <p:cNvSpPr txBox="1"/>
          <p:nvPr/>
        </p:nvSpPr>
        <p:spPr>
          <a:xfrm>
            <a:off x="6647963" y="633076"/>
            <a:ext cx="5192700" cy="6359561"/>
          </a:xfrm>
          <a:prstGeom prst="rect">
            <a:avLst/>
          </a:prstGeom>
          <a:noFill/>
        </p:spPr>
        <p:txBody>
          <a:bodyPr wrap="square" numCol="1" rtlCol="0" anchor="t">
            <a:spAutoFit/>
          </a:bodyPr>
          <a:lstStyle/>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el mundo de los numeros</a:t>
            </a:r>
          </a:p>
          <a:p>
            <a:pPr marL="342900" indent="-342900" algn="l" rtl="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Estructura del sistema de cifras clave: objetivos superiores y estrategias como base</a:t>
            </a:r>
          </a:p>
          <a:p>
            <a:pPr marL="342900" indent="-342900" algn="l" rtl="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Propietario del proceso: del análisis al informe (convertir datos en información)</a:t>
            </a:r>
          </a:p>
          <a:p>
            <a:pPr marL="342900" indent="-342900" algn="l" rtl="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Comprender el mundo del "cliente</a:t>
            </a:r>
          </a:p>
          <a:p>
            <a:pPr algn="l" rtl="0">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Del mundo de los números al mundo de la acción</a:t>
            </a:r>
          </a:p>
          <a:p>
            <a:pPr marL="342900" indent="-342900" algn="l" rtl="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Imágenes comunes sobre valores (por ejemplo, transparencia)</a:t>
            </a:r>
          </a:p>
          <a:p>
            <a:pPr marL="342900" indent="-342900" algn="l" rtl="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El controlador</a:t>
            </a:r>
          </a:p>
          <a:p>
            <a:pPr marL="342900" indent="-342900" algn="l" rtl="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Medidas y medidas de control</a:t>
            </a:r>
          </a:p>
          <a:p>
            <a:pPr algn="l" rtl="0">
              <a:lnSpc>
                <a:spcPts val="2240"/>
              </a:lnSpc>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lgn="l" rtl="0">
              <a:buClr>
                <a:srgbClr val="B41F7A"/>
              </a:buClr>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r>
              <a:rPr lang="en-GB" sz="2200" b="1" dirty="0">
                <a:solidFill>
                  <a:srgbClr val="F16924"/>
                </a:solidFill>
                <a:ea typeface="Lato Light" panose="020F0502020204030203" pitchFamily="34" charset="0"/>
                <a:cs typeface="Lato Light" panose="020F0502020204030203" pitchFamily="34" charset="0"/>
              </a:rPr>
              <a:t>La comunicación como factor de éxito</a:t>
            </a:r>
          </a:p>
          <a:p>
            <a:pPr marL="342900" indent="-342900" algn="l" rtl="0">
              <a:lnSpc>
                <a:spcPts val="2240"/>
              </a:lnSpc>
              <a:buClr>
                <a:srgbClr val="B41F7A"/>
              </a:buClr>
              <a:buFont typeface="Arial" panose="020B0604020202020204" pitchFamily="34" charset="0"/>
              <a:buChar char="•"/>
              <a:defRPr/>
            </a:pPr>
            <a:r>
              <a:rPr lang="en-GB" sz="2200" dirty="0">
                <a:solidFill>
                  <a:srgbClr val="595959"/>
                </a:solidFill>
                <a:ea typeface="Lato Light" panose="020F0502020204030203" pitchFamily="34" charset="0"/>
                <a:cs typeface="Lato Light" panose="020F0502020204030203" pitchFamily="34" charset="0"/>
              </a:rPr>
              <a:t>Garantizar la imagen común</a:t>
            </a:r>
          </a:p>
          <a:p>
            <a:pPr algn="l" rtl="0">
              <a:lnSpc>
                <a:spcPct val="150000"/>
              </a:lnSpc>
              <a:defRPr/>
            </a:pPr>
            <a:endParaRPr lang="en-GB" sz="2200" dirty="0">
              <a:solidFill>
                <a:srgbClr val="595959"/>
              </a:solidFill>
              <a:ea typeface="Lato Light" panose="020F0502020204030203" pitchFamily="34" charset="0"/>
              <a:cs typeface="Lato Light" panose="020F0502020204030203" pitchFamily="34" charset="0"/>
            </a:endParaRPr>
          </a:p>
          <a:p>
            <a:pPr algn="l" rtl="0">
              <a:lnSpc>
                <a:spcPts val="2240"/>
              </a:lnSpc>
              <a:defRPr/>
            </a:pPr>
            <a:endParaRPr lang="en-GB" sz="2200" dirty="0">
              <a:solidFill>
                <a:srgbClr val="595959"/>
              </a:solidFill>
              <a:ea typeface="Lato Light" panose="020F0502020204030203" pitchFamily="34" charset="0"/>
              <a:cs typeface="Lato Light" panose="020F0502020204030203" pitchFamily="34" charset="0"/>
            </a:endParaRPr>
          </a:p>
        </p:txBody>
      </p:sp>
      <p:sp>
        <p:nvSpPr>
          <p:cNvPr id="65" name="Rectangle 64">
            <a:extLst>
              <a:ext uri="{FF2B5EF4-FFF2-40B4-BE49-F238E27FC236}">
                <a16:creationId xmlns:a16="http://schemas.microsoft.com/office/drawing/2014/main" id="{AF40216C-D6F3-F306-3BA4-29DF71354095}"/>
              </a:ext>
            </a:extLst>
          </p:cNvPr>
          <p:cNvSpPr/>
          <p:nvPr/>
        </p:nvSpPr>
        <p:spPr>
          <a:xfrm>
            <a:off x="351337" y="0"/>
            <a:ext cx="5680755"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9" name="Text Placeholder 3">
            <a:extLst>
              <a:ext uri="{FF2B5EF4-FFF2-40B4-BE49-F238E27FC236}">
                <a16:creationId xmlns:a16="http://schemas.microsoft.com/office/drawing/2014/main" id="{A00325A7-0669-3AFE-FDAA-A3FA9F9AABB7}"/>
              </a:ext>
            </a:extLst>
          </p:cNvPr>
          <p:cNvSpPr>
            <a:spLocks noGrp="1"/>
          </p:cNvSpPr>
          <p:nvPr>
            <p:ph type="body" sz="quarter" idx="16"/>
          </p:nvPr>
        </p:nvSpPr>
        <p:spPr>
          <a:xfrm>
            <a:off x="688814" y="414736"/>
            <a:ext cx="4451077" cy="3041709"/>
          </a:xfrm>
        </p:spPr>
        <p:txBody>
          <a:bodyPr>
            <a:normAutofit/>
          </a:bodyPr>
          <a:lstStyle/>
          <a:p>
            <a:pPr algn="l" rtl="0"/>
            <a:r>
              <a:rPr lang="en-GB" dirty="0">
                <a:solidFill>
                  <a:schemeClr val="bg1"/>
                </a:solidFill>
              </a:rPr>
              <a:t>Motivación en crisis: el papel del control</a:t>
            </a:r>
          </a:p>
          <a:p>
            <a:pPr algn="l" rtl="0"/>
            <a:endParaRPr lang="en-US" dirty="0"/>
          </a:p>
        </p:txBody>
      </p:sp>
      <p:grpSp>
        <p:nvGrpSpPr>
          <p:cNvPr id="71" name="Group 70">
            <a:extLst>
              <a:ext uri="{FF2B5EF4-FFF2-40B4-BE49-F238E27FC236}">
                <a16:creationId xmlns:a16="http://schemas.microsoft.com/office/drawing/2014/main" id="{417EDDE8-3EF8-2D15-C593-67EE955D566C}"/>
              </a:ext>
            </a:extLst>
          </p:cNvPr>
          <p:cNvGrpSpPr/>
          <p:nvPr/>
        </p:nvGrpSpPr>
        <p:grpSpPr>
          <a:xfrm>
            <a:off x="5684018" y="572220"/>
            <a:ext cx="701992" cy="701724"/>
            <a:chOff x="7037107" y="1407878"/>
            <a:chExt cx="701992" cy="701724"/>
          </a:xfrm>
        </p:grpSpPr>
        <p:sp>
          <p:nvSpPr>
            <p:cNvPr id="72" name="Freeform 71">
              <a:extLst>
                <a:ext uri="{FF2B5EF4-FFF2-40B4-BE49-F238E27FC236}">
                  <a16:creationId xmlns:a16="http://schemas.microsoft.com/office/drawing/2014/main" id="{98095F9C-2D50-BB58-C922-BA7BC79ECCA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73" name="Freeform 72">
              <a:extLst>
                <a:ext uri="{FF2B5EF4-FFF2-40B4-BE49-F238E27FC236}">
                  <a16:creationId xmlns:a16="http://schemas.microsoft.com/office/drawing/2014/main" id="{07C391F8-3B5F-EE57-ACDE-0C45CCDE5EC7}"/>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4" name="TextBox 73">
              <a:extLst>
                <a:ext uri="{FF2B5EF4-FFF2-40B4-BE49-F238E27FC236}">
                  <a16:creationId xmlns:a16="http://schemas.microsoft.com/office/drawing/2014/main" id="{0C99CBC8-55E0-4EF9-F2B0-2A7229140B67}"/>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cxnSp>
        <p:nvCxnSpPr>
          <p:cNvPr id="76" name="Straight Connector 75">
            <a:extLst>
              <a:ext uri="{FF2B5EF4-FFF2-40B4-BE49-F238E27FC236}">
                <a16:creationId xmlns:a16="http://schemas.microsoft.com/office/drawing/2014/main" id="{F97680B3-A51B-00CC-60AD-B35BE7DB5730}"/>
              </a:ext>
            </a:extLst>
          </p:cNvPr>
          <p:cNvCxnSpPr>
            <a:cxnSpLocks/>
          </p:cNvCxnSpPr>
          <p:nvPr/>
        </p:nvCxnSpPr>
        <p:spPr>
          <a:xfrm>
            <a:off x="6032092" y="5330627"/>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61F7FA56-B03C-81F6-BE0E-2704DE19540A}"/>
              </a:ext>
            </a:extLst>
          </p:cNvPr>
          <p:cNvGrpSpPr/>
          <p:nvPr/>
        </p:nvGrpSpPr>
        <p:grpSpPr>
          <a:xfrm>
            <a:off x="5684018" y="3161237"/>
            <a:ext cx="701992" cy="701724"/>
            <a:chOff x="7037107" y="1407878"/>
            <a:chExt cx="701992" cy="701724"/>
          </a:xfrm>
        </p:grpSpPr>
        <p:sp>
          <p:nvSpPr>
            <p:cNvPr id="80" name="Freeform 79">
              <a:extLst>
                <a:ext uri="{FF2B5EF4-FFF2-40B4-BE49-F238E27FC236}">
                  <a16:creationId xmlns:a16="http://schemas.microsoft.com/office/drawing/2014/main" id="{AF46E66D-E6A0-1987-B05D-A2CE70685DAF}"/>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1" name="Freeform 80">
              <a:extLst>
                <a:ext uri="{FF2B5EF4-FFF2-40B4-BE49-F238E27FC236}">
                  <a16:creationId xmlns:a16="http://schemas.microsoft.com/office/drawing/2014/main" id="{85DA42FA-8CA0-338C-83AA-614E0F9340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2" name="TextBox 81">
              <a:extLst>
                <a:ext uri="{FF2B5EF4-FFF2-40B4-BE49-F238E27FC236}">
                  <a16:creationId xmlns:a16="http://schemas.microsoft.com/office/drawing/2014/main" id="{12106801-C2C7-8E46-397C-96E4A1EB230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83" name="Group 82">
            <a:extLst>
              <a:ext uri="{FF2B5EF4-FFF2-40B4-BE49-F238E27FC236}">
                <a16:creationId xmlns:a16="http://schemas.microsoft.com/office/drawing/2014/main" id="{75A57721-777F-D1A0-CB43-D8CB08A5B899}"/>
              </a:ext>
            </a:extLst>
          </p:cNvPr>
          <p:cNvGrpSpPr/>
          <p:nvPr/>
        </p:nvGrpSpPr>
        <p:grpSpPr>
          <a:xfrm>
            <a:off x="5684018" y="5451317"/>
            <a:ext cx="701992" cy="701724"/>
            <a:chOff x="7037107" y="1407878"/>
            <a:chExt cx="701992" cy="701724"/>
          </a:xfrm>
        </p:grpSpPr>
        <p:sp>
          <p:nvSpPr>
            <p:cNvPr id="84" name="Freeform 83">
              <a:extLst>
                <a:ext uri="{FF2B5EF4-FFF2-40B4-BE49-F238E27FC236}">
                  <a16:creationId xmlns:a16="http://schemas.microsoft.com/office/drawing/2014/main" id="{ECF8D7B7-1411-C7E3-6DE1-A975704BD391}"/>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85" name="Freeform 84">
              <a:extLst>
                <a:ext uri="{FF2B5EF4-FFF2-40B4-BE49-F238E27FC236}">
                  <a16:creationId xmlns:a16="http://schemas.microsoft.com/office/drawing/2014/main" id="{40D11EB8-0496-080F-40D0-06CEA2D2659B}"/>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86" name="TextBox 85">
              <a:extLst>
                <a:ext uri="{FF2B5EF4-FFF2-40B4-BE49-F238E27FC236}">
                  <a16:creationId xmlns:a16="http://schemas.microsoft.com/office/drawing/2014/main" id="{122A56BA-D6CF-12BA-C3F6-911549DF82E2}"/>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692495" y="2131471"/>
            <a:ext cx="4764278" cy="5056533"/>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Los empleados motivados ponen su máximo esfuerzo para lograr</a:t>
            </a:r>
            <a:r>
              <a:rPr lang="en-US" dirty="0" err="1">
                <a:solidFill>
                  <a:schemeClr val="bg1"/>
                </a:solidFill>
              </a:rPr>
              <a:t>organizativo</a:t>
            </a:r>
            <a:r>
              <a:rPr lang="en-US" dirty="0">
                <a:solidFill>
                  <a:schemeClr val="bg1"/>
                </a:solidFill>
              </a:rPr>
              <a:t>metas. La motivación mejora el rendimiento laboral al cerrar la brecha entre la capacidad y la voluntad de trabajar. Un mejor rendimiento da como resultado una mayor productividad y, en consecuencia, un menor costo de producción. Especialmente durante las crisis, el Controlling juega un papel importante. Proporciona estructura y permite explicar la necesidad de las decisiones. El control ayuda a comunicarse durante la crisis y, por lo tanto, a motivar</a:t>
            </a:r>
          </a:p>
        </p:txBody>
      </p:sp>
      <p:sp>
        <p:nvSpPr>
          <p:cNvPr id="4" name="Rectangle 3">
            <a:extLst>
              <a:ext uri="{FF2B5EF4-FFF2-40B4-BE49-F238E27FC236}">
                <a16:creationId xmlns:a16="http://schemas.microsoft.com/office/drawing/2014/main" id="{CC45B7D4-2E3F-83EC-3AED-84EAFD560075}"/>
              </a:ext>
            </a:extLst>
          </p:cNvPr>
          <p:cNvSpPr/>
          <p:nvPr/>
        </p:nvSpPr>
        <p:spPr>
          <a:xfrm>
            <a:off x="688814" y="1751250"/>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cxnSp>
        <p:nvCxnSpPr>
          <p:cNvPr id="8" name="Straight Connector 7">
            <a:extLst>
              <a:ext uri="{FF2B5EF4-FFF2-40B4-BE49-F238E27FC236}">
                <a16:creationId xmlns:a16="http://schemas.microsoft.com/office/drawing/2014/main" id="{FECD1B48-9863-6C06-BC63-4EAC5377C182}"/>
              </a:ext>
            </a:extLst>
          </p:cNvPr>
          <p:cNvCxnSpPr>
            <a:cxnSpLocks/>
          </p:cNvCxnSpPr>
          <p:nvPr/>
        </p:nvCxnSpPr>
        <p:spPr>
          <a:xfrm>
            <a:off x="6032092" y="3016215"/>
            <a:ext cx="6159908"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0529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251394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4062334" y="406400"/>
            <a:ext cx="7914807" cy="1799036"/>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El ser humano es un ser visual. El lenguaje y las imágenes no son congruentes: "dibujamos" diferentes imágenes en un solo término. Los problemas para hacer coincidir las imágenes están en la comunicación, es decir, tenemos que hacer coincidir nuestras imágenes (¡a través de la comunicación!) para obtener una imagen consistente. Imagen y valores están íntimamente relacionados y constituyen una base decisiva para la cultura corporativa.</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277483"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Motivación en crisis: el papel del control</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892840" y="1109646"/>
            <a:ext cx="176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13" name="Group 12">
            <a:extLst>
              <a:ext uri="{FF2B5EF4-FFF2-40B4-BE49-F238E27FC236}">
                <a16:creationId xmlns:a16="http://schemas.microsoft.com/office/drawing/2014/main" id="{64239BF9-C25F-26EF-1DA0-C4D059319022}"/>
              </a:ext>
            </a:extLst>
          </p:cNvPr>
          <p:cNvGrpSpPr/>
          <p:nvPr/>
        </p:nvGrpSpPr>
        <p:grpSpPr>
          <a:xfrm>
            <a:off x="530826" y="2841641"/>
            <a:ext cx="10699049" cy="3426016"/>
            <a:chOff x="402598" y="2211834"/>
            <a:chExt cx="7446883" cy="4215762"/>
          </a:xfrm>
        </p:grpSpPr>
        <p:cxnSp>
          <p:nvCxnSpPr>
            <p:cNvPr id="14" name="Gerade Verbindung mit Pfeil 38">
              <a:extLst>
                <a:ext uri="{FF2B5EF4-FFF2-40B4-BE49-F238E27FC236}">
                  <a16:creationId xmlns:a16="http://schemas.microsoft.com/office/drawing/2014/main" id="{412636B6-8097-8729-FCC8-19FEDBFC9C58}"/>
                </a:ext>
              </a:extLst>
            </p:cNvPr>
            <p:cNvCxnSpPr>
              <a:cxnSpLocks/>
            </p:cNvCxnSpPr>
            <p:nvPr/>
          </p:nvCxnSpPr>
          <p:spPr>
            <a:xfrm flipV="1">
              <a:off x="669827" y="2298461"/>
              <a:ext cx="0" cy="3627002"/>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39">
              <a:extLst>
                <a:ext uri="{FF2B5EF4-FFF2-40B4-BE49-F238E27FC236}">
                  <a16:creationId xmlns:a16="http://schemas.microsoft.com/office/drawing/2014/main" id="{972D3846-4ADA-83F2-2D23-C5D49107AA7A}"/>
                </a:ext>
              </a:extLst>
            </p:cNvPr>
            <p:cNvCxnSpPr>
              <a:cxnSpLocks/>
            </p:cNvCxnSpPr>
            <p:nvPr/>
          </p:nvCxnSpPr>
          <p:spPr>
            <a:xfrm>
              <a:off x="669827" y="5906213"/>
              <a:ext cx="7122695" cy="0"/>
            </a:xfrm>
            <a:prstGeom prst="straightConnector1">
              <a:avLst/>
            </a:prstGeom>
            <a:ln w="34925">
              <a:solidFill>
                <a:srgbClr val="122E45"/>
              </a:solidFill>
              <a:tailEnd type="triangle"/>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F5AA329A-1FE6-09FE-0D57-1A0CFDDC996D}"/>
                </a:ext>
              </a:extLst>
            </p:cNvPr>
            <p:cNvSpPr txBox="1">
              <a:spLocks/>
            </p:cNvSpPr>
            <p:nvPr/>
          </p:nvSpPr>
          <p:spPr>
            <a:xfrm>
              <a:off x="668274" y="6006256"/>
              <a:ext cx="7122692" cy="4213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Tiempo</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91C5FD87-F563-B959-B96A-A3A6C84F6F88}"/>
                </a:ext>
              </a:extLst>
            </p:cNvPr>
            <p:cNvSpPr txBox="1">
              <a:spLocks/>
            </p:cNvSpPr>
            <p:nvPr/>
          </p:nvSpPr>
          <p:spPr>
            <a:xfrm rot="16200000">
              <a:off x="-1155056" y="4116009"/>
              <a:ext cx="3361275" cy="24596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Resultado</a:t>
              </a:r>
              <a:endParaRPr lang="en-GB" sz="1600" b="1" dirty="0">
                <a:solidFill>
                  <a:srgbClr val="122E45"/>
                </a:solidFill>
                <a:latin typeface="+mn-lt"/>
                <a:ea typeface="Lato Light" panose="020F0502020204030203" pitchFamily="34" charset="0"/>
                <a:cs typeface="Mukta ExtraLight" panose="020B0000000000000000" pitchFamily="34" charset="77"/>
              </a:endParaRPr>
            </a:p>
          </p:txBody>
        </p:sp>
        <p:cxnSp>
          <p:nvCxnSpPr>
            <p:cNvPr id="18" name="Gerader Verbinder 5">
              <a:extLst>
                <a:ext uri="{FF2B5EF4-FFF2-40B4-BE49-F238E27FC236}">
                  <a16:creationId xmlns:a16="http://schemas.microsoft.com/office/drawing/2014/main" id="{F7EE45BF-1500-3557-8E1D-0E02321D3A94}"/>
                </a:ext>
              </a:extLst>
            </p:cNvPr>
            <p:cNvCxnSpPr>
              <a:cxnSpLocks/>
            </p:cNvCxnSpPr>
            <p:nvPr/>
          </p:nvCxnSpPr>
          <p:spPr>
            <a:xfrm flipV="1">
              <a:off x="669827" y="2211834"/>
              <a:ext cx="6951272" cy="3685669"/>
            </a:xfrm>
            <a:prstGeom prst="line">
              <a:avLst/>
            </a:prstGeom>
            <a:ln w="28575">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19" name="Freihandform: Form 6">
              <a:extLst>
                <a:ext uri="{FF2B5EF4-FFF2-40B4-BE49-F238E27FC236}">
                  <a16:creationId xmlns:a16="http://schemas.microsoft.com/office/drawing/2014/main" id="{686B50C2-46B2-6F22-66C1-53BB52D22C1E}"/>
                </a:ext>
              </a:extLst>
            </p:cNvPr>
            <p:cNvSpPr/>
            <p:nvPr/>
          </p:nvSpPr>
          <p:spPr>
            <a:xfrm>
              <a:off x="650118" y="2211834"/>
              <a:ext cx="6235337" cy="3707797"/>
            </a:xfrm>
            <a:custGeom>
              <a:avLst/>
              <a:gdLst>
                <a:gd name="connsiteX0" fmla="*/ 0 w 6235337"/>
                <a:gd name="connsiteY0" fmla="*/ 3683725 h 3707797"/>
                <a:gd name="connsiteX1" fmla="*/ 5042263 w 6235337"/>
                <a:gd name="connsiteY1" fmla="*/ 3161211 h 3707797"/>
                <a:gd name="connsiteX2" fmla="*/ 6235337 w 6235337"/>
                <a:gd name="connsiteY2" fmla="*/ 0 h 3707797"/>
              </a:gdLst>
              <a:ahLst/>
              <a:cxnLst>
                <a:cxn ang="0">
                  <a:pos x="connsiteX0" y="connsiteY0"/>
                </a:cxn>
                <a:cxn ang="0">
                  <a:pos x="connsiteX1" y="connsiteY1"/>
                </a:cxn>
                <a:cxn ang="0">
                  <a:pos x="connsiteX2" y="connsiteY2"/>
                </a:cxn>
              </a:cxnLst>
              <a:rect l="l" t="t" r="r" b="b"/>
              <a:pathLst>
                <a:path w="6235337" h="3707797">
                  <a:moveTo>
                    <a:pt x="0" y="3683725"/>
                  </a:moveTo>
                  <a:cubicBezTo>
                    <a:pt x="2001520" y="3729445"/>
                    <a:pt x="4003040" y="3775165"/>
                    <a:pt x="5042263" y="3161211"/>
                  </a:cubicBezTo>
                  <a:cubicBezTo>
                    <a:pt x="6081486" y="2547257"/>
                    <a:pt x="6158411" y="1273628"/>
                    <a:pt x="6235337" y="0"/>
                  </a:cubicBezTo>
                </a:path>
              </a:pathLst>
            </a:custGeom>
            <a:noFill/>
            <a:ln w="28575">
              <a:solidFill>
                <a:srgbClr val="F1692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rgbClr val="595959"/>
                </a:solidFill>
              </a:endParaRPr>
            </a:p>
          </p:txBody>
        </p:sp>
        <p:sp>
          <p:nvSpPr>
            <p:cNvPr id="20" name="Subtitle 2">
              <a:extLst>
                <a:ext uri="{FF2B5EF4-FFF2-40B4-BE49-F238E27FC236}">
                  <a16:creationId xmlns:a16="http://schemas.microsoft.com/office/drawing/2014/main" id="{09FB0BAE-0F4B-B64E-3067-5F26C1F5F1B4}"/>
                </a:ext>
              </a:extLst>
            </p:cNvPr>
            <p:cNvSpPr txBox="1">
              <a:spLocks/>
            </p:cNvSpPr>
            <p:nvPr/>
          </p:nvSpPr>
          <p:spPr>
            <a:xfrm>
              <a:off x="1818331" y="3978062"/>
              <a:ext cx="1807994" cy="362637"/>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Progreso esperado</a:t>
              </a:r>
            </a:p>
          </p:txBody>
        </p:sp>
        <p:sp>
          <p:nvSpPr>
            <p:cNvPr id="23" name="Subtitle 2">
              <a:extLst>
                <a:ext uri="{FF2B5EF4-FFF2-40B4-BE49-F238E27FC236}">
                  <a16:creationId xmlns:a16="http://schemas.microsoft.com/office/drawing/2014/main" id="{04A4CDF3-8C09-55A6-36DF-F7ED0D62CB34}"/>
                </a:ext>
              </a:extLst>
            </p:cNvPr>
            <p:cNvSpPr txBox="1">
              <a:spLocks/>
            </p:cNvSpPr>
            <p:nvPr/>
          </p:nvSpPr>
          <p:spPr>
            <a:xfrm>
              <a:off x="6949213" y="3989560"/>
              <a:ext cx="900268" cy="678241"/>
            </a:xfrm>
            <a:prstGeom prst="rect">
              <a:avLst/>
            </a:prstGeom>
            <a:no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Progreso actual</a:t>
              </a:r>
            </a:p>
          </p:txBody>
        </p:sp>
        <p:sp>
          <p:nvSpPr>
            <p:cNvPr id="24" name="Subtitle 2">
              <a:extLst>
                <a:ext uri="{FF2B5EF4-FFF2-40B4-BE49-F238E27FC236}">
                  <a16:creationId xmlns:a16="http://schemas.microsoft.com/office/drawing/2014/main" id="{D0497B14-AAB3-55E9-8AD8-3770899D0E83}"/>
                </a:ext>
              </a:extLst>
            </p:cNvPr>
            <p:cNvSpPr txBox="1">
              <a:spLocks/>
            </p:cNvSpPr>
            <p:nvPr/>
          </p:nvSpPr>
          <p:spPr>
            <a:xfrm>
              <a:off x="4386755" y="3989560"/>
              <a:ext cx="1807971" cy="993843"/>
            </a:xfrm>
            <a:prstGeom prst="rect">
              <a:avLst/>
            </a:prstGeom>
            <a:noFill/>
            <a:ln>
              <a:solidFill>
                <a:schemeClr val="tx2"/>
              </a:solidFill>
            </a:ln>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000"/>
                </a:lnSpc>
                <a:spcBef>
                  <a:spcPts val="600"/>
                </a:spcBef>
              </a:pPr>
              <a:r>
                <a:rPr lang="en-GB" sz="2000" dirty="0">
                  <a:solidFill>
                    <a:srgbClr val="595959"/>
                  </a:solidFill>
                  <a:latin typeface="+mn-lt"/>
                  <a:ea typeface="Lato Light" panose="020F0502020204030203" pitchFamily="34" charset="0"/>
                  <a:cs typeface="Mukta ExtraLight" panose="020B0000000000000000" pitchFamily="34" charset="77"/>
                </a:rPr>
                <a:t>El control es importante para alinear las expectativas con la realidad</a:t>
              </a:r>
            </a:p>
          </p:txBody>
        </p:sp>
      </p:grpSp>
    </p:spTree>
    <p:extLst>
      <p:ext uri="{BB962C8B-B14F-4D97-AF65-F5344CB8AC3E}">
        <p14:creationId xmlns:p14="http://schemas.microsoft.com/office/powerpoint/2010/main" val="2138712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6B1680-4210-0AD3-D76D-79A564F0B15B}"/>
              </a:ext>
            </a:extLst>
          </p:cNvPr>
          <p:cNvSpPr txBox="1">
            <a:spLocks/>
          </p:cNvSpPr>
          <p:nvPr/>
        </p:nvSpPr>
        <p:spPr>
          <a:xfrm>
            <a:off x="1556575" y="2281373"/>
            <a:ext cx="4514442" cy="5056533"/>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Imágenes compartidas a la cabeza: lo que realmente importa:</a:t>
            </a:r>
            <a:r>
              <a:rPr lang="en-US" b="1" dirty="0">
                <a:solidFill>
                  <a:schemeClr val="bg1"/>
                </a:solidFill>
              </a:rPr>
              <a:t>"La pirámide mágicamente trivial".</a:t>
            </a:r>
          </a:p>
          <a:p>
            <a:pPr marL="12700" indent="-12700" algn="l" rtl="0"/>
            <a:endParaRPr lang="en-US" b="1" dirty="0">
              <a:solidFill>
                <a:schemeClr val="bg1"/>
              </a:solidFill>
            </a:endParaRPr>
          </a:p>
          <a:p>
            <a:pPr marL="342900" indent="-342900" algn="l" rtl="0">
              <a:buClr>
                <a:srgbClr val="EDA13E"/>
              </a:buClr>
              <a:buFont typeface="Arial" panose="020B0604020202020204" pitchFamily="34" charset="0"/>
              <a:buChar char="•"/>
            </a:pPr>
            <a:r>
              <a:rPr lang="en-US" dirty="0">
                <a:solidFill>
                  <a:schemeClr val="bg1"/>
                </a:solidFill>
              </a:rPr>
              <a:t>Pensamiento y actuación empresarial en general.</a:t>
            </a:r>
          </a:p>
          <a:p>
            <a:pPr marL="342900" indent="-342900" algn="l" rtl="0">
              <a:buClr>
                <a:srgbClr val="EDA13E"/>
              </a:buClr>
              <a:buFont typeface="Arial" panose="020B0604020202020204" pitchFamily="34" charset="0"/>
              <a:buChar char="•"/>
            </a:pPr>
            <a:r>
              <a:rPr lang="en-US" dirty="0">
                <a:solidFill>
                  <a:schemeClr val="bg1"/>
                </a:solidFill>
              </a:rPr>
              <a:t>Cooperación</a:t>
            </a:r>
          </a:p>
          <a:p>
            <a:pPr marL="342900" indent="-342900" algn="l" rtl="0">
              <a:buClr>
                <a:srgbClr val="EDA13E"/>
              </a:buClr>
              <a:buFont typeface="Arial" panose="020B0604020202020204" pitchFamily="34" charset="0"/>
              <a:buChar char="•"/>
            </a:pPr>
            <a:r>
              <a:rPr lang="en-US" dirty="0">
                <a:solidFill>
                  <a:schemeClr val="bg1"/>
                </a:solidFill>
              </a:rPr>
              <a:t>Comunicación / información: horizontal - vertical - diagonal</a:t>
            </a:r>
          </a:p>
          <a:p>
            <a:pPr marL="342900" indent="-342900" algn="l" rtl="0">
              <a:buClr>
                <a:srgbClr val="EDA13E"/>
              </a:buClr>
              <a:buFont typeface="Arial" panose="020B0604020202020204" pitchFamily="34" charset="0"/>
              <a:buChar char="•"/>
            </a:pPr>
            <a:r>
              <a:rPr lang="en-US" dirty="0">
                <a:solidFill>
                  <a:schemeClr val="bg1"/>
                </a:solidFill>
              </a:rPr>
              <a:t>Desarrollo de empleado</a:t>
            </a:r>
          </a:p>
          <a:p>
            <a:pPr marL="342900" indent="-342900" algn="l" rtl="0">
              <a:buClr>
                <a:srgbClr val="EDA13E"/>
              </a:buClr>
              <a:buFont typeface="Arial" panose="020B0604020202020204" pitchFamily="34" charset="0"/>
              <a:buChar char="•"/>
            </a:pPr>
            <a:r>
              <a:rPr lang="en-US" dirty="0">
                <a:solidFill>
                  <a:schemeClr val="bg1"/>
                </a:solidFill>
              </a:rPr>
              <a:t>Delegación de responsabilidad y competencia</a:t>
            </a:r>
          </a:p>
          <a:p>
            <a:pPr marL="12700" indent="-12700" algn="l" rtl="0"/>
            <a:endParaRPr lang="en-US" dirty="0">
              <a:solidFill>
                <a:schemeClr val="bg1"/>
              </a:solidFill>
            </a:endParaRPr>
          </a:p>
        </p:txBody>
      </p:sp>
      <p:sp>
        <p:nvSpPr>
          <p:cNvPr id="4" name="Rectangle 3">
            <a:extLst>
              <a:ext uri="{FF2B5EF4-FFF2-40B4-BE49-F238E27FC236}">
                <a16:creationId xmlns:a16="http://schemas.microsoft.com/office/drawing/2014/main" id="{CC45B7D4-2E3F-83EC-3AED-84EAFD560075}"/>
              </a:ext>
            </a:extLst>
          </p:cNvPr>
          <p:cNvSpPr/>
          <p:nvPr/>
        </p:nvSpPr>
        <p:spPr>
          <a:xfrm>
            <a:off x="1552894" y="190115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7" name="Picture Placeholder 9">
            <a:extLst>
              <a:ext uri="{FF2B5EF4-FFF2-40B4-BE49-F238E27FC236}">
                <a16:creationId xmlns:a16="http://schemas.microsoft.com/office/drawing/2014/main" id="{DD768C66-47B3-9F6A-6B05-5C483BEC7EB8}"/>
              </a:ext>
            </a:extLst>
          </p:cNvPr>
          <p:cNvPicPr>
            <a:picLocks noChangeAspect="1"/>
          </p:cNvPicPr>
          <p:nvPr/>
        </p:nvPicPr>
        <p:blipFill rotWithShape="1">
          <a:blip r:embed="rId2"/>
          <a:srcRect t="11701" b="11701"/>
          <a:stretch/>
        </p:blipFill>
        <p:spPr>
          <a:xfrm>
            <a:off x="6159792" y="328647"/>
            <a:ext cx="5648906" cy="6125694"/>
          </a:xfrm>
          <a:prstGeom prst="rect">
            <a:avLst/>
          </a:prstGeom>
          <a:solidFill>
            <a:schemeClr val="bg1"/>
          </a:solidFill>
        </p:spPr>
      </p:pic>
      <p:sp>
        <p:nvSpPr>
          <p:cNvPr id="10" name="Text Placeholder 9">
            <a:extLst>
              <a:ext uri="{FF2B5EF4-FFF2-40B4-BE49-F238E27FC236}">
                <a16:creationId xmlns:a16="http://schemas.microsoft.com/office/drawing/2014/main" id="{8FEC0BF8-5D00-8C6F-85CA-BC34F4E499C4}"/>
              </a:ext>
            </a:extLst>
          </p:cNvPr>
          <p:cNvSpPr>
            <a:spLocks noGrp="1"/>
          </p:cNvSpPr>
          <p:nvPr>
            <p:ph type="body" sz="quarter" idx="16"/>
          </p:nvPr>
        </p:nvSpPr>
        <p:spPr>
          <a:xfrm>
            <a:off x="1616686" y="530975"/>
            <a:ext cx="4878216" cy="1449359"/>
          </a:xfrm>
        </p:spPr>
        <p:txBody>
          <a:bodyPr>
            <a:normAutofit/>
          </a:bodyPr>
          <a:lstStyle/>
          <a:p>
            <a:pPr algn="l" rtl="0"/>
            <a:r>
              <a:rPr lang="en-US" dirty="0"/>
              <a:t>Motivación en Crisis: Imágenes compartidas</a:t>
            </a:r>
          </a:p>
          <a:p>
            <a:pPr algn="l" rtl="0"/>
            <a:endParaRPr lang="en-US" dirty="0"/>
          </a:p>
        </p:txBody>
      </p:sp>
    </p:spTree>
    <p:extLst>
      <p:ext uri="{BB962C8B-B14F-4D97-AF65-F5344CB8AC3E}">
        <p14:creationId xmlns:p14="http://schemas.microsoft.com/office/powerpoint/2010/main" val="665081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E04F49-6384-15AB-22BB-266E2249B24B}"/>
              </a:ext>
            </a:extLst>
          </p:cNvPr>
          <p:cNvSpPr/>
          <p:nvPr/>
        </p:nvSpPr>
        <p:spPr>
          <a:xfrm>
            <a:off x="0" y="119466"/>
            <a:ext cx="12192000" cy="91474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 Placeholder 3">
            <a:extLst>
              <a:ext uri="{FF2B5EF4-FFF2-40B4-BE49-F238E27FC236}">
                <a16:creationId xmlns:a16="http://schemas.microsoft.com/office/drawing/2014/main" id="{DCF0AFD1-78E0-6CC3-9E16-B88F885B95E2}"/>
              </a:ext>
            </a:extLst>
          </p:cNvPr>
          <p:cNvSpPr>
            <a:spLocks noGrp="1"/>
          </p:cNvSpPr>
          <p:nvPr>
            <p:ph type="body" sz="quarter" idx="16"/>
          </p:nvPr>
        </p:nvSpPr>
        <p:spPr>
          <a:xfrm>
            <a:off x="529759" y="328024"/>
            <a:ext cx="11073661" cy="582221"/>
          </a:xfrm>
        </p:spPr>
        <p:txBody>
          <a:bodyPr>
            <a:normAutofit lnSpcReduction="10000"/>
          </a:bodyPr>
          <a:lstStyle/>
          <a:p>
            <a:pPr algn="l" rtl="0"/>
            <a:r>
              <a:rPr lang="en-US" dirty="0">
                <a:solidFill>
                  <a:schemeClr val="bg1"/>
                </a:solidFill>
              </a:rPr>
              <a:t>Motivación en Crisis: Imágenes compartidas</a:t>
            </a:r>
          </a:p>
        </p:txBody>
      </p:sp>
      <p:grpSp>
        <p:nvGrpSpPr>
          <p:cNvPr id="2" name="Gruppieren 13">
            <a:extLst>
              <a:ext uri="{FF2B5EF4-FFF2-40B4-BE49-F238E27FC236}">
                <a16:creationId xmlns:a16="http://schemas.microsoft.com/office/drawing/2014/main" id="{08B63969-809F-5DA1-7205-7702A5AC325F}"/>
              </a:ext>
            </a:extLst>
          </p:cNvPr>
          <p:cNvGrpSpPr/>
          <p:nvPr/>
        </p:nvGrpSpPr>
        <p:grpSpPr>
          <a:xfrm>
            <a:off x="4954709" y="2397306"/>
            <a:ext cx="7074636" cy="3563909"/>
            <a:chOff x="5030350" y="2620935"/>
            <a:chExt cx="5413720" cy="2727208"/>
          </a:xfrm>
        </p:grpSpPr>
        <p:sp>
          <p:nvSpPr>
            <p:cNvPr id="3" name="Subtitle 2">
              <a:extLst>
                <a:ext uri="{FF2B5EF4-FFF2-40B4-BE49-F238E27FC236}">
                  <a16:creationId xmlns:a16="http://schemas.microsoft.com/office/drawing/2014/main" id="{855D99BD-FED0-9E4A-D241-961AA99329C5}"/>
                </a:ext>
              </a:extLst>
            </p:cNvPr>
            <p:cNvSpPr txBox="1">
              <a:spLocks/>
            </p:cNvSpPr>
            <p:nvPr/>
          </p:nvSpPr>
          <p:spPr>
            <a:xfrm>
              <a:off x="8609503" y="4367678"/>
              <a:ext cx="1834567"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spcBef>
                  <a:spcPts val="600"/>
                </a:spcBef>
              </a:pPr>
              <a:r>
                <a:rPr lang="en-GB" sz="2000" b="1" dirty="0">
                  <a:solidFill>
                    <a:srgbClr val="7F1C58"/>
                  </a:solidFill>
                  <a:latin typeface="+mn-lt"/>
                  <a:ea typeface="Lato Light" panose="020F0502020204030203" pitchFamily="34" charset="0"/>
                  <a:cs typeface="Mukta ExtraLight" panose="020B0000000000000000" pitchFamily="34" charset="77"/>
                </a:rPr>
                <a:t>Gerencia intermedia</a:t>
              </a:r>
            </a:p>
          </p:txBody>
        </p:sp>
        <p:sp>
          <p:nvSpPr>
            <p:cNvPr id="5" name="Subtitle 2">
              <a:extLst>
                <a:ext uri="{FF2B5EF4-FFF2-40B4-BE49-F238E27FC236}">
                  <a16:creationId xmlns:a16="http://schemas.microsoft.com/office/drawing/2014/main" id="{CE6264FF-436C-73B0-C4C0-5FEF011740A3}"/>
                </a:ext>
              </a:extLst>
            </p:cNvPr>
            <p:cNvSpPr txBox="1">
              <a:spLocks/>
            </p:cNvSpPr>
            <p:nvPr/>
          </p:nvSpPr>
          <p:spPr>
            <a:xfrm>
              <a:off x="9115107" y="5086121"/>
              <a:ext cx="1267097"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spcBef>
                  <a:spcPts val="600"/>
                </a:spcBef>
              </a:pPr>
              <a:r>
                <a:rPr lang="en-GB" sz="2000" b="1" dirty="0">
                  <a:solidFill>
                    <a:srgbClr val="122E45"/>
                  </a:solidFill>
                  <a:latin typeface="+mn-lt"/>
                  <a:ea typeface="Lato Light" panose="020F0502020204030203" pitchFamily="34" charset="0"/>
                  <a:cs typeface="Mukta ExtraLight" panose="020B0000000000000000" pitchFamily="34" charset="77"/>
                </a:rPr>
                <a:t>Empleados</a:t>
              </a:r>
            </a:p>
          </p:txBody>
        </p:sp>
        <p:grpSp>
          <p:nvGrpSpPr>
            <p:cNvPr id="10" name="Gruppieren 12">
              <a:extLst>
                <a:ext uri="{FF2B5EF4-FFF2-40B4-BE49-F238E27FC236}">
                  <a16:creationId xmlns:a16="http://schemas.microsoft.com/office/drawing/2014/main" id="{115E5A51-6DD6-D758-17E3-2C6C7405CD9C}"/>
                </a:ext>
              </a:extLst>
            </p:cNvPr>
            <p:cNvGrpSpPr/>
            <p:nvPr/>
          </p:nvGrpSpPr>
          <p:grpSpPr>
            <a:xfrm>
              <a:off x="5030350" y="2620935"/>
              <a:ext cx="5093095" cy="2700336"/>
              <a:chOff x="5030350" y="2620935"/>
              <a:chExt cx="5093095" cy="2700336"/>
            </a:xfrm>
          </p:grpSpPr>
          <p:sp>
            <p:nvSpPr>
              <p:cNvPr id="11" name="L-Form 3">
                <a:extLst>
                  <a:ext uri="{FF2B5EF4-FFF2-40B4-BE49-F238E27FC236}">
                    <a16:creationId xmlns:a16="http://schemas.microsoft.com/office/drawing/2014/main" id="{6008BFDE-7748-9931-4967-A6C0EA7468F2}"/>
                  </a:ext>
                </a:extLst>
              </p:cNvPr>
              <p:cNvSpPr/>
              <p:nvPr/>
            </p:nvSpPr>
            <p:spPr>
              <a:xfrm rot="8106606">
                <a:off x="6693786" y="2620935"/>
                <a:ext cx="705394" cy="697353"/>
              </a:xfrm>
              <a:prstGeom prst="corner">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0" name="Gleichschenkliges Dreieck 4">
                <a:extLst>
                  <a:ext uri="{FF2B5EF4-FFF2-40B4-BE49-F238E27FC236}">
                    <a16:creationId xmlns:a16="http://schemas.microsoft.com/office/drawing/2014/main" id="{A89EB561-935F-B724-5EC7-3403C4F39CAF}"/>
                  </a:ext>
                </a:extLst>
              </p:cNvPr>
              <p:cNvSpPr/>
              <p:nvPr/>
            </p:nvSpPr>
            <p:spPr>
              <a:xfrm>
                <a:off x="5151441" y="3071271"/>
                <a:ext cx="3790083" cy="2160000"/>
              </a:xfrm>
              <a:prstGeom prst="triangl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1" name="Gleichschenkliges Dreieck 23">
                <a:extLst>
                  <a:ext uri="{FF2B5EF4-FFF2-40B4-BE49-F238E27FC236}">
                    <a16:creationId xmlns:a16="http://schemas.microsoft.com/office/drawing/2014/main" id="{47A6BBA5-76A7-382D-C21A-4885F24D5404}"/>
                  </a:ext>
                </a:extLst>
              </p:cNvPr>
              <p:cNvSpPr/>
              <p:nvPr/>
            </p:nvSpPr>
            <p:spPr>
              <a:xfrm>
                <a:off x="6418538" y="307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2" name="Gleichschenkliges Dreieck 24">
                <a:extLst>
                  <a:ext uri="{FF2B5EF4-FFF2-40B4-BE49-F238E27FC236}">
                    <a16:creationId xmlns:a16="http://schemas.microsoft.com/office/drawing/2014/main" id="{8CAF03F2-6C5D-2AE1-81B0-612E31363172}"/>
                  </a:ext>
                </a:extLst>
              </p:cNvPr>
              <p:cNvSpPr/>
              <p:nvPr/>
            </p:nvSpPr>
            <p:spPr>
              <a:xfrm>
                <a:off x="7046483"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3" name="Gleichschenkliges Dreieck 25">
                <a:extLst>
                  <a:ext uri="{FF2B5EF4-FFF2-40B4-BE49-F238E27FC236}">
                    <a16:creationId xmlns:a16="http://schemas.microsoft.com/office/drawing/2014/main" id="{EBC71513-5BFB-BD98-C0CC-D37E92924E49}"/>
                  </a:ext>
                </a:extLst>
              </p:cNvPr>
              <p:cNvSpPr/>
              <p:nvPr/>
            </p:nvSpPr>
            <p:spPr>
              <a:xfrm>
                <a:off x="7674427"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4" name="Gleichschenkliges Dreieck 26">
                <a:extLst>
                  <a:ext uri="{FF2B5EF4-FFF2-40B4-BE49-F238E27FC236}">
                    <a16:creationId xmlns:a16="http://schemas.microsoft.com/office/drawing/2014/main" id="{E4AA3256-681C-8234-E14D-211A6CB9DE69}"/>
                  </a:ext>
                </a:extLst>
              </p:cNvPr>
              <p:cNvSpPr/>
              <p:nvPr/>
            </p:nvSpPr>
            <p:spPr>
              <a:xfrm>
                <a:off x="5151441" y="451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5" name="Gleichschenkliges Dreieck 27">
                <a:extLst>
                  <a:ext uri="{FF2B5EF4-FFF2-40B4-BE49-F238E27FC236}">
                    <a16:creationId xmlns:a16="http://schemas.microsoft.com/office/drawing/2014/main" id="{BAEC4BAC-E9F8-7E43-CB1B-21DDC16062D5}"/>
                  </a:ext>
                </a:extLst>
              </p:cNvPr>
              <p:cNvSpPr/>
              <p:nvPr/>
            </p:nvSpPr>
            <p:spPr>
              <a:xfrm>
                <a:off x="5784989" y="3791271"/>
                <a:ext cx="1267097" cy="720000"/>
              </a:xfrm>
              <a:prstGeom prst="triangl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6" name="Subtitle 2">
                <a:extLst>
                  <a:ext uri="{FF2B5EF4-FFF2-40B4-BE49-F238E27FC236}">
                    <a16:creationId xmlns:a16="http://schemas.microsoft.com/office/drawing/2014/main" id="{0BD824E7-C73C-E462-7765-C17F8FEC79D9}"/>
                  </a:ext>
                </a:extLst>
              </p:cNvPr>
              <p:cNvSpPr txBox="1">
                <a:spLocks/>
              </p:cNvSpPr>
              <p:nvPr/>
            </p:nvSpPr>
            <p:spPr>
              <a:xfrm>
                <a:off x="7930742" y="3650844"/>
                <a:ext cx="2192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spcBef>
                    <a:spcPts val="600"/>
                  </a:spcBef>
                </a:pPr>
                <a:r>
                  <a:rPr lang="en-GB" sz="2000" b="1" dirty="0">
                    <a:solidFill>
                      <a:srgbClr val="B41F7A"/>
                    </a:solidFill>
                    <a:latin typeface="+mn-lt"/>
                    <a:ea typeface="Lato Light" panose="020F0502020204030203" pitchFamily="34" charset="0"/>
                    <a:cs typeface="Mukta ExtraLight" panose="020B0000000000000000" pitchFamily="34" charset="77"/>
                  </a:rPr>
                  <a:t>Alta gerencia</a:t>
                </a:r>
              </a:p>
            </p:txBody>
          </p:sp>
          <p:sp>
            <p:nvSpPr>
              <p:cNvPr id="57" name="Subtitle 2">
                <a:extLst>
                  <a:ext uri="{FF2B5EF4-FFF2-40B4-BE49-F238E27FC236}">
                    <a16:creationId xmlns:a16="http://schemas.microsoft.com/office/drawing/2014/main" id="{C2944B2B-EBAC-A09D-F775-EDD5B53F7995}"/>
                  </a:ext>
                </a:extLst>
              </p:cNvPr>
              <p:cNvSpPr txBox="1">
                <a:spLocks/>
              </p:cNvSpPr>
              <p:nvPr/>
            </p:nvSpPr>
            <p:spPr>
              <a:xfrm>
                <a:off x="7674427" y="2632044"/>
                <a:ext cx="2273703" cy="2620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ct val="100000"/>
                  </a:lnSpc>
                  <a:spcBef>
                    <a:spcPts val="600"/>
                  </a:spcBef>
                </a:pPr>
                <a:r>
                  <a:rPr lang="en-GB" sz="2000" b="1" dirty="0">
                    <a:solidFill>
                      <a:srgbClr val="F16924"/>
                    </a:solidFill>
                    <a:latin typeface="+mn-lt"/>
                    <a:ea typeface="Lato Light" panose="020F0502020204030203" pitchFamily="34" charset="0"/>
                    <a:cs typeface="Mukta ExtraLight" panose="020B0000000000000000" pitchFamily="34" charset="77"/>
                  </a:rPr>
                  <a:t>Director General / Propietario</a:t>
                </a:r>
              </a:p>
            </p:txBody>
          </p:sp>
          <p:sp>
            <p:nvSpPr>
              <p:cNvPr id="58" name="Ellipse 10">
                <a:extLst>
                  <a:ext uri="{FF2B5EF4-FFF2-40B4-BE49-F238E27FC236}">
                    <a16:creationId xmlns:a16="http://schemas.microsoft.com/office/drawing/2014/main" id="{A53E2E12-D62D-D902-491F-8752FDA5D29F}"/>
                  </a:ext>
                </a:extLst>
              </p:cNvPr>
              <p:cNvSpPr/>
              <p:nvPr/>
            </p:nvSpPr>
            <p:spPr>
              <a:xfrm>
                <a:off x="6244955"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a:t>A</a:t>
                </a:r>
                <a:endParaRPr lang="en-GB" dirty="0"/>
              </a:p>
            </p:txBody>
          </p:sp>
          <p:sp>
            <p:nvSpPr>
              <p:cNvPr id="59" name="Ellipse 33">
                <a:extLst>
                  <a:ext uri="{FF2B5EF4-FFF2-40B4-BE49-F238E27FC236}">
                    <a16:creationId xmlns:a16="http://schemas.microsoft.com/office/drawing/2014/main" id="{23B40869-0659-4FB2-E970-427930F284FD}"/>
                  </a:ext>
                </a:extLst>
              </p:cNvPr>
              <p:cNvSpPr/>
              <p:nvPr/>
            </p:nvSpPr>
            <p:spPr>
              <a:xfrm>
                <a:off x="7494111" y="3615447"/>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t>C</a:t>
                </a:r>
              </a:p>
            </p:txBody>
          </p:sp>
          <p:sp>
            <p:nvSpPr>
              <p:cNvPr id="60" name="Ellipse 34">
                <a:extLst>
                  <a:ext uri="{FF2B5EF4-FFF2-40B4-BE49-F238E27FC236}">
                    <a16:creationId xmlns:a16="http://schemas.microsoft.com/office/drawing/2014/main" id="{0358813E-3F8C-63EF-439C-A12A43080C9E}"/>
                  </a:ext>
                </a:extLst>
              </p:cNvPr>
              <p:cNvSpPr/>
              <p:nvPr/>
            </p:nvSpPr>
            <p:spPr>
              <a:xfrm>
                <a:off x="6864649" y="3611271"/>
                <a:ext cx="360632" cy="360000"/>
              </a:xfrm>
              <a:prstGeom prst="ellipse">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a:t>B</a:t>
                </a:r>
                <a:endParaRPr lang="en-GB" dirty="0"/>
              </a:p>
            </p:txBody>
          </p:sp>
          <p:sp>
            <p:nvSpPr>
              <p:cNvPr id="61" name="Ellipse 35">
                <a:extLst>
                  <a:ext uri="{FF2B5EF4-FFF2-40B4-BE49-F238E27FC236}">
                    <a16:creationId xmlns:a16="http://schemas.microsoft.com/office/drawing/2014/main" id="{B5EA6DFE-CA57-14FB-E684-FADD97C6FB53}"/>
                  </a:ext>
                </a:extLst>
              </p:cNvPr>
              <p:cNvSpPr/>
              <p:nvPr/>
            </p:nvSpPr>
            <p:spPr>
              <a:xfrm>
                <a:off x="5658989"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2" name="Ellipse 36">
                <a:extLst>
                  <a:ext uri="{FF2B5EF4-FFF2-40B4-BE49-F238E27FC236}">
                    <a16:creationId xmlns:a16="http://schemas.microsoft.com/office/drawing/2014/main" id="{3771D5DE-1D13-1D5F-C12C-09707753A840}"/>
                  </a:ext>
                </a:extLst>
              </p:cNvPr>
              <p:cNvSpPr/>
              <p:nvPr/>
            </p:nvSpPr>
            <p:spPr>
              <a:xfrm>
                <a:off x="6926086" y="438887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3" name="Ellipse 37">
                <a:extLst>
                  <a:ext uri="{FF2B5EF4-FFF2-40B4-BE49-F238E27FC236}">
                    <a16:creationId xmlns:a16="http://schemas.microsoft.com/office/drawing/2014/main" id="{AD081855-764B-412C-37FE-88D0D6533DBE}"/>
                  </a:ext>
                </a:extLst>
              </p:cNvPr>
              <p:cNvSpPr/>
              <p:nvPr/>
            </p:nvSpPr>
            <p:spPr>
              <a:xfrm>
                <a:off x="8161817"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4" name="Ellipse 42">
                <a:extLst>
                  <a:ext uri="{FF2B5EF4-FFF2-40B4-BE49-F238E27FC236}">
                    <a16:creationId xmlns:a16="http://schemas.microsoft.com/office/drawing/2014/main" id="{865D239F-D518-D0E3-04DA-2261DC9F0508}"/>
                  </a:ext>
                </a:extLst>
              </p:cNvPr>
              <p:cNvSpPr/>
              <p:nvPr/>
            </p:nvSpPr>
            <p:spPr>
              <a:xfrm>
                <a:off x="7548427" y="4396131"/>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5" name="Ellipse 43">
                <a:extLst>
                  <a:ext uri="{FF2B5EF4-FFF2-40B4-BE49-F238E27FC236}">
                    <a16:creationId xmlns:a16="http://schemas.microsoft.com/office/drawing/2014/main" id="{89FBF1E2-E869-558B-C208-FFF8A6E166A8}"/>
                  </a:ext>
                </a:extLst>
              </p:cNvPr>
              <p:cNvSpPr/>
              <p:nvPr/>
            </p:nvSpPr>
            <p:spPr>
              <a:xfrm>
                <a:off x="6281330" y="4401744"/>
                <a:ext cx="252000" cy="252000"/>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6" name="Ellipse 44">
                <a:extLst>
                  <a:ext uri="{FF2B5EF4-FFF2-40B4-BE49-F238E27FC236}">
                    <a16:creationId xmlns:a16="http://schemas.microsoft.com/office/drawing/2014/main" id="{E30ADBE0-98BC-AE21-3417-A8E5C2C290AC}"/>
                  </a:ext>
                </a:extLst>
              </p:cNvPr>
              <p:cNvSpPr/>
              <p:nvPr/>
            </p:nvSpPr>
            <p:spPr>
              <a:xfrm>
                <a:off x="5030350"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7" name="Ellipse 48">
                <a:extLst>
                  <a:ext uri="{FF2B5EF4-FFF2-40B4-BE49-F238E27FC236}">
                    <a16:creationId xmlns:a16="http://schemas.microsoft.com/office/drawing/2014/main" id="{93FBAC20-08C4-784D-108F-CFCE75F773A8}"/>
                  </a:ext>
                </a:extLst>
              </p:cNvPr>
              <p:cNvSpPr/>
              <p:nvPr/>
            </p:nvSpPr>
            <p:spPr>
              <a:xfrm>
                <a:off x="63037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8" name="Ellipse 49">
                <a:extLst>
                  <a:ext uri="{FF2B5EF4-FFF2-40B4-BE49-F238E27FC236}">
                    <a16:creationId xmlns:a16="http://schemas.microsoft.com/office/drawing/2014/main" id="{75F0FAD8-097D-2FE3-9401-34790598C7C6}"/>
                  </a:ext>
                </a:extLst>
              </p:cNvPr>
              <p:cNvSpPr/>
              <p:nvPr/>
            </p:nvSpPr>
            <p:spPr>
              <a:xfrm>
                <a:off x="5694989"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9" name="Ellipse 50">
                <a:extLst>
                  <a:ext uri="{FF2B5EF4-FFF2-40B4-BE49-F238E27FC236}">
                    <a16:creationId xmlns:a16="http://schemas.microsoft.com/office/drawing/2014/main" id="{893FDBC2-A113-013D-9CEE-AAF1E50FE12C}"/>
                  </a:ext>
                </a:extLst>
              </p:cNvPr>
              <p:cNvSpPr/>
              <p:nvPr/>
            </p:nvSpPr>
            <p:spPr>
              <a:xfrm>
                <a:off x="536198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0" name="Ellipse 51">
                <a:extLst>
                  <a:ext uri="{FF2B5EF4-FFF2-40B4-BE49-F238E27FC236}">
                    <a16:creationId xmlns:a16="http://schemas.microsoft.com/office/drawing/2014/main" id="{0DD32ACF-1FE5-6481-4559-A5F45992A23B}"/>
                  </a:ext>
                </a:extLst>
              </p:cNvPr>
              <p:cNvSpPr/>
              <p:nvPr/>
            </p:nvSpPr>
            <p:spPr>
              <a:xfrm>
                <a:off x="6002853" y="5141271"/>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1" name="Ellipse 52">
                <a:extLst>
                  <a:ext uri="{FF2B5EF4-FFF2-40B4-BE49-F238E27FC236}">
                    <a16:creationId xmlns:a16="http://schemas.microsoft.com/office/drawing/2014/main" id="{B094FEBD-6FA9-9F9C-5DAE-8089EF82936C}"/>
                  </a:ext>
                </a:extLst>
              </p:cNvPr>
              <p:cNvSpPr/>
              <p:nvPr/>
            </p:nvSpPr>
            <p:spPr>
              <a:xfrm>
                <a:off x="7547000"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2" name="Ellipse 53">
                <a:extLst>
                  <a:ext uri="{FF2B5EF4-FFF2-40B4-BE49-F238E27FC236}">
                    <a16:creationId xmlns:a16="http://schemas.microsoft.com/office/drawing/2014/main" id="{6FD835B0-E426-4FBB-BB7E-E38EDCFF81F4}"/>
                  </a:ext>
                </a:extLst>
              </p:cNvPr>
              <p:cNvSpPr/>
              <p:nvPr/>
            </p:nvSpPr>
            <p:spPr>
              <a:xfrm>
                <a:off x="8820353"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3" name="Ellipse 54">
                <a:extLst>
                  <a:ext uri="{FF2B5EF4-FFF2-40B4-BE49-F238E27FC236}">
                    <a16:creationId xmlns:a16="http://schemas.microsoft.com/office/drawing/2014/main" id="{4085D896-23C4-01CC-A3D0-638C6638F8F1}"/>
                  </a:ext>
                </a:extLst>
              </p:cNvPr>
              <p:cNvSpPr/>
              <p:nvPr/>
            </p:nvSpPr>
            <p:spPr>
              <a:xfrm>
                <a:off x="8211639"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4" name="Ellipse 55">
                <a:extLst>
                  <a:ext uri="{FF2B5EF4-FFF2-40B4-BE49-F238E27FC236}">
                    <a16:creationId xmlns:a16="http://schemas.microsoft.com/office/drawing/2014/main" id="{29F5ED42-7411-D3BB-8765-1373D436F742}"/>
                  </a:ext>
                </a:extLst>
              </p:cNvPr>
              <p:cNvSpPr/>
              <p:nvPr/>
            </p:nvSpPr>
            <p:spPr>
              <a:xfrm>
                <a:off x="7878639" y="5131825"/>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75" name="Ellipse 56">
                <a:extLst>
                  <a:ext uri="{FF2B5EF4-FFF2-40B4-BE49-F238E27FC236}">
                    <a16:creationId xmlns:a16="http://schemas.microsoft.com/office/drawing/2014/main" id="{06EDF42D-1DE6-C667-3060-2392AA25B561}"/>
                  </a:ext>
                </a:extLst>
              </p:cNvPr>
              <p:cNvSpPr/>
              <p:nvPr/>
            </p:nvSpPr>
            <p:spPr>
              <a:xfrm>
                <a:off x="8519503" y="5136548"/>
                <a:ext cx="180000" cy="180000"/>
              </a:xfrm>
              <a:prstGeom prst="ellipse">
                <a:avLst/>
              </a:prstGeom>
              <a:solidFill>
                <a:srgbClr val="122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grpSp>
      <p:sp>
        <p:nvSpPr>
          <p:cNvPr id="76" name="Rechteck 11">
            <a:extLst>
              <a:ext uri="{FF2B5EF4-FFF2-40B4-BE49-F238E27FC236}">
                <a16:creationId xmlns:a16="http://schemas.microsoft.com/office/drawing/2014/main" id="{11A4C1FA-E75E-978E-BBF3-68AB36C387AE}"/>
              </a:ext>
            </a:extLst>
          </p:cNvPr>
          <p:cNvSpPr/>
          <p:nvPr/>
        </p:nvSpPr>
        <p:spPr>
          <a:xfrm>
            <a:off x="632232" y="1450564"/>
            <a:ext cx="5059421" cy="3160545"/>
          </a:xfrm>
          <a:prstGeom prst="rect">
            <a:avLst/>
          </a:prstGeom>
        </p:spPr>
        <p:txBody>
          <a:bodyPr wrap="square">
            <a:spAutoFit/>
          </a:bodyPr>
          <a:lstStyle/>
          <a:p>
            <a:pPr marL="177800" indent="-177800" algn="l" rtl="0">
              <a:lnSpc>
                <a:spcPts val="2260"/>
              </a:lnSpc>
              <a:spcBef>
                <a:spcPts val="600"/>
              </a:spcBef>
              <a:buClr>
                <a:srgbClr val="F16924"/>
              </a:buClr>
              <a:buFont typeface="Arial" panose="020B0604020202020204" pitchFamily="34" charset="0"/>
              <a:buChar char="•"/>
            </a:pPr>
            <a:r>
              <a:rPr lang="en-GB" altLang="de-DE" sz="2200" dirty="0">
                <a:solidFill>
                  <a:srgbClr val="595959"/>
                </a:solidFill>
              </a:rPr>
              <a:t>Lo colectivo antes que lo individual</a:t>
            </a:r>
          </a:p>
          <a:p>
            <a:pPr marL="177800" indent="-177800" algn="l" rtl="0">
              <a:spcBef>
                <a:spcPts val="600"/>
              </a:spcBef>
              <a:buClr>
                <a:srgbClr val="F16924"/>
              </a:buClr>
              <a:buFont typeface="Arial" panose="020B0604020202020204" pitchFamily="34" charset="0"/>
              <a:buChar char="•"/>
            </a:pPr>
            <a:endParaRPr lang="en-GB" altLang="de-DE" sz="800" dirty="0">
              <a:solidFill>
                <a:srgbClr val="595959"/>
              </a:solidFill>
            </a:endParaRPr>
          </a:p>
          <a:p>
            <a:pPr marL="177800" indent="-177800" algn="l" rtl="0">
              <a:lnSpc>
                <a:spcPts val="2260"/>
              </a:lnSpc>
              <a:spcBef>
                <a:spcPts val="600"/>
              </a:spcBef>
              <a:buClr>
                <a:srgbClr val="F16924"/>
              </a:buClr>
              <a:buFont typeface="Arial" panose="020B0604020202020204" pitchFamily="34" charset="0"/>
              <a:buChar char="•"/>
            </a:pPr>
            <a:r>
              <a:rPr lang="en-GB" altLang="de-DE" sz="2200" dirty="0">
                <a:solidFill>
                  <a:srgbClr val="595959"/>
                </a:solidFill>
              </a:rPr>
              <a:t>Cascada de comunicación e imágenes sobre los niveles de gestión</a:t>
            </a:r>
          </a:p>
          <a:p>
            <a:pPr marL="177800" indent="-177800" algn="l" rtl="0">
              <a:spcBef>
                <a:spcPts val="600"/>
              </a:spcBef>
              <a:buClr>
                <a:srgbClr val="F16924"/>
              </a:buClr>
              <a:buFont typeface="Arial" panose="020B0604020202020204" pitchFamily="34" charset="0"/>
              <a:buChar char="•"/>
            </a:pPr>
            <a:endParaRPr lang="en-GB" altLang="de-DE" sz="800" dirty="0">
              <a:solidFill>
                <a:srgbClr val="595959"/>
              </a:solidFill>
            </a:endParaRPr>
          </a:p>
          <a:p>
            <a:pPr marL="177800" indent="-177800" algn="l" rtl="0">
              <a:lnSpc>
                <a:spcPts val="2260"/>
              </a:lnSpc>
              <a:spcBef>
                <a:spcPts val="600"/>
              </a:spcBef>
              <a:buClr>
                <a:srgbClr val="F16924"/>
              </a:buClr>
              <a:buFont typeface="Arial" panose="020B0604020202020204" pitchFamily="34" charset="0"/>
              <a:buChar char="•"/>
            </a:pPr>
            <a:r>
              <a:rPr lang="en-GB" altLang="de-DE" sz="2200" dirty="0">
                <a:solidFill>
                  <a:srgbClr val="595959"/>
                </a:solidFill>
              </a:rPr>
              <a:t>Cada gerente juega un papel importante en la transmisión de imágenes consistentes</a:t>
            </a:r>
            <a:br>
              <a:rPr lang="en-GB" altLang="de-DE" sz="2200" dirty="0">
                <a:solidFill>
                  <a:srgbClr val="595959"/>
                </a:solidFill>
              </a:rPr>
            </a:br>
            <a:r>
              <a:rPr lang="en-GB" altLang="de-DE" sz="2200" dirty="0">
                <a:solidFill>
                  <a:srgbClr val="F16924"/>
                </a:solidFill>
              </a:rPr>
              <a:t>-</a:t>
            </a:r>
            <a:r>
              <a:rPr lang="en-GB" altLang="de-DE" sz="2200" dirty="0">
                <a:solidFill>
                  <a:srgbClr val="595959"/>
                </a:solidFill>
              </a:rPr>
              <a:t>Propósito, metas, objetivos, caminos, valores</a:t>
            </a:r>
          </a:p>
          <a:p>
            <a:pPr marL="177800" indent="-177800" algn="l" rtl="0">
              <a:lnSpc>
                <a:spcPts val="2260"/>
              </a:lnSpc>
              <a:spcBef>
                <a:spcPts val="600"/>
              </a:spcBef>
              <a:buClr>
                <a:srgbClr val="F16924"/>
              </a:buClr>
            </a:pPr>
            <a:r>
              <a:rPr lang="en-GB" altLang="de-DE" sz="2200" dirty="0">
                <a:solidFill>
                  <a:srgbClr val="F16924"/>
                </a:solidFill>
              </a:rPr>
              <a:t>-</a:t>
            </a:r>
            <a:r>
              <a:rPr lang="en-GB" altLang="de-DE" sz="2200" dirty="0">
                <a:solidFill>
                  <a:srgbClr val="595959"/>
                </a:solidFill>
              </a:rPr>
              <a:t>Rol y contribuciones de los gerentes</a:t>
            </a:r>
          </a:p>
          <a:p>
            <a:pPr marL="177800" indent="-177800" algn="l" rtl="0">
              <a:lnSpc>
                <a:spcPts val="2260"/>
              </a:lnSpc>
              <a:spcBef>
                <a:spcPts val="600"/>
              </a:spcBef>
              <a:buClr>
                <a:srgbClr val="F16924"/>
              </a:buClr>
            </a:pPr>
            <a:r>
              <a:rPr lang="en-GB" altLang="de-DE" sz="2200" dirty="0">
                <a:solidFill>
                  <a:srgbClr val="F16924"/>
                </a:solidFill>
              </a:rPr>
              <a:t>-</a:t>
            </a:r>
            <a:r>
              <a:rPr lang="en-GB" altLang="de-DE" sz="2200" dirty="0">
                <a:solidFill>
                  <a:srgbClr val="595959"/>
                </a:solidFill>
              </a:rPr>
              <a:t>Proceso de desarrollo de la empresa.</a:t>
            </a:r>
          </a:p>
        </p:txBody>
      </p:sp>
    </p:spTree>
    <p:extLst>
      <p:ext uri="{BB962C8B-B14F-4D97-AF65-F5344CB8AC3E}">
        <p14:creationId xmlns:p14="http://schemas.microsoft.com/office/powerpoint/2010/main" val="1484295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AE7D363-F4C4-37A2-8C66-8AC26CA755A5}"/>
              </a:ext>
            </a:extLst>
          </p:cNvPr>
          <p:cNvSpPr/>
          <p:nvPr/>
        </p:nvSpPr>
        <p:spPr>
          <a:xfrm>
            <a:off x="3522969" y="4535177"/>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E2A9343-463C-D8FF-A890-DF344544AA0E}"/>
              </a:ext>
            </a:extLst>
          </p:cNvPr>
          <p:cNvSpPr/>
          <p:nvPr/>
        </p:nvSpPr>
        <p:spPr>
          <a:xfrm>
            <a:off x="4903897" y="2337616"/>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AC12AB2A-3AA2-F7F1-76BC-0FA416FAAD7F}"/>
              </a:ext>
            </a:extLst>
          </p:cNvPr>
          <p:cNvSpPr/>
          <p:nvPr/>
        </p:nvSpPr>
        <p:spPr>
          <a:xfrm>
            <a:off x="3522969" y="1672089"/>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pPr algn="l" rtl="0"/>
            <a:endParaRPr lang="en-US"/>
          </a:p>
        </p:txBody>
      </p:sp>
      <p:grpSp>
        <p:nvGrpSpPr>
          <p:cNvPr id="254" name="Graphic 8">
            <a:extLst>
              <a:ext uri="{FF2B5EF4-FFF2-40B4-BE49-F238E27FC236}">
                <a16:creationId xmlns:a16="http://schemas.microsoft.com/office/drawing/2014/main" id="{15A5C673-CC86-BF23-26C5-EFD07711BD2D}"/>
              </a:ext>
            </a:extLst>
          </p:cNvPr>
          <p:cNvGrpSpPr/>
          <p:nvPr/>
        </p:nvGrpSpPr>
        <p:grpSpPr>
          <a:xfrm>
            <a:off x="5080199" y="4931062"/>
            <a:ext cx="1446392" cy="1445841"/>
            <a:chOff x="4817897" y="694433"/>
            <a:chExt cx="1446392" cy="1445841"/>
          </a:xfrm>
        </p:grpSpPr>
        <p:sp>
          <p:nvSpPr>
            <p:cNvPr id="255" name="Freeform 254">
              <a:extLst>
                <a:ext uri="{FF2B5EF4-FFF2-40B4-BE49-F238E27FC236}">
                  <a16:creationId xmlns:a16="http://schemas.microsoft.com/office/drawing/2014/main" id="{EDE01515-A71E-91F7-2E9C-CE2C377F3CD4}"/>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256" name="Freeform 255">
              <a:extLst>
                <a:ext uri="{FF2B5EF4-FFF2-40B4-BE49-F238E27FC236}">
                  <a16:creationId xmlns:a16="http://schemas.microsoft.com/office/drawing/2014/main" id="{3E7722AC-53AD-B2CE-CA51-C9E938225597}"/>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259" name="Text Placeholder 2">
            <a:extLst>
              <a:ext uri="{FF2B5EF4-FFF2-40B4-BE49-F238E27FC236}">
                <a16:creationId xmlns:a16="http://schemas.microsoft.com/office/drawing/2014/main" id="{3C88786D-B5E6-9C48-4E9F-89AD1DCF6F50}"/>
              </a:ext>
            </a:extLst>
          </p:cNvPr>
          <p:cNvSpPr txBox="1">
            <a:spLocks/>
          </p:cNvSpPr>
          <p:nvPr/>
        </p:nvSpPr>
        <p:spPr>
          <a:xfrm>
            <a:off x="6544824" y="684576"/>
            <a:ext cx="5325446"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7F1C58"/>
                </a:solidFill>
              </a:rPr>
              <a:t>Preparación</a:t>
            </a:r>
          </a:p>
          <a:p>
            <a:pPr algn="l" rtl="0">
              <a:lnSpc>
                <a:spcPts val="1980"/>
              </a:lnSpc>
              <a:spcBef>
                <a:spcPts val="0"/>
              </a:spcBef>
            </a:pPr>
            <a:r>
              <a:rPr lang="en-US" sz="1900" dirty="0">
                <a:solidFill>
                  <a:srgbClr val="616161"/>
                </a:solidFill>
              </a:rPr>
              <a:t>Preparar planes de crisis, enviar mensajes, etc. es la forma principal de asegurarse de estar listo para reaccionar ante una crisis mientras otros todavía están parados en las puertas.</a:t>
            </a:r>
          </a:p>
        </p:txBody>
      </p:sp>
      <p:sp>
        <p:nvSpPr>
          <p:cNvPr id="260" name="Text Placeholder 2">
            <a:extLst>
              <a:ext uri="{FF2B5EF4-FFF2-40B4-BE49-F238E27FC236}">
                <a16:creationId xmlns:a16="http://schemas.microsoft.com/office/drawing/2014/main" id="{0E20A38A-941B-7209-A315-1A990444A6D1}"/>
              </a:ext>
            </a:extLst>
          </p:cNvPr>
          <p:cNvSpPr>
            <a:spLocks noGrp="1"/>
          </p:cNvSpPr>
          <p:nvPr>
            <p:ph type="body" sz="quarter" idx="16"/>
          </p:nvPr>
        </p:nvSpPr>
        <p:spPr>
          <a:xfrm>
            <a:off x="7766823" y="2237770"/>
            <a:ext cx="3984914" cy="1157102"/>
          </a:xfrm>
        </p:spPr>
        <p:txBody>
          <a:bodyPr>
            <a:noAutofit/>
          </a:bodyPr>
          <a:lstStyle/>
          <a:p>
            <a:pPr algn="l" rtl="0">
              <a:lnSpc>
                <a:spcPts val="2280"/>
              </a:lnSpc>
              <a:spcBef>
                <a:spcPts val="0"/>
              </a:spcBef>
            </a:pPr>
            <a:r>
              <a:rPr lang="en-US" sz="2200" b="1" dirty="0">
                <a:solidFill>
                  <a:srgbClr val="F16924"/>
                </a:solidFill>
              </a:rPr>
              <a:t>Comunicación:</a:t>
            </a:r>
          </a:p>
          <a:p>
            <a:pPr algn="l" rtl="0">
              <a:lnSpc>
                <a:spcPts val="1980"/>
              </a:lnSpc>
              <a:spcBef>
                <a:spcPts val="0"/>
              </a:spcBef>
            </a:pPr>
            <a:r>
              <a:rPr lang="en-US" sz="1900" dirty="0"/>
              <a:t>Tenga una sala de redacción en línea en un lugar muy visible. Llénalo con la información más reciente sobre tu</a:t>
            </a:r>
            <a:r>
              <a:rPr lang="en-US" sz="1900" dirty="0" err="1"/>
              <a:t>organización</a:t>
            </a:r>
            <a:r>
              <a:rPr lang="en-US" sz="1900" dirty="0"/>
              <a:t>y la crisis actual, para que los medios o las partes interesadas que buscan la información más reciente directamente de la fuente puedan encontrarla. Además, esté disponible para las partes interesadas y los medios de comunicación por igual.</a:t>
            </a:r>
          </a:p>
        </p:txBody>
      </p:sp>
      <p:sp>
        <p:nvSpPr>
          <p:cNvPr id="261" name="Text Placeholder 2">
            <a:extLst>
              <a:ext uri="{FF2B5EF4-FFF2-40B4-BE49-F238E27FC236}">
                <a16:creationId xmlns:a16="http://schemas.microsoft.com/office/drawing/2014/main" id="{39F7FFF2-3249-5EA0-933F-5934F974780D}"/>
              </a:ext>
            </a:extLst>
          </p:cNvPr>
          <p:cNvSpPr txBox="1">
            <a:spLocks/>
          </p:cNvSpPr>
          <p:nvPr/>
        </p:nvSpPr>
        <p:spPr>
          <a:xfrm>
            <a:off x="6683609" y="5046142"/>
            <a:ext cx="5325446"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B41F7A"/>
                </a:solidFill>
              </a:rPr>
              <a:t>Relaciones:</a:t>
            </a:r>
          </a:p>
          <a:p>
            <a:pPr algn="l" rtl="0">
              <a:lnSpc>
                <a:spcPts val="1980"/>
              </a:lnSpc>
              <a:spcBef>
                <a:spcPts val="0"/>
              </a:spcBef>
            </a:pPr>
            <a:r>
              <a:rPr lang="en-US" sz="1900" dirty="0">
                <a:solidFill>
                  <a:srgbClr val="616161"/>
                </a:solidFill>
              </a:rPr>
              <a:t>El auge de los informes electrónicos a través de las redes sociales ha hecho que sea aún más importante construir relaciones sólidas con las personas que cubren su industria, ya sea un reportero acreditado o simplemente un bloguero.</a:t>
            </a:r>
          </a:p>
        </p:txBody>
      </p:sp>
      <p:cxnSp>
        <p:nvCxnSpPr>
          <p:cNvPr id="335" name="Straight Connector 334">
            <a:extLst>
              <a:ext uri="{FF2B5EF4-FFF2-40B4-BE49-F238E27FC236}">
                <a16:creationId xmlns:a16="http://schemas.microsoft.com/office/drawing/2014/main" id="{14E612F2-A778-E5F3-FFC9-2F95B5D8B4CC}"/>
              </a:ext>
            </a:extLst>
          </p:cNvPr>
          <p:cNvCxnSpPr>
            <a:cxnSpLocks/>
          </p:cNvCxnSpPr>
          <p:nvPr/>
        </p:nvCxnSpPr>
        <p:spPr>
          <a:xfrm>
            <a:off x="4652649" y="4927601"/>
            <a:ext cx="524937" cy="423041"/>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656E9FF6-AEC7-3AFB-A299-C2A8E7C89D3F}"/>
              </a:ext>
            </a:extLst>
          </p:cNvPr>
          <p:cNvCxnSpPr>
            <a:cxnSpLocks/>
          </p:cNvCxnSpPr>
          <p:nvPr/>
        </p:nvCxnSpPr>
        <p:spPr>
          <a:xfrm flipV="1">
            <a:off x="4452694" y="1470253"/>
            <a:ext cx="524937" cy="423041"/>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CAD7B213-842D-81D5-4F18-438705378ED2}"/>
              </a:ext>
            </a:extLst>
          </p:cNvPr>
          <p:cNvCxnSpPr>
            <a:cxnSpLocks/>
          </p:cNvCxnSpPr>
          <p:nvPr/>
        </p:nvCxnSpPr>
        <p:spPr>
          <a:xfrm>
            <a:off x="5439727" y="3504803"/>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7" name="Graphic 8">
            <a:extLst>
              <a:ext uri="{FF2B5EF4-FFF2-40B4-BE49-F238E27FC236}">
                <a16:creationId xmlns:a16="http://schemas.microsoft.com/office/drawing/2014/main" id="{B1DB0B7C-5E3E-41EE-9E2C-C798739EE1F5}"/>
              </a:ext>
            </a:extLst>
          </p:cNvPr>
          <p:cNvGrpSpPr/>
          <p:nvPr/>
        </p:nvGrpSpPr>
        <p:grpSpPr>
          <a:xfrm>
            <a:off x="4941333" y="617090"/>
            <a:ext cx="1446392" cy="1445841"/>
            <a:chOff x="4817897" y="694433"/>
            <a:chExt cx="1446392" cy="1445841"/>
          </a:xfrm>
        </p:grpSpPr>
        <p:sp>
          <p:nvSpPr>
            <p:cNvPr id="29" name="Freeform 28">
              <a:extLst>
                <a:ext uri="{FF2B5EF4-FFF2-40B4-BE49-F238E27FC236}">
                  <a16:creationId xmlns:a16="http://schemas.microsoft.com/office/drawing/2014/main" id="{6FD45C50-AA3B-2AE0-0939-79F447E1C286}"/>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31" name="Freeform 30">
              <a:extLst>
                <a:ext uri="{FF2B5EF4-FFF2-40B4-BE49-F238E27FC236}">
                  <a16:creationId xmlns:a16="http://schemas.microsoft.com/office/drawing/2014/main" id="{617AAFC6-56B6-4B98-E312-889FB5D38EF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44" name="Graphic 8">
            <a:extLst>
              <a:ext uri="{FF2B5EF4-FFF2-40B4-BE49-F238E27FC236}">
                <a16:creationId xmlns:a16="http://schemas.microsoft.com/office/drawing/2014/main" id="{954290D9-C016-AB69-8CEA-1CC7DEC411BA}"/>
              </a:ext>
            </a:extLst>
          </p:cNvPr>
          <p:cNvGrpSpPr/>
          <p:nvPr/>
        </p:nvGrpSpPr>
        <p:grpSpPr>
          <a:xfrm>
            <a:off x="6133471" y="2786512"/>
            <a:ext cx="1446392" cy="1445841"/>
            <a:chOff x="4817897" y="694433"/>
            <a:chExt cx="1446392" cy="1445841"/>
          </a:xfrm>
        </p:grpSpPr>
        <p:sp>
          <p:nvSpPr>
            <p:cNvPr id="45" name="Freeform 44">
              <a:extLst>
                <a:ext uri="{FF2B5EF4-FFF2-40B4-BE49-F238E27FC236}">
                  <a16:creationId xmlns:a16="http://schemas.microsoft.com/office/drawing/2014/main" id="{AD477DA9-46AE-4101-5058-889F232163C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46" name="Freeform 45">
              <a:extLst>
                <a:ext uri="{FF2B5EF4-FFF2-40B4-BE49-F238E27FC236}">
                  <a16:creationId xmlns:a16="http://schemas.microsoft.com/office/drawing/2014/main" id="{22A0AC7A-6A24-ADC9-FEFF-3F1DB7A7C823}"/>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9" name="Graphic 3">
            <a:extLst>
              <a:ext uri="{FF2B5EF4-FFF2-40B4-BE49-F238E27FC236}">
                <a16:creationId xmlns:a16="http://schemas.microsoft.com/office/drawing/2014/main" id="{D91E1096-AA58-C1AF-1957-FA058CEC1383}"/>
              </a:ext>
            </a:extLst>
          </p:cNvPr>
          <p:cNvGrpSpPr/>
          <p:nvPr/>
        </p:nvGrpSpPr>
        <p:grpSpPr>
          <a:xfrm>
            <a:off x="5344334" y="927411"/>
            <a:ext cx="707330" cy="798180"/>
            <a:chOff x="4643578" y="432838"/>
            <a:chExt cx="1028134" cy="1160188"/>
          </a:xfrm>
          <a:solidFill>
            <a:srgbClr val="616161"/>
          </a:solidFill>
        </p:grpSpPr>
        <p:sp>
          <p:nvSpPr>
            <p:cNvPr id="10" name="Freeform 9">
              <a:extLst>
                <a:ext uri="{FF2B5EF4-FFF2-40B4-BE49-F238E27FC236}">
                  <a16:creationId xmlns:a16="http://schemas.microsoft.com/office/drawing/2014/main" id="{473F6C7C-2F6F-1F3A-5196-5583CD95FE7D}"/>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pPr algn="l" rtl="0"/>
              <a:endParaRPr lang="en-US" dirty="0"/>
            </a:p>
          </p:txBody>
        </p:sp>
        <p:grpSp>
          <p:nvGrpSpPr>
            <p:cNvPr id="11" name="Graphic 3">
              <a:extLst>
                <a:ext uri="{FF2B5EF4-FFF2-40B4-BE49-F238E27FC236}">
                  <a16:creationId xmlns:a16="http://schemas.microsoft.com/office/drawing/2014/main" id="{32E2E769-314A-7B21-9AF7-36AE2EE65BD2}"/>
                </a:ext>
              </a:extLst>
            </p:cNvPr>
            <p:cNvGrpSpPr/>
            <p:nvPr/>
          </p:nvGrpSpPr>
          <p:grpSpPr>
            <a:xfrm>
              <a:off x="4643578" y="432838"/>
              <a:ext cx="1028134" cy="1160188"/>
              <a:chOff x="4643578" y="432838"/>
              <a:chExt cx="1028134" cy="1160188"/>
            </a:xfrm>
            <a:grpFill/>
          </p:grpSpPr>
          <p:sp>
            <p:nvSpPr>
              <p:cNvPr id="12" name="Freeform 11">
                <a:extLst>
                  <a:ext uri="{FF2B5EF4-FFF2-40B4-BE49-F238E27FC236}">
                    <a16:creationId xmlns:a16="http://schemas.microsoft.com/office/drawing/2014/main" id="{205FACEB-E397-E2D8-00FC-B37E3FDB77D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13" name="Graphic 3">
                <a:extLst>
                  <a:ext uri="{FF2B5EF4-FFF2-40B4-BE49-F238E27FC236}">
                    <a16:creationId xmlns:a16="http://schemas.microsoft.com/office/drawing/2014/main" id="{35DB5946-F7B2-89FD-C860-B5902B82DF76}"/>
                  </a:ext>
                </a:extLst>
              </p:cNvPr>
              <p:cNvGrpSpPr/>
              <p:nvPr/>
            </p:nvGrpSpPr>
            <p:grpSpPr>
              <a:xfrm>
                <a:off x="4643578" y="432838"/>
                <a:ext cx="1028134" cy="1160188"/>
                <a:chOff x="4643578" y="432838"/>
                <a:chExt cx="1028134" cy="1160188"/>
              </a:xfrm>
              <a:grpFill/>
            </p:grpSpPr>
            <p:sp>
              <p:nvSpPr>
                <p:cNvPr id="14" name="Freeform 13">
                  <a:extLst>
                    <a:ext uri="{FF2B5EF4-FFF2-40B4-BE49-F238E27FC236}">
                      <a16:creationId xmlns:a16="http://schemas.microsoft.com/office/drawing/2014/main" id="{FA2E7CC8-D43C-C43C-40EA-FF32D92C4A3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9543D6FD-9F37-8A3D-174E-E98069FE3077}"/>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grpSp>
        <p:nvGrpSpPr>
          <p:cNvPr id="16" name="Graphic 3">
            <a:extLst>
              <a:ext uri="{FF2B5EF4-FFF2-40B4-BE49-F238E27FC236}">
                <a16:creationId xmlns:a16="http://schemas.microsoft.com/office/drawing/2014/main" id="{D37078E2-2DDA-D218-87C2-79BDB0F44009}"/>
              </a:ext>
            </a:extLst>
          </p:cNvPr>
          <p:cNvGrpSpPr/>
          <p:nvPr/>
        </p:nvGrpSpPr>
        <p:grpSpPr>
          <a:xfrm>
            <a:off x="6529011" y="3096611"/>
            <a:ext cx="690566" cy="763372"/>
            <a:chOff x="2811409" y="3683011"/>
            <a:chExt cx="858485" cy="948995"/>
          </a:xfrm>
          <a:solidFill>
            <a:srgbClr val="616161"/>
          </a:solidFill>
        </p:grpSpPr>
        <p:sp>
          <p:nvSpPr>
            <p:cNvPr id="17" name="Freeform 16">
              <a:extLst>
                <a:ext uri="{FF2B5EF4-FFF2-40B4-BE49-F238E27FC236}">
                  <a16:creationId xmlns:a16="http://schemas.microsoft.com/office/drawing/2014/main" id="{57F18CE4-30E3-C825-AE5A-7189EBE2A4C3}"/>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pPr algn="l" rtl="0"/>
              <a:endParaRPr lang="en-US"/>
            </a:p>
          </p:txBody>
        </p:sp>
        <p:grpSp>
          <p:nvGrpSpPr>
            <p:cNvPr id="18" name="Graphic 3">
              <a:extLst>
                <a:ext uri="{FF2B5EF4-FFF2-40B4-BE49-F238E27FC236}">
                  <a16:creationId xmlns:a16="http://schemas.microsoft.com/office/drawing/2014/main" id="{F68FDB0B-A3B7-36B0-1BB3-4AB99244C5E8}"/>
                </a:ext>
              </a:extLst>
            </p:cNvPr>
            <p:cNvGrpSpPr/>
            <p:nvPr/>
          </p:nvGrpSpPr>
          <p:grpSpPr>
            <a:xfrm>
              <a:off x="2811409" y="3683011"/>
              <a:ext cx="858485" cy="948995"/>
              <a:chOff x="2811409" y="3683011"/>
              <a:chExt cx="858485" cy="948995"/>
            </a:xfrm>
            <a:grpFill/>
          </p:grpSpPr>
          <p:sp>
            <p:nvSpPr>
              <p:cNvPr id="19" name="Freeform 18">
                <a:extLst>
                  <a:ext uri="{FF2B5EF4-FFF2-40B4-BE49-F238E27FC236}">
                    <a16:creationId xmlns:a16="http://schemas.microsoft.com/office/drawing/2014/main" id="{E38649C4-46C4-8FAF-FA8E-1A3BDE7E6FA4}"/>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57978BCC-BC8D-1513-D674-EA7418F67543}"/>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2CC77303-8155-19AF-5218-4CD076866EF8}"/>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23753D00-5896-D98A-A96E-A2449B2F74BB}"/>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pPr algn="l" rtl="0"/>
                <a:endParaRPr lang="en-US"/>
              </a:p>
            </p:txBody>
          </p:sp>
          <p:sp>
            <p:nvSpPr>
              <p:cNvPr id="23" name="Freeform 22">
                <a:extLst>
                  <a:ext uri="{FF2B5EF4-FFF2-40B4-BE49-F238E27FC236}">
                    <a16:creationId xmlns:a16="http://schemas.microsoft.com/office/drawing/2014/main" id="{32782DD9-EE1A-6C19-DAAE-0D3AA5586276}"/>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pPr algn="l" rtl="0"/>
                <a:endParaRPr lang="en-US"/>
              </a:p>
            </p:txBody>
          </p:sp>
          <p:sp>
            <p:nvSpPr>
              <p:cNvPr id="24" name="Freeform 23">
                <a:extLst>
                  <a:ext uri="{FF2B5EF4-FFF2-40B4-BE49-F238E27FC236}">
                    <a16:creationId xmlns:a16="http://schemas.microsoft.com/office/drawing/2014/main" id="{6EBCA6FE-2D6C-F6C2-B556-41F225F45A11}"/>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680E9832-D2B3-3EF3-DA57-A14DD0D1B258}"/>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BCC387CD-412C-68FC-FCB7-40151019CD36}"/>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28" name="Freeform 27">
                <a:extLst>
                  <a:ext uri="{FF2B5EF4-FFF2-40B4-BE49-F238E27FC236}">
                    <a16:creationId xmlns:a16="http://schemas.microsoft.com/office/drawing/2014/main" id="{46607950-3213-91FE-E065-0156E994668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EC4D17C4-763F-A078-9CD1-1FDEBD2A1F80}"/>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5B681F83-37A4-4A77-D113-2EAB67FB7276}"/>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391A0D7-25C8-DACD-4B67-A11DA52678A3}"/>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682AB2D3-030B-2015-110D-931194318DFC}"/>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FB98FBD-51E5-4156-0A59-79A91DBB77F9}"/>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grpSp>
      </p:grpSp>
      <p:grpSp>
        <p:nvGrpSpPr>
          <p:cNvPr id="39" name="Graphic 3">
            <a:extLst>
              <a:ext uri="{FF2B5EF4-FFF2-40B4-BE49-F238E27FC236}">
                <a16:creationId xmlns:a16="http://schemas.microsoft.com/office/drawing/2014/main" id="{C3E12000-07A8-FDA2-0014-631E6E2FDF02}"/>
              </a:ext>
            </a:extLst>
          </p:cNvPr>
          <p:cNvGrpSpPr/>
          <p:nvPr/>
        </p:nvGrpSpPr>
        <p:grpSpPr>
          <a:xfrm>
            <a:off x="5394397" y="5335633"/>
            <a:ext cx="730034" cy="730950"/>
            <a:chOff x="6601914" y="3685068"/>
            <a:chExt cx="1090935" cy="1092304"/>
          </a:xfrm>
          <a:solidFill>
            <a:srgbClr val="616161"/>
          </a:solidFill>
        </p:grpSpPr>
        <p:sp>
          <p:nvSpPr>
            <p:cNvPr id="40" name="Freeform 39">
              <a:extLst>
                <a:ext uri="{FF2B5EF4-FFF2-40B4-BE49-F238E27FC236}">
                  <a16:creationId xmlns:a16="http://schemas.microsoft.com/office/drawing/2014/main" id="{35314FFE-ED2D-ED85-DF53-7A05C4930D29}"/>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EAD858E3-2099-37E0-A3FA-27915737610C}"/>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pPr algn="l" rtl="0"/>
              <a:endParaRPr lang="en-US"/>
            </a:p>
          </p:txBody>
        </p:sp>
        <p:grpSp>
          <p:nvGrpSpPr>
            <p:cNvPr id="42" name="Graphic 3">
              <a:extLst>
                <a:ext uri="{FF2B5EF4-FFF2-40B4-BE49-F238E27FC236}">
                  <a16:creationId xmlns:a16="http://schemas.microsoft.com/office/drawing/2014/main" id="{465E6BAA-E7A4-24F9-22A6-C2819A891D53}"/>
                </a:ext>
              </a:extLst>
            </p:cNvPr>
            <p:cNvGrpSpPr/>
            <p:nvPr/>
          </p:nvGrpSpPr>
          <p:grpSpPr>
            <a:xfrm>
              <a:off x="6601914" y="3685068"/>
              <a:ext cx="1090935" cy="1092304"/>
              <a:chOff x="6601914" y="3685068"/>
              <a:chExt cx="1090935" cy="1092304"/>
            </a:xfrm>
            <a:grpFill/>
          </p:grpSpPr>
          <p:sp>
            <p:nvSpPr>
              <p:cNvPr id="43" name="Freeform 42">
                <a:extLst>
                  <a:ext uri="{FF2B5EF4-FFF2-40B4-BE49-F238E27FC236}">
                    <a16:creationId xmlns:a16="http://schemas.microsoft.com/office/drawing/2014/main" id="{031E6EF9-01C1-15B8-51B2-E63C7AD55D22}"/>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195" name="Freeform 194">
                <a:extLst>
                  <a:ext uri="{FF2B5EF4-FFF2-40B4-BE49-F238E27FC236}">
                    <a16:creationId xmlns:a16="http://schemas.microsoft.com/office/drawing/2014/main" id="{38EB0DDF-C6CF-3E4E-D27B-A9EB5950475E}"/>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196" name="Graphic 3">
                <a:extLst>
                  <a:ext uri="{FF2B5EF4-FFF2-40B4-BE49-F238E27FC236}">
                    <a16:creationId xmlns:a16="http://schemas.microsoft.com/office/drawing/2014/main" id="{EFADF559-611C-4A8C-DC1A-20C332D38ED2}"/>
                  </a:ext>
                </a:extLst>
              </p:cNvPr>
              <p:cNvGrpSpPr/>
              <p:nvPr/>
            </p:nvGrpSpPr>
            <p:grpSpPr>
              <a:xfrm>
                <a:off x="6601914" y="3685068"/>
                <a:ext cx="1090935" cy="1092304"/>
                <a:chOff x="6601914" y="3685068"/>
                <a:chExt cx="1090935" cy="1092304"/>
              </a:xfrm>
              <a:grpFill/>
            </p:grpSpPr>
            <p:sp>
              <p:nvSpPr>
                <p:cNvPr id="218" name="Freeform 217">
                  <a:extLst>
                    <a:ext uri="{FF2B5EF4-FFF2-40B4-BE49-F238E27FC236}">
                      <a16:creationId xmlns:a16="http://schemas.microsoft.com/office/drawing/2014/main" id="{ED6DF034-67EB-5C5E-AAD1-F4FBCE4E9109}"/>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9" name="Freeform 218">
                  <a:extLst>
                    <a:ext uri="{FF2B5EF4-FFF2-40B4-BE49-F238E27FC236}">
                      <a16:creationId xmlns:a16="http://schemas.microsoft.com/office/drawing/2014/main" id="{13F5F331-26C1-B05C-E48A-2DAEF65F7C9C}"/>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197" name="Freeform 196">
                <a:extLst>
                  <a:ext uri="{FF2B5EF4-FFF2-40B4-BE49-F238E27FC236}">
                    <a16:creationId xmlns:a16="http://schemas.microsoft.com/office/drawing/2014/main" id="{6E9B6222-8712-C7ED-2663-1D2024D2EFF4}"/>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198" name="Freeform 197">
                <a:extLst>
                  <a:ext uri="{FF2B5EF4-FFF2-40B4-BE49-F238E27FC236}">
                    <a16:creationId xmlns:a16="http://schemas.microsoft.com/office/drawing/2014/main" id="{7646CC04-C665-AF2F-D1D4-7BFB1ECBCA8C}"/>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199" name="Freeform 198">
                <a:extLst>
                  <a:ext uri="{FF2B5EF4-FFF2-40B4-BE49-F238E27FC236}">
                    <a16:creationId xmlns:a16="http://schemas.microsoft.com/office/drawing/2014/main" id="{DAD54120-AE0F-C706-CF8A-16749F9BDD88}"/>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0" name="Freeform 199">
                <a:extLst>
                  <a:ext uri="{FF2B5EF4-FFF2-40B4-BE49-F238E27FC236}">
                    <a16:creationId xmlns:a16="http://schemas.microsoft.com/office/drawing/2014/main" id="{6CF05655-35EC-DA89-B62E-B50B4518FF43}"/>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1" name="Freeform 200">
                <a:extLst>
                  <a:ext uri="{FF2B5EF4-FFF2-40B4-BE49-F238E27FC236}">
                    <a16:creationId xmlns:a16="http://schemas.microsoft.com/office/drawing/2014/main" id="{4D03E8EF-A4FF-1185-A3C5-C5D98E52A14D}"/>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2" name="Freeform 201">
                <a:extLst>
                  <a:ext uri="{FF2B5EF4-FFF2-40B4-BE49-F238E27FC236}">
                    <a16:creationId xmlns:a16="http://schemas.microsoft.com/office/drawing/2014/main" id="{9C18147A-A4AD-A682-E050-3BB03DA57A62}"/>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203" name="Freeform 202">
                <a:extLst>
                  <a:ext uri="{FF2B5EF4-FFF2-40B4-BE49-F238E27FC236}">
                    <a16:creationId xmlns:a16="http://schemas.microsoft.com/office/drawing/2014/main" id="{1D809CD9-0436-34BF-1189-8A477283FAA8}"/>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4" name="Freeform 203">
                <a:extLst>
                  <a:ext uri="{FF2B5EF4-FFF2-40B4-BE49-F238E27FC236}">
                    <a16:creationId xmlns:a16="http://schemas.microsoft.com/office/drawing/2014/main" id="{726E6179-F415-F8ED-6117-30BC784EE39C}"/>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5" name="Freeform 204">
                <a:extLst>
                  <a:ext uri="{FF2B5EF4-FFF2-40B4-BE49-F238E27FC236}">
                    <a16:creationId xmlns:a16="http://schemas.microsoft.com/office/drawing/2014/main" id="{E061A449-F223-F907-18E4-1B52A9A49D88}"/>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6" name="Freeform 205">
                <a:extLst>
                  <a:ext uri="{FF2B5EF4-FFF2-40B4-BE49-F238E27FC236}">
                    <a16:creationId xmlns:a16="http://schemas.microsoft.com/office/drawing/2014/main" id="{BEFB7D4A-2368-35A6-1373-D6C78D9EDBAD}"/>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7" name="Freeform 206">
                <a:extLst>
                  <a:ext uri="{FF2B5EF4-FFF2-40B4-BE49-F238E27FC236}">
                    <a16:creationId xmlns:a16="http://schemas.microsoft.com/office/drawing/2014/main" id="{8D1339B8-A5DF-7C9B-8513-EEF55BD22263}"/>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208" name="Freeform 207">
                <a:extLst>
                  <a:ext uri="{FF2B5EF4-FFF2-40B4-BE49-F238E27FC236}">
                    <a16:creationId xmlns:a16="http://schemas.microsoft.com/office/drawing/2014/main" id="{87E3DC0F-7BA8-4FA0-1069-68F78E68C5D8}"/>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209" name="Freeform 208">
                <a:extLst>
                  <a:ext uri="{FF2B5EF4-FFF2-40B4-BE49-F238E27FC236}">
                    <a16:creationId xmlns:a16="http://schemas.microsoft.com/office/drawing/2014/main" id="{AB839EF7-BCA9-0881-0F05-AE32618DF175}"/>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0" name="Freeform 209">
                <a:extLst>
                  <a:ext uri="{FF2B5EF4-FFF2-40B4-BE49-F238E27FC236}">
                    <a16:creationId xmlns:a16="http://schemas.microsoft.com/office/drawing/2014/main" id="{4B027190-B352-6F6C-8F49-9F0061AA9E12}"/>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1" name="Freeform 210">
                <a:extLst>
                  <a:ext uri="{FF2B5EF4-FFF2-40B4-BE49-F238E27FC236}">
                    <a16:creationId xmlns:a16="http://schemas.microsoft.com/office/drawing/2014/main" id="{DC2A80BE-70CA-0EBD-1FF4-FD16992217C2}"/>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212" name="Freeform 211">
                <a:extLst>
                  <a:ext uri="{FF2B5EF4-FFF2-40B4-BE49-F238E27FC236}">
                    <a16:creationId xmlns:a16="http://schemas.microsoft.com/office/drawing/2014/main" id="{FA2F779C-3C34-1B38-6AFB-00D820A6DEE7}"/>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213" name="Freeform 212">
                <a:extLst>
                  <a:ext uri="{FF2B5EF4-FFF2-40B4-BE49-F238E27FC236}">
                    <a16:creationId xmlns:a16="http://schemas.microsoft.com/office/drawing/2014/main" id="{44F13354-92E6-A32A-712E-18364FC56732}"/>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214" name="Freeform 213">
                <a:extLst>
                  <a:ext uri="{FF2B5EF4-FFF2-40B4-BE49-F238E27FC236}">
                    <a16:creationId xmlns:a16="http://schemas.microsoft.com/office/drawing/2014/main" id="{69FC32FE-7EB0-2DBC-2518-C3C407AE0DC0}"/>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6" name="Freeform 215">
                <a:extLst>
                  <a:ext uri="{FF2B5EF4-FFF2-40B4-BE49-F238E27FC236}">
                    <a16:creationId xmlns:a16="http://schemas.microsoft.com/office/drawing/2014/main" id="{73B3355F-184A-2BA6-252A-79E05F73C2DD}"/>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217" name="Freeform 216">
                <a:extLst>
                  <a:ext uri="{FF2B5EF4-FFF2-40B4-BE49-F238E27FC236}">
                    <a16:creationId xmlns:a16="http://schemas.microsoft.com/office/drawing/2014/main" id="{E563FC3A-EC2E-9FE1-9B52-76C281CE631F}"/>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sp>
        <p:nvSpPr>
          <p:cNvPr id="332" name="Rectangle 331">
            <a:extLst>
              <a:ext uri="{FF2B5EF4-FFF2-40B4-BE49-F238E27FC236}">
                <a16:creationId xmlns:a16="http://schemas.microsoft.com/office/drawing/2014/main" id="{4AD1CC34-EF04-776A-97D1-6B2C495C81FB}"/>
              </a:ext>
            </a:extLst>
          </p:cNvPr>
          <p:cNvSpPr/>
          <p:nvPr/>
        </p:nvSpPr>
        <p:spPr>
          <a:xfrm>
            <a:off x="1" y="0"/>
            <a:ext cx="4192538"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536404" y="430173"/>
            <a:ext cx="3240426" cy="60677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Controlando la narrativa</a:t>
            </a:r>
          </a:p>
          <a:p>
            <a:pPr algn="l" rtl="0"/>
            <a:endParaRPr lang="en-US" dirty="0">
              <a:solidFill>
                <a:schemeClr val="bg1"/>
              </a:solidFill>
            </a:endParaRPr>
          </a:p>
          <a:p>
            <a:pPr algn="l" rtl="0">
              <a:lnSpc>
                <a:spcPts val="2240"/>
              </a:lnSpc>
              <a:spcBef>
                <a:spcPts val="0"/>
              </a:spcBef>
            </a:pPr>
            <a:r>
              <a:rPr lang="en-US" sz="2200" dirty="0">
                <a:solidFill>
                  <a:schemeClr val="bg1"/>
                </a:solidFill>
              </a:rPr>
              <a:t>Una gran parte del éxito en la gestión de crisis es la oportunidad de contar su propia historia. La razón principal es que se va a contar de cualquier manera, y si permanece en silencio, las partes que podrían no tener en mente los mejores intereses de su empresa podrían ser las que cuenten la historia.</a:t>
            </a:r>
          </a:p>
          <a:p>
            <a:pPr algn="l" rtl="0">
              <a:lnSpc>
                <a:spcPts val="2240"/>
              </a:lnSpc>
              <a:spcBef>
                <a:spcPts val="0"/>
              </a:spcBef>
            </a:pPr>
            <a:r>
              <a:rPr lang="en-US" sz="2200" dirty="0">
                <a:solidFill>
                  <a:schemeClr val="bg1"/>
                </a:solidFill>
              </a:rPr>
              <a:t>Así es como una empresa puede recuperar el control de la historia durante una crisis:</a:t>
            </a:r>
          </a:p>
        </p:txBody>
      </p:sp>
      <p:sp>
        <p:nvSpPr>
          <p:cNvPr id="215" name="Rectangle 214">
            <a:extLst>
              <a:ext uri="{FF2B5EF4-FFF2-40B4-BE49-F238E27FC236}">
                <a16:creationId xmlns:a16="http://schemas.microsoft.com/office/drawing/2014/main" id="{13AFE945-1351-4152-C7FB-365CFAADD6FC}"/>
              </a:ext>
            </a:extLst>
          </p:cNvPr>
          <p:cNvSpPr/>
          <p:nvPr/>
        </p:nvSpPr>
        <p:spPr>
          <a:xfrm>
            <a:off x="536403" y="168449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34820543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331">
            <a:extLst>
              <a:ext uri="{FF2B5EF4-FFF2-40B4-BE49-F238E27FC236}">
                <a16:creationId xmlns:a16="http://schemas.microsoft.com/office/drawing/2014/main" id="{4AD1CC34-EF04-776A-97D1-6B2C495C81FB}"/>
              </a:ext>
            </a:extLst>
          </p:cNvPr>
          <p:cNvSpPr/>
          <p:nvPr/>
        </p:nvSpPr>
        <p:spPr>
          <a:xfrm>
            <a:off x="1" y="3683"/>
            <a:ext cx="12191999" cy="20804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3" name="Text Placeholder 10">
            <a:extLst>
              <a:ext uri="{FF2B5EF4-FFF2-40B4-BE49-F238E27FC236}">
                <a16:creationId xmlns:a16="http://schemas.microsoft.com/office/drawing/2014/main" id="{C8794C74-43AD-DC52-6829-2ABE1D3D0969}"/>
              </a:ext>
            </a:extLst>
          </p:cNvPr>
          <p:cNvSpPr txBox="1">
            <a:spLocks/>
          </p:cNvSpPr>
          <p:nvPr/>
        </p:nvSpPr>
        <p:spPr>
          <a:xfrm>
            <a:off x="412198" y="250891"/>
            <a:ext cx="2662166" cy="21410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Controlando la narrativa</a:t>
            </a:r>
            <a:endParaRPr lang="en-US" sz="2200" dirty="0">
              <a:solidFill>
                <a:schemeClr val="bg1"/>
              </a:solidFill>
            </a:endParaRPr>
          </a:p>
        </p:txBody>
      </p:sp>
      <p:sp>
        <p:nvSpPr>
          <p:cNvPr id="215" name="Rectangle 214">
            <a:extLst>
              <a:ext uri="{FF2B5EF4-FFF2-40B4-BE49-F238E27FC236}">
                <a16:creationId xmlns:a16="http://schemas.microsoft.com/office/drawing/2014/main" id="{13AFE945-1351-4152-C7FB-365CFAADD6FC}"/>
              </a:ext>
            </a:extLst>
          </p:cNvPr>
          <p:cNvSpPr/>
          <p:nvPr/>
        </p:nvSpPr>
        <p:spPr>
          <a:xfrm rot="16200000">
            <a:off x="2543970" y="982150"/>
            <a:ext cx="1440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2" name="Text Placeholder 10">
            <a:extLst>
              <a:ext uri="{FF2B5EF4-FFF2-40B4-BE49-F238E27FC236}">
                <a16:creationId xmlns:a16="http://schemas.microsoft.com/office/drawing/2014/main" id="{0F7F3D30-B438-9F10-3573-8FBEF8240AE5}"/>
              </a:ext>
            </a:extLst>
          </p:cNvPr>
          <p:cNvSpPr txBox="1">
            <a:spLocks/>
          </p:cNvSpPr>
          <p:nvPr/>
        </p:nvSpPr>
        <p:spPr>
          <a:xfrm>
            <a:off x="3546009" y="250890"/>
            <a:ext cx="8333175" cy="20354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40"/>
              </a:lnSpc>
              <a:spcBef>
                <a:spcPts val="0"/>
              </a:spcBef>
            </a:pPr>
            <a:r>
              <a:rPr lang="en-US" sz="2200" dirty="0">
                <a:solidFill>
                  <a:schemeClr val="bg1"/>
                </a:solidFill>
              </a:rPr>
              <a:t>Una gran parte del éxito en la gestión de crisis es la oportunidad de contar su propia historia. La razón principal es que se va a contar de cualquier manera, y si permanece en silencio, las partes que podrían no tener en mente los mejores intereses de su empresa podrían ser las que cuenten la historia. Así es como una empresa puede recuperar el control de la historia durante una crisis:</a:t>
            </a:r>
          </a:p>
        </p:txBody>
      </p:sp>
      <p:grpSp>
        <p:nvGrpSpPr>
          <p:cNvPr id="344" name="Group 343">
            <a:extLst>
              <a:ext uri="{FF2B5EF4-FFF2-40B4-BE49-F238E27FC236}">
                <a16:creationId xmlns:a16="http://schemas.microsoft.com/office/drawing/2014/main" id="{2FC3FB64-F6A8-CD23-F213-2EFCFE89A63E}"/>
              </a:ext>
            </a:extLst>
          </p:cNvPr>
          <p:cNvGrpSpPr/>
          <p:nvPr/>
        </p:nvGrpSpPr>
        <p:grpSpPr>
          <a:xfrm>
            <a:off x="-59426" y="2440385"/>
            <a:ext cx="1914966" cy="3678553"/>
            <a:chOff x="-1909" y="2363328"/>
            <a:chExt cx="1914966" cy="3678553"/>
          </a:xfrm>
        </p:grpSpPr>
        <p:sp>
          <p:nvSpPr>
            <p:cNvPr id="262" name="Freeform 261">
              <a:extLst>
                <a:ext uri="{FF2B5EF4-FFF2-40B4-BE49-F238E27FC236}">
                  <a16:creationId xmlns:a16="http://schemas.microsoft.com/office/drawing/2014/main" id="{FE8AB9E2-6F96-5752-230C-90FA2E0FA8B9}"/>
                </a:ext>
              </a:extLst>
            </p:cNvPr>
            <p:cNvSpPr/>
            <p:nvPr/>
          </p:nvSpPr>
          <p:spPr>
            <a:xfrm>
              <a:off x="-1909" y="5226416"/>
              <a:ext cx="1530922" cy="815465"/>
            </a:xfrm>
            <a:custGeom>
              <a:avLst/>
              <a:gdLst>
                <a:gd name="connsiteX0" fmla="*/ 0 w 1530922"/>
                <a:gd name="connsiteY0" fmla="*/ 740505 h 815465"/>
                <a:gd name="connsiteX1" fmla="*/ 74989 w 1530922"/>
                <a:gd name="connsiteY1" fmla="*/ 665545 h 815465"/>
                <a:gd name="connsiteX2" fmla="*/ 74989 w 1530922"/>
                <a:gd name="connsiteY2" fmla="*/ 665545 h 815465"/>
                <a:gd name="connsiteX3" fmla="*/ 1397247 w 1530922"/>
                <a:gd name="connsiteY3" fmla="*/ 28172 h 815465"/>
                <a:gd name="connsiteX4" fmla="*/ 1397247 w 1530922"/>
                <a:gd name="connsiteY4" fmla="*/ 28172 h 815465"/>
                <a:gd name="connsiteX5" fmla="*/ 1502740 w 1530922"/>
                <a:gd name="connsiteY5" fmla="*/ 16314 h 815465"/>
                <a:gd name="connsiteX6" fmla="*/ 1502740 w 1530922"/>
                <a:gd name="connsiteY6" fmla="*/ 16314 h 815465"/>
                <a:gd name="connsiteX7" fmla="*/ 1514603 w 1530922"/>
                <a:gd name="connsiteY7" fmla="*/ 121766 h 815465"/>
                <a:gd name="connsiteX8" fmla="*/ 1514603 w 1530922"/>
                <a:gd name="connsiteY8" fmla="*/ 121766 h 815465"/>
                <a:gd name="connsiteX9" fmla="*/ 74989 w 1530922"/>
                <a:gd name="connsiteY9" fmla="*/ 815465 h 815465"/>
                <a:gd name="connsiteX10" fmla="*/ 74989 w 1530922"/>
                <a:gd name="connsiteY10" fmla="*/ 815465 h 815465"/>
                <a:gd name="connsiteX11" fmla="*/ 0 w 1530922"/>
                <a:gd name="connsiteY11" fmla="*/ 740505 h 815465"/>
                <a:gd name="connsiteX12" fmla="*/ 0 w 1530922"/>
                <a:gd name="connsiteY12" fmla="*/ 740505 h 81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0922" h="815465">
                  <a:moveTo>
                    <a:pt x="0" y="740505"/>
                  </a:moveTo>
                  <a:cubicBezTo>
                    <a:pt x="0" y="699002"/>
                    <a:pt x="33470" y="665545"/>
                    <a:pt x="74989" y="665545"/>
                  </a:cubicBezTo>
                  <a:lnTo>
                    <a:pt x="74989" y="665545"/>
                  </a:lnTo>
                  <a:cubicBezTo>
                    <a:pt x="610502" y="665545"/>
                    <a:pt x="1087548" y="416948"/>
                    <a:pt x="1397247" y="28172"/>
                  </a:cubicBezTo>
                  <a:lnTo>
                    <a:pt x="1397247" y="28172"/>
                  </a:lnTo>
                  <a:cubicBezTo>
                    <a:pt x="1423091" y="-4014"/>
                    <a:pt x="1470118" y="-9520"/>
                    <a:pt x="1502740" y="16314"/>
                  </a:cubicBezTo>
                  <a:lnTo>
                    <a:pt x="1502740" y="16314"/>
                  </a:lnTo>
                  <a:cubicBezTo>
                    <a:pt x="1534939" y="42148"/>
                    <a:pt x="1540446" y="89156"/>
                    <a:pt x="1514603" y="121766"/>
                  </a:cubicBezTo>
                  <a:lnTo>
                    <a:pt x="1514603" y="121766"/>
                  </a:lnTo>
                  <a:cubicBezTo>
                    <a:pt x="1177789" y="544423"/>
                    <a:pt x="657528" y="815465"/>
                    <a:pt x="74989" y="815465"/>
                  </a:cubicBezTo>
                  <a:lnTo>
                    <a:pt x="74989" y="815465"/>
                  </a:lnTo>
                  <a:cubicBezTo>
                    <a:pt x="33470" y="815465"/>
                    <a:pt x="0" y="781585"/>
                    <a:pt x="0" y="740505"/>
                  </a:cubicBezTo>
                  <a:lnTo>
                    <a:pt x="0" y="740505"/>
                  </a:lnTo>
                  <a:close/>
                </a:path>
              </a:pathLst>
            </a:custGeom>
            <a:solidFill>
              <a:srgbClr val="B41F7A"/>
            </a:solidFill>
            <a:ln w="4233" cap="flat">
              <a:noFill/>
              <a:prstDash val="solid"/>
              <a:miter/>
            </a:ln>
          </p:spPr>
          <p:txBody>
            <a:bodyPr rtlCol="0" anchor="ctr"/>
            <a:lstStyle/>
            <a:p>
              <a:pPr algn="l" rtl="0"/>
              <a:endParaRPr lang="en-US"/>
            </a:p>
          </p:txBody>
        </p:sp>
        <p:sp>
          <p:nvSpPr>
            <p:cNvPr id="263" name="Freeform 262">
              <a:extLst>
                <a:ext uri="{FF2B5EF4-FFF2-40B4-BE49-F238E27FC236}">
                  <a16:creationId xmlns:a16="http://schemas.microsoft.com/office/drawing/2014/main" id="{B311E98E-F603-5841-7500-731F7FE5DC8A}"/>
                </a:ext>
              </a:extLst>
            </p:cNvPr>
            <p:cNvSpPr/>
            <p:nvPr/>
          </p:nvSpPr>
          <p:spPr>
            <a:xfrm>
              <a:off x="1379019" y="3028855"/>
              <a:ext cx="534038" cy="2347701"/>
            </a:xfrm>
            <a:custGeom>
              <a:avLst/>
              <a:gdLst>
                <a:gd name="connsiteX0" fmla="*/ 534039 w 534038"/>
                <a:gd name="connsiteY0" fmla="*/ 1173749 h 2347701"/>
                <a:gd name="connsiteX1" fmla="*/ 534039 w 534038"/>
                <a:gd name="connsiteY1" fmla="*/ 1173749 h 2347701"/>
                <a:gd name="connsiteX2" fmla="*/ 133675 w 534038"/>
                <a:gd name="connsiteY2" fmla="*/ 28172 h 2347701"/>
                <a:gd name="connsiteX3" fmla="*/ 28183 w 534038"/>
                <a:gd name="connsiteY3" fmla="*/ 16314 h 2347701"/>
                <a:gd name="connsiteX4" fmla="*/ 16320 w 534038"/>
                <a:gd name="connsiteY4" fmla="*/ 121766 h 2347701"/>
                <a:gd name="connsiteX5" fmla="*/ 384061 w 534038"/>
                <a:gd name="connsiteY5" fmla="*/ 1173749 h 2347701"/>
                <a:gd name="connsiteX6" fmla="*/ 384061 w 534038"/>
                <a:gd name="connsiteY6" fmla="*/ 1174173 h 2347701"/>
                <a:gd name="connsiteX7" fmla="*/ 16320 w 534038"/>
                <a:gd name="connsiteY7" fmla="*/ 2225732 h 2347701"/>
                <a:gd name="connsiteX8" fmla="*/ 28183 w 534038"/>
                <a:gd name="connsiteY8" fmla="*/ 2331185 h 2347701"/>
                <a:gd name="connsiteX9" fmla="*/ 74786 w 534038"/>
                <a:gd name="connsiteY9" fmla="*/ 2347702 h 2347701"/>
                <a:gd name="connsiteX10" fmla="*/ 133675 w 534038"/>
                <a:gd name="connsiteY10" fmla="*/ 2319327 h 2347701"/>
                <a:gd name="connsiteX11" fmla="*/ 133675 w 534038"/>
                <a:gd name="connsiteY11" fmla="*/ 2319327 h 2347701"/>
                <a:gd name="connsiteX12" fmla="*/ 534039 w 534038"/>
                <a:gd name="connsiteY12" fmla="*/ 1173749 h 234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038" h="2347701">
                  <a:moveTo>
                    <a:pt x="534039" y="1173749"/>
                  </a:moveTo>
                  <a:cubicBezTo>
                    <a:pt x="534039" y="1173749"/>
                    <a:pt x="534039" y="1173326"/>
                    <a:pt x="534039" y="1173749"/>
                  </a:cubicBezTo>
                  <a:cubicBezTo>
                    <a:pt x="534039" y="740505"/>
                    <a:pt x="384061" y="342411"/>
                    <a:pt x="133675" y="28172"/>
                  </a:cubicBezTo>
                  <a:cubicBezTo>
                    <a:pt x="107832" y="-4014"/>
                    <a:pt x="60805" y="-9520"/>
                    <a:pt x="28183" y="16314"/>
                  </a:cubicBezTo>
                  <a:cubicBezTo>
                    <a:pt x="-4016" y="42148"/>
                    <a:pt x="-9524" y="89156"/>
                    <a:pt x="16320" y="121766"/>
                  </a:cubicBezTo>
                  <a:cubicBezTo>
                    <a:pt x="246370" y="410596"/>
                    <a:pt x="384061" y="775656"/>
                    <a:pt x="384061" y="1173749"/>
                  </a:cubicBezTo>
                  <a:cubicBezTo>
                    <a:pt x="384061" y="1173749"/>
                    <a:pt x="384061" y="1174173"/>
                    <a:pt x="384061" y="1174173"/>
                  </a:cubicBezTo>
                  <a:cubicBezTo>
                    <a:pt x="384061" y="1572266"/>
                    <a:pt x="246370" y="1936903"/>
                    <a:pt x="16320" y="2225732"/>
                  </a:cubicBezTo>
                  <a:cubicBezTo>
                    <a:pt x="-9524" y="2257919"/>
                    <a:pt x="-4016" y="2305351"/>
                    <a:pt x="28183" y="2331185"/>
                  </a:cubicBezTo>
                  <a:cubicBezTo>
                    <a:pt x="42164" y="2342196"/>
                    <a:pt x="58686" y="2347702"/>
                    <a:pt x="74786" y="2347702"/>
                  </a:cubicBezTo>
                  <a:cubicBezTo>
                    <a:pt x="96816" y="2347702"/>
                    <a:pt x="118847" y="2337961"/>
                    <a:pt x="133675" y="2319327"/>
                  </a:cubicBezTo>
                  <a:lnTo>
                    <a:pt x="133675" y="2319327"/>
                  </a:lnTo>
                  <a:cubicBezTo>
                    <a:pt x="384061" y="2005087"/>
                    <a:pt x="534039" y="1606570"/>
                    <a:pt x="534039" y="1173749"/>
                  </a:cubicBezTo>
                  <a:close/>
                </a:path>
              </a:pathLst>
            </a:custGeom>
            <a:solidFill>
              <a:srgbClr val="F16924"/>
            </a:solidFill>
            <a:ln w="4233" cap="flat">
              <a:noFill/>
              <a:prstDash val="solid"/>
              <a:miter/>
            </a:ln>
          </p:spPr>
          <p:txBody>
            <a:bodyPr rtlCol="0" anchor="ctr"/>
            <a:lstStyle/>
            <a:p>
              <a:pPr algn="l" rtl="0"/>
              <a:endParaRPr lang="en-US"/>
            </a:p>
          </p:txBody>
        </p:sp>
        <p:sp>
          <p:nvSpPr>
            <p:cNvPr id="264" name="Freeform 263">
              <a:extLst>
                <a:ext uri="{FF2B5EF4-FFF2-40B4-BE49-F238E27FC236}">
                  <a16:creationId xmlns:a16="http://schemas.microsoft.com/office/drawing/2014/main" id="{A87D1145-3CB8-365B-3643-81597A1A4B70}"/>
                </a:ext>
              </a:extLst>
            </p:cNvPr>
            <p:cNvSpPr/>
            <p:nvPr/>
          </p:nvSpPr>
          <p:spPr>
            <a:xfrm>
              <a:off x="-1909" y="2363328"/>
              <a:ext cx="1530922" cy="815668"/>
            </a:xfrm>
            <a:custGeom>
              <a:avLst/>
              <a:gdLst>
                <a:gd name="connsiteX0" fmla="*/ 1397247 w 1530922"/>
                <a:gd name="connsiteY0" fmla="*/ 787293 h 815668"/>
                <a:gd name="connsiteX1" fmla="*/ 74989 w 1530922"/>
                <a:gd name="connsiteY1" fmla="*/ 149920 h 815668"/>
                <a:gd name="connsiteX2" fmla="*/ 74989 w 1530922"/>
                <a:gd name="connsiteY2" fmla="*/ 149920 h 815668"/>
                <a:gd name="connsiteX3" fmla="*/ 0 w 1530922"/>
                <a:gd name="connsiteY3" fmla="*/ 74960 h 815668"/>
                <a:gd name="connsiteX4" fmla="*/ 0 w 1530922"/>
                <a:gd name="connsiteY4" fmla="*/ 74960 h 815668"/>
                <a:gd name="connsiteX5" fmla="*/ 74989 w 1530922"/>
                <a:gd name="connsiteY5" fmla="*/ 0 h 815668"/>
                <a:gd name="connsiteX6" fmla="*/ 74989 w 1530922"/>
                <a:gd name="connsiteY6" fmla="*/ 0 h 815668"/>
                <a:gd name="connsiteX7" fmla="*/ 1514603 w 1530922"/>
                <a:gd name="connsiteY7" fmla="*/ 693699 h 815668"/>
                <a:gd name="connsiteX8" fmla="*/ 1514603 w 1530922"/>
                <a:gd name="connsiteY8" fmla="*/ 693699 h 815668"/>
                <a:gd name="connsiteX9" fmla="*/ 1502740 w 1530922"/>
                <a:gd name="connsiteY9" fmla="*/ 799151 h 815668"/>
                <a:gd name="connsiteX10" fmla="*/ 1502740 w 1530922"/>
                <a:gd name="connsiteY10" fmla="*/ 799151 h 815668"/>
                <a:gd name="connsiteX11" fmla="*/ 1456137 w 1530922"/>
                <a:gd name="connsiteY11" fmla="*/ 815668 h 815668"/>
                <a:gd name="connsiteX12" fmla="*/ 1456137 w 1530922"/>
                <a:gd name="connsiteY12" fmla="*/ 815668 h 815668"/>
                <a:gd name="connsiteX13" fmla="*/ 1397247 w 1530922"/>
                <a:gd name="connsiteY13" fmla="*/ 787293 h 815668"/>
                <a:gd name="connsiteX14" fmla="*/ 1397247 w 1530922"/>
                <a:gd name="connsiteY14" fmla="*/ 787293 h 81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0922" h="815668">
                  <a:moveTo>
                    <a:pt x="1397247" y="787293"/>
                  </a:moveTo>
                  <a:cubicBezTo>
                    <a:pt x="1087125" y="398517"/>
                    <a:pt x="610502" y="149920"/>
                    <a:pt x="74989" y="149920"/>
                  </a:cubicBezTo>
                  <a:lnTo>
                    <a:pt x="74989" y="149920"/>
                  </a:lnTo>
                  <a:cubicBezTo>
                    <a:pt x="33470" y="149920"/>
                    <a:pt x="0" y="116464"/>
                    <a:pt x="0" y="74960"/>
                  </a:cubicBezTo>
                  <a:lnTo>
                    <a:pt x="0" y="74960"/>
                  </a:lnTo>
                  <a:cubicBezTo>
                    <a:pt x="0" y="33457"/>
                    <a:pt x="33470" y="0"/>
                    <a:pt x="74989" y="0"/>
                  </a:cubicBezTo>
                  <a:lnTo>
                    <a:pt x="74989" y="0"/>
                  </a:lnTo>
                  <a:cubicBezTo>
                    <a:pt x="657528" y="0"/>
                    <a:pt x="1177789" y="271042"/>
                    <a:pt x="1514603" y="693699"/>
                  </a:cubicBezTo>
                  <a:lnTo>
                    <a:pt x="1514603" y="693699"/>
                  </a:lnTo>
                  <a:cubicBezTo>
                    <a:pt x="1540446" y="725885"/>
                    <a:pt x="1534939" y="773318"/>
                    <a:pt x="1502740" y="799151"/>
                  </a:cubicBezTo>
                  <a:lnTo>
                    <a:pt x="1502740" y="799151"/>
                  </a:lnTo>
                  <a:cubicBezTo>
                    <a:pt x="1488759" y="810162"/>
                    <a:pt x="1472236" y="815668"/>
                    <a:pt x="1456137" y="815668"/>
                  </a:cubicBezTo>
                  <a:lnTo>
                    <a:pt x="1456137" y="815668"/>
                  </a:lnTo>
                  <a:cubicBezTo>
                    <a:pt x="1433683" y="815245"/>
                    <a:pt x="1412076" y="805504"/>
                    <a:pt x="1397247" y="787293"/>
                  </a:cubicBezTo>
                  <a:lnTo>
                    <a:pt x="1397247" y="787293"/>
                  </a:lnTo>
                  <a:close/>
                </a:path>
              </a:pathLst>
            </a:custGeom>
            <a:solidFill>
              <a:srgbClr val="7F1C58"/>
            </a:solidFill>
            <a:ln w="4233" cap="flat">
              <a:noFill/>
              <a:prstDash val="solid"/>
              <a:miter/>
            </a:ln>
          </p:spPr>
          <p:txBody>
            <a:bodyPr rtlCol="0" anchor="ctr"/>
            <a:lstStyle/>
            <a:p>
              <a:pPr algn="l" rtl="0"/>
              <a:endParaRPr lang="en-US"/>
            </a:p>
          </p:txBody>
        </p:sp>
      </p:grpSp>
      <p:sp>
        <p:nvSpPr>
          <p:cNvPr id="268" name="Text Placeholder 2">
            <a:extLst>
              <a:ext uri="{FF2B5EF4-FFF2-40B4-BE49-F238E27FC236}">
                <a16:creationId xmlns:a16="http://schemas.microsoft.com/office/drawing/2014/main" id="{8776DDB8-9D1C-90F6-162E-CA3E5997A93B}"/>
              </a:ext>
            </a:extLst>
          </p:cNvPr>
          <p:cNvSpPr txBox="1">
            <a:spLocks/>
          </p:cNvSpPr>
          <p:nvPr/>
        </p:nvSpPr>
        <p:spPr>
          <a:xfrm>
            <a:off x="3944770" y="2344953"/>
            <a:ext cx="7955824" cy="5822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7F1C58"/>
                </a:solidFill>
              </a:rPr>
              <a:t>Preparación</a:t>
            </a:r>
          </a:p>
          <a:p>
            <a:pPr algn="l" rtl="0">
              <a:lnSpc>
                <a:spcPts val="1980"/>
              </a:lnSpc>
              <a:spcBef>
                <a:spcPts val="0"/>
              </a:spcBef>
            </a:pPr>
            <a:r>
              <a:rPr lang="en-US" sz="1900" dirty="0">
                <a:solidFill>
                  <a:srgbClr val="616161"/>
                </a:solidFill>
              </a:rPr>
              <a:t>Preparar planes de crisis, enviar mensajes, etc. es la forma principal de asegurarse de estar listo para reaccionar ante una crisis mientras otros todavía están parados en las puertas.</a:t>
            </a:r>
          </a:p>
        </p:txBody>
      </p:sp>
      <p:sp>
        <p:nvSpPr>
          <p:cNvPr id="269" name="Text Placeholder 2">
            <a:extLst>
              <a:ext uri="{FF2B5EF4-FFF2-40B4-BE49-F238E27FC236}">
                <a16:creationId xmlns:a16="http://schemas.microsoft.com/office/drawing/2014/main" id="{4C2F7BD6-D523-B5FF-A5B1-A8FB6E5ACF6C}"/>
              </a:ext>
            </a:extLst>
          </p:cNvPr>
          <p:cNvSpPr txBox="1">
            <a:spLocks/>
          </p:cNvSpPr>
          <p:nvPr/>
        </p:nvSpPr>
        <p:spPr>
          <a:xfrm>
            <a:off x="3937966" y="3522389"/>
            <a:ext cx="8065782" cy="11571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F16924"/>
                </a:solidFill>
              </a:rPr>
              <a:t>Comunicación:</a:t>
            </a:r>
          </a:p>
          <a:p>
            <a:pPr algn="l" rtl="0">
              <a:lnSpc>
                <a:spcPts val="1980"/>
              </a:lnSpc>
              <a:spcBef>
                <a:spcPts val="0"/>
              </a:spcBef>
            </a:pPr>
            <a:r>
              <a:rPr lang="en-US" sz="1900" dirty="0"/>
              <a:t>Tenga una sala de redacción en línea en un lugar muy visible. Llénalo con la información más reciente sobre tu</a:t>
            </a:r>
            <a:r>
              <a:rPr lang="en-US" sz="1900" dirty="0" err="1"/>
              <a:t>organización</a:t>
            </a:r>
            <a:r>
              <a:rPr lang="en-US" sz="1900" dirty="0"/>
              <a:t>y la crisis actual, para que los medios o las partes interesadas que buscan la información más reciente directamente de la fuente puedan encontrarla. Además, esté disponible para las partes interesadas y los medios de comunicación por igual.</a:t>
            </a:r>
          </a:p>
        </p:txBody>
      </p:sp>
      <p:sp>
        <p:nvSpPr>
          <p:cNvPr id="270" name="Text Placeholder 2">
            <a:extLst>
              <a:ext uri="{FF2B5EF4-FFF2-40B4-BE49-F238E27FC236}">
                <a16:creationId xmlns:a16="http://schemas.microsoft.com/office/drawing/2014/main" id="{7C0ADC22-8092-7271-EA9C-16AF6FF7CBEB}"/>
              </a:ext>
            </a:extLst>
          </p:cNvPr>
          <p:cNvSpPr txBox="1">
            <a:spLocks/>
          </p:cNvSpPr>
          <p:nvPr/>
        </p:nvSpPr>
        <p:spPr>
          <a:xfrm>
            <a:off x="3952647" y="5409478"/>
            <a:ext cx="8065782" cy="9898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80"/>
              </a:lnSpc>
              <a:spcBef>
                <a:spcPts val="0"/>
              </a:spcBef>
            </a:pPr>
            <a:r>
              <a:rPr lang="en-US" sz="2200" b="1" dirty="0">
                <a:solidFill>
                  <a:srgbClr val="B41F7A"/>
                </a:solidFill>
              </a:rPr>
              <a:t>Relaciones:</a:t>
            </a:r>
          </a:p>
          <a:p>
            <a:pPr algn="l" rtl="0">
              <a:lnSpc>
                <a:spcPts val="1980"/>
              </a:lnSpc>
              <a:spcBef>
                <a:spcPts val="0"/>
              </a:spcBef>
            </a:pPr>
            <a:r>
              <a:rPr lang="en-US" sz="1900" dirty="0">
                <a:solidFill>
                  <a:srgbClr val="616161"/>
                </a:solidFill>
              </a:rPr>
              <a:t>El auge de los informes electrónicos a través de las redes sociales ha hecho que sea aún más importante construir relaciones sólidas con las personas que cubren su industria, ya sea un reportero acreditado o simplemente un bloguero.</a:t>
            </a:r>
          </a:p>
        </p:txBody>
      </p:sp>
      <p:cxnSp>
        <p:nvCxnSpPr>
          <p:cNvPr id="273" name="Straight Connector 272">
            <a:extLst>
              <a:ext uri="{FF2B5EF4-FFF2-40B4-BE49-F238E27FC236}">
                <a16:creationId xmlns:a16="http://schemas.microsoft.com/office/drawing/2014/main" id="{F418CCD4-E296-8AEE-E0BE-8D00D2ADCCE1}"/>
              </a:ext>
            </a:extLst>
          </p:cNvPr>
          <p:cNvCxnSpPr>
            <a:cxnSpLocks/>
          </p:cNvCxnSpPr>
          <p:nvPr/>
        </p:nvCxnSpPr>
        <p:spPr>
          <a:xfrm>
            <a:off x="1862672" y="4254052"/>
            <a:ext cx="817902" cy="6663"/>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211DE478-41CC-7695-3BD5-E09D5EE9FE1D}"/>
              </a:ext>
            </a:extLst>
          </p:cNvPr>
          <p:cNvCxnSpPr>
            <a:cxnSpLocks/>
          </p:cNvCxnSpPr>
          <p:nvPr/>
        </p:nvCxnSpPr>
        <p:spPr>
          <a:xfrm>
            <a:off x="971550" y="2751505"/>
            <a:ext cx="1502573"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7420E5D9-3F7C-D64A-4E7E-7449F3B2D648}"/>
              </a:ext>
            </a:extLst>
          </p:cNvPr>
          <p:cNvCxnSpPr>
            <a:cxnSpLocks/>
          </p:cNvCxnSpPr>
          <p:nvPr/>
        </p:nvCxnSpPr>
        <p:spPr>
          <a:xfrm>
            <a:off x="1199994" y="5580661"/>
            <a:ext cx="13331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345" name="Group 344">
            <a:extLst>
              <a:ext uri="{FF2B5EF4-FFF2-40B4-BE49-F238E27FC236}">
                <a16:creationId xmlns:a16="http://schemas.microsoft.com/office/drawing/2014/main" id="{A2FB120B-21A7-01FD-55B2-0A09399B64DC}"/>
              </a:ext>
            </a:extLst>
          </p:cNvPr>
          <p:cNvGrpSpPr/>
          <p:nvPr/>
        </p:nvGrpSpPr>
        <p:grpSpPr>
          <a:xfrm>
            <a:off x="2523493" y="2202275"/>
            <a:ext cx="1227192" cy="1226725"/>
            <a:chOff x="-2729526" y="876905"/>
            <a:chExt cx="1446392" cy="1445841"/>
          </a:xfrm>
        </p:grpSpPr>
        <p:grpSp>
          <p:nvGrpSpPr>
            <p:cNvPr id="346" name="Graphic 8">
              <a:extLst>
                <a:ext uri="{FF2B5EF4-FFF2-40B4-BE49-F238E27FC236}">
                  <a16:creationId xmlns:a16="http://schemas.microsoft.com/office/drawing/2014/main" id="{1ABADED3-4D36-DF2D-0102-9D890B6EE699}"/>
                </a:ext>
              </a:extLst>
            </p:cNvPr>
            <p:cNvGrpSpPr/>
            <p:nvPr/>
          </p:nvGrpSpPr>
          <p:grpSpPr>
            <a:xfrm>
              <a:off x="-2729526" y="876905"/>
              <a:ext cx="1446392" cy="1445841"/>
              <a:chOff x="4817897" y="694433"/>
              <a:chExt cx="1446392" cy="1445841"/>
            </a:xfrm>
          </p:grpSpPr>
          <p:sp>
            <p:nvSpPr>
              <p:cNvPr id="354" name="Freeform 353">
                <a:extLst>
                  <a:ext uri="{FF2B5EF4-FFF2-40B4-BE49-F238E27FC236}">
                    <a16:creationId xmlns:a16="http://schemas.microsoft.com/office/drawing/2014/main" id="{3A71CD22-6141-19DF-97D9-BE636DA7171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355" name="Freeform 354">
                <a:extLst>
                  <a:ext uri="{FF2B5EF4-FFF2-40B4-BE49-F238E27FC236}">
                    <a16:creationId xmlns:a16="http://schemas.microsoft.com/office/drawing/2014/main" id="{269EA91B-583E-F0F9-FAC6-336914B15FA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347" name="Graphic 3">
              <a:extLst>
                <a:ext uri="{FF2B5EF4-FFF2-40B4-BE49-F238E27FC236}">
                  <a16:creationId xmlns:a16="http://schemas.microsoft.com/office/drawing/2014/main" id="{050A0C58-1FAA-9F79-C1E8-F87A4F087D84}"/>
                </a:ext>
              </a:extLst>
            </p:cNvPr>
            <p:cNvGrpSpPr/>
            <p:nvPr/>
          </p:nvGrpSpPr>
          <p:grpSpPr>
            <a:xfrm>
              <a:off x="-2330240" y="1177786"/>
              <a:ext cx="707330" cy="798180"/>
              <a:chOff x="4643578" y="432838"/>
              <a:chExt cx="1028134" cy="1160188"/>
            </a:xfrm>
            <a:solidFill>
              <a:srgbClr val="616161"/>
            </a:solidFill>
          </p:grpSpPr>
          <p:sp>
            <p:nvSpPr>
              <p:cNvPr id="348" name="Freeform 347">
                <a:extLst>
                  <a:ext uri="{FF2B5EF4-FFF2-40B4-BE49-F238E27FC236}">
                    <a16:creationId xmlns:a16="http://schemas.microsoft.com/office/drawing/2014/main" id="{66B792AA-F05C-C459-BB8A-4437549EC115}"/>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F1C58"/>
              </a:solidFill>
              <a:ln w="27426" cap="flat">
                <a:noFill/>
                <a:prstDash val="solid"/>
                <a:miter/>
              </a:ln>
            </p:spPr>
            <p:txBody>
              <a:bodyPr rtlCol="0" anchor="ctr"/>
              <a:lstStyle/>
              <a:p>
                <a:pPr algn="l" rtl="0"/>
                <a:endParaRPr lang="en-US" dirty="0"/>
              </a:p>
            </p:txBody>
          </p:sp>
          <p:grpSp>
            <p:nvGrpSpPr>
              <p:cNvPr id="349" name="Graphic 3">
                <a:extLst>
                  <a:ext uri="{FF2B5EF4-FFF2-40B4-BE49-F238E27FC236}">
                    <a16:creationId xmlns:a16="http://schemas.microsoft.com/office/drawing/2014/main" id="{501E4F31-C381-67B8-C7E9-DE45D9B9E5CF}"/>
                  </a:ext>
                </a:extLst>
              </p:cNvPr>
              <p:cNvGrpSpPr/>
              <p:nvPr/>
            </p:nvGrpSpPr>
            <p:grpSpPr>
              <a:xfrm>
                <a:off x="4643578" y="432838"/>
                <a:ext cx="1028134" cy="1160188"/>
                <a:chOff x="4643578" y="432838"/>
                <a:chExt cx="1028134" cy="1160188"/>
              </a:xfrm>
              <a:grpFill/>
            </p:grpSpPr>
            <p:sp>
              <p:nvSpPr>
                <p:cNvPr id="350" name="Freeform 349">
                  <a:extLst>
                    <a:ext uri="{FF2B5EF4-FFF2-40B4-BE49-F238E27FC236}">
                      <a16:creationId xmlns:a16="http://schemas.microsoft.com/office/drawing/2014/main" id="{7F1D0ED1-EA8B-396E-9F4F-80B19CD75779}"/>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grpSp>
              <p:nvGrpSpPr>
                <p:cNvPr id="351" name="Graphic 3">
                  <a:extLst>
                    <a:ext uri="{FF2B5EF4-FFF2-40B4-BE49-F238E27FC236}">
                      <a16:creationId xmlns:a16="http://schemas.microsoft.com/office/drawing/2014/main" id="{8F9A0C02-3B0B-CAAC-66A1-2F60C5EF9843}"/>
                    </a:ext>
                  </a:extLst>
                </p:cNvPr>
                <p:cNvGrpSpPr/>
                <p:nvPr/>
              </p:nvGrpSpPr>
              <p:grpSpPr>
                <a:xfrm>
                  <a:off x="4643578" y="432838"/>
                  <a:ext cx="1028134" cy="1160188"/>
                  <a:chOff x="4643578" y="432838"/>
                  <a:chExt cx="1028134" cy="1160188"/>
                </a:xfrm>
                <a:grpFill/>
              </p:grpSpPr>
              <p:sp>
                <p:nvSpPr>
                  <p:cNvPr id="352" name="Freeform 351">
                    <a:extLst>
                      <a:ext uri="{FF2B5EF4-FFF2-40B4-BE49-F238E27FC236}">
                        <a16:creationId xmlns:a16="http://schemas.microsoft.com/office/drawing/2014/main" id="{F9898835-9017-F404-60BA-0FDADC6A4B3E}"/>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pPr algn="l" rtl="0"/>
                    <a:endParaRPr lang="en-US"/>
                  </a:p>
                </p:txBody>
              </p:sp>
              <p:sp>
                <p:nvSpPr>
                  <p:cNvPr id="353" name="Freeform 352">
                    <a:extLst>
                      <a:ext uri="{FF2B5EF4-FFF2-40B4-BE49-F238E27FC236}">
                        <a16:creationId xmlns:a16="http://schemas.microsoft.com/office/drawing/2014/main" id="{7F3D489E-7111-E97F-B57F-B6570D981600}"/>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pPr algn="l" rtl="0"/>
                    <a:endParaRPr lang="en-US"/>
                  </a:p>
                </p:txBody>
              </p:sp>
            </p:grpSp>
          </p:grpSp>
        </p:grpSp>
      </p:grpSp>
      <p:grpSp>
        <p:nvGrpSpPr>
          <p:cNvPr id="356" name="Group 355">
            <a:extLst>
              <a:ext uri="{FF2B5EF4-FFF2-40B4-BE49-F238E27FC236}">
                <a16:creationId xmlns:a16="http://schemas.microsoft.com/office/drawing/2014/main" id="{DFDCE42E-0DF8-1112-13B7-A5573552C821}"/>
              </a:ext>
            </a:extLst>
          </p:cNvPr>
          <p:cNvGrpSpPr/>
          <p:nvPr/>
        </p:nvGrpSpPr>
        <p:grpSpPr>
          <a:xfrm>
            <a:off x="2523493" y="3639991"/>
            <a:ext cx="1227192" cy="1226725"/>
            <a:chOff x="-1521967" y="2846242"/>
            <a:chExt cx="1446392" cy="1445841"/>
          </a:xfrm>
        </p:grpSpPr>
        <p:grpSp>
          <p:nvGrpSpPr>
            <p:cNvPr id="357" name="Graphic 8">
              <a:extLst>
                <a:ext uri="{FF2B5EF4-FFF2-40B4-BE49-F238E27FC236}">
                  <a16:creationId xmlns:a16="http://schemas.microsoft.com/office/drawing/2014/main" id="{8264A561-3B60-49AA-15C9-72B822FABDE3}"/>
                </a:ext>
              </a:extLst>
            </p:cNvPr>
            <p:cNvGrpSpPr/>
            <p:nvPr/>
          </p:nvGrpSpPr>
          <p:grpSpPr>
            <a:xfrm>
              <a:off x="-1521967" y="2846242"/>
              <a:ext cx="1446392" cy="1445841"/>
              <a:chOff x="4817897" y="694433"/>
              <a:chExt cx="1446392" cy="1445841"/>
            </a:xfrm>
          </p:grpSpPr>
          <p:sp>
            <p:nvSpPr>
              <p:cNvPr id="375" name="Freeform 374">
                <a:extLst>
                  <a:ext uri="{FF2B5EF4-FFF2-40B4-BE49-F238E27FC236}">
                    <a16:creationId xmlns:a16="http://schemas.microsoft.com/office/drawing/2014/main" id="{2822B5CF-BAC2-077F-FF16-F40948539B0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376" name="Freeform 375">
                <a:extLst>
                  <a:ext uri="{FF2B5EF4-FFF2-40B4-BE49-F238E27FC236}">
                    <a16:creationId xmlns:a16="http://schemas.microsoft.com/office/drawing/2014/main" id="{185E77B6-B1B4-A58F-6B2F-790D082E836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358" name="Graphic 3">
              <a:extLst>
                <a:ext uri="{FF2B5EF4-FFF2-40B4-BE49-F238E27FC236}">
                  <a16:creationId xmlns:a16="http://schemas.microsoft.com/office/drawing/2014/main" id="{B1B0EEA2-561B-18C8-6126-A6A64BC56277}"/>
                </a:ext>
              </a:extLst>
            </p:cNvPr>
            <p:cNvGrpSpPr/>
            <p:nvPr/>
          </p:nvGrpSpPr>
          <p:grpSpPr>
            <a:xfrm>
              <a:off x="-1144054" y="3178996"/>
              <a:ext cx="690566" cy="763372"/>
              <a:chOff x="2811409" y="3683011"/>
              <a:chExt cx="858485" cy="948995"/>
            </a:xfrm>
            <a:solidFill>
              <a:srgbClr val="616161"/>
            </a:solidFill>
          </p:grpSpPr>
          <p:sp>
            <p:nvSpPr>
              <p:cNvPr id="359" name="Freeform 358">
                <a:extLst>
                  <a:ext uri="{FF2B5EF4-FFF2-40B4-BE49-F238E27FC236}">
                    <a16:creationId xmlns:a16="http://schemas.microsoft.com/office/drawing/2014/main" id="{B4924793-1A60-A2DB-BC6C-87B93EFB5FB9}"/>
                  </a:ext>
                </a:extLst>
              </p:cNvPr>
              <p:cNvSpPr/>
              <p:nvPr/>
            </p:nvSpPr>
            <p:spPr>
              <a:xfrm>
                <a:off x="3071972" y="3702210"/>
                <a:ext cx="340103" cy="441584"/>
              </a:xfrm>
              <a:custGeom>
                <a:avLst/>
                <a:gdLst>
                  <a:gd name="connsiteX0" fmla="*/ 0 w 340103"/>
                  <a:gd name="connsiteY0" fmla="*/ 153594 h 441584"/>
                  <a:gd name="connsiteX1" fmla="*/ 54855 w 340103"/>
                  <a:gd name="connsiteY1" fmla="*/ 43884 h 441584"/>
                  <a:gd name="connsiteX2" fmla="*/ 170052 w 340103"/>
                  <a:gd name="connsiteY2" fmla="*/ 0 h 441584"/>
                  <a:gd name="connsiteX3" fmla="*/ 340104 w 340103"/>
                  <a:gd name="connsiteY3" fmla="*/ 170051 h 441584"/>
                  <a:gd name="connsiteX4" fmla="*/ 309932 w 340103"/>
                  <a:gd name="connsiteY4" fmla="*/ 268791 h 441584"/>
                  <a:gd name="connsiteX5" fmla="*/ 309932 w 340103"/>
                  <a:gd name="connsiteY5" fmla="*/ 268791 h 441584"/>
                  <a:gd name="connsiteX6" fmla="*/ 222163 w 340103"/>
                  <a:gd name="connsiteY6" fmla="*/ 408671 h 441584"/>
                  <a:gd name="connsiteX7" fmla="*/ 219421 w 340103"/>
                  <a:gd name="connsiteY7" fmla="*/ 416900 h 441584"/>
                  <a:gd name="connsiteX8" fmla="*/ 219421 w 340103"/>
                  <a:gd name="connsiteY8" fmla="*/ 436099 h 441584"/>
                  <a:gd name="connsiteX9" fmla="*/ 213936 w 340103"/>
                  <a:gd name="connsiteY9" fmla="*/ 441584 h 441584"/>
                  <a:gd name="connsiteX10" fmla="*/ 213936 w 340103"/>
                  <a:gd name="connsiteY10" fmla="*/ 441584 h 441584"/>
                  <a:gd name="connsiteX11" fmla="*/ 222163 w 340103"/>
                  <a:gd name="connsiteY11" fmla="*/ 290733 h 441584"/>
                  <a:gd name="connsiteX12" fmla="*/ 238621 w 340103"/>
                  <a:gd name="connsiteY12" fmla="*/ 290733 h 441584"/>
                  <a:gd name="connsiteX13" fmla="*/ 279763 w 340103"/>
                  <a:gd name="connsiteY13" fmla="*/ 249591 h 441584"/>
                  <a:gd name="connsiteX14" fmla="*/ 279763 w 340103"/>
                  <a:gd name="connsiteY14" fmla="*/ 246849 h 441584"/>
                  <a:gd name="connsiteX15" fmla="*/ 238621 w 340103"/>
                  <a:gd name="connsiteY15" fmla="*/ 205707 h 441584"/>
                  <a:gd name="connsiteX16" fmla="*/ 197480 w 340103"/>
                  <a:gd name="connsiteY16" fmla="*/ 244106 h 441584"/>
                  <a:gd name="connsiteX17" fmla="*/ 197480 w 340103"/>
                  <a:gd name="connsiteY17" fmla="*/ 260562 h 441584"/>
                  <a:gd name="connsiteX18" fmla="*/ 148110 w 340103"/>
                  <a:gd name="connsiteY18" fmla="*/ 260562 h 441584"/>
                  <a:gd name="connsiteX19" fmla="*/ 148110 w 340103"/>
                  <a:gd name="connsiteY19" fmla="*/ 244106 h 441584"/>
                  <a:gd name="connsiteX20" fmla="*/ 106969 w 340103"/>
                  <a:gd name="connsiteY20" fmla="*/ 205707 h 441584"/>
                  <a:gd name="connsiteX21" fmla="*/ 65827 w 340103"/>
                  <a:gd name="connsiteY21" fmla="*/ 246849 h 441584"/>
                  <a:gd name="connsiteX22" fmla="*/ 65827 w 340103"/>
                  <a:gd name="connsiteY22" fmla="*/ 249591 h 441584"/>
                  <a:gd name="connsiteX23" fmla="*/ 106969 w 340103"/>
                  <a:gd name="connsiteY23" fmla="*/ 290733 h 441584"/>
                  <a:gd name="connsiteX24" fmla="*/ 123425 w 340103"/>
                  <a:gd name="connsiteY24" fmla="*/ 290733 h 441584"/>
                  <a:gd name="connsiteX25" fmla="*/ 131653 w 340103"/>
                  <a:gd name="connsiteY25" fmla="*/ 441584 h 441584"/>
                  <a:gd name="connsiteX26" fmla="*/ 126167 w 340103"/>
                  <a:gd name="connsiteY26" fmla="*/ 436099 h 441584"/>
                  <a:gd name="connsiteX27" fmla="*/ 126167 w 340103"/>
                  <a:gd name="connsiteY27" fmla="*/ 416900 h 441584"/>
                  <a:gd name="connsiteX28" fmla="*/ 123425 w 340103"/>
                  <a:gd name="connsiteY28" fmla="*/ 408671 h 441584"/>
                  <a:gd name="connsiteX29" fmla="*/ 35656 w 340103"/>
                  <a:gd name="connsiteY29" fmla="*/ 268791 h 441584"/>
                  <a:gd name="connsiteX30" fmla="*/ 35656 w 340103"/>
                  <a:gd name="connsiteY30" fmla="*/ 268791 h 441584"/>
                  <a:gd name="connsiteX31" fmla="*/ 8228 w 340103"/>
                  <a:gd name="connsiteY31" fmla="*/ 208450 h 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0103" h="441584">
                    <a:moveTo>
                      <a:pt x="0" y="153594"/>
                    </a:moveTo>
                    <a:cubicBezTo>
                      <a:pt x="2742" y="112453"/>
                      <a:pt x="24686" y="71312"/>
                      <a:pt x="54855" y="43884"/>
                    </a:cubicBezTo>
                    <a:cubicBezTo>
                      <a:pt x="87769" y="13714"/>
                      <a:pt x="126167" y="0"/>
                      <a:pt x="170052" y="0"/>
                    </a:cubicBezTo>
                    <a:cubicBezTo>
                      <a:pt x="263305" y="0"/>
                      <a:pt x="340104" y="76797"/>
                      <a:pt x="340104" y="170051"/>
                    </a:cubicBezTo>
                    <a:cubicBezTo>
                      <a:pt x="340104" y="205707"/>
                      <a:pt x="329132" y="238620"/>
                      <a:pt x="309932" y="268791"/>
                    </a:cubicBezTo>
                    <a:cubicBezTo>
                      <a:pt x="309932" y="268791"/>
                      <a:pt x="309932" y="268791"/>
                      <a:pt x="309932" y="268791"/>
                    </a:cubicBezTo>
                    <a:lnTo>
                      <a:pt x="222163" y="408671"/>
                    </a:lnTo>
                    <a:cubicBezTo>
                      <a:pt x="219421" y="411414"/>
                      <a:pt x="219421" y="414157"/>
                      <a:pt x="219421" y="416900"/>
                    </a:cubicBezTo>
                    <a:lnTo>
                      <a:pt x="219421" y="436099"/>
                    </a:lnTo>
                    <a:cubicBezTo>
                      <a:pt x="219421" y="438842"/>
                      <a:pt x="216679" y="441584"/>
                      <a:pt x="213936" y="441584"/>
                    </a:cubicBezTo>
                    <a:lnTo>
                      <a:pt x="213936" y="441584"/>
                    </a:lnTo>
                    <a:lnTo>
                      <a:pt x="222163" y="290733"/>
                    </a:lnTo>
                    <a:lnTo>
                      <a:pt x="238621" y="290733"/>
                    </a:lnTo>
                    <a:cubicBezTo>
                      <a:pt x="260563" y="290733"/>
                      <a:pt x="279763" y="271533"/>
                      <a:pt x="279763" y="249591"/>
                    </a:cubicBezTo>
                    <a:lnTo>
                      <a:pt x="279763" y="246849"/>
                    </a:lnTo>
                    <a:cubicBezTo>
                      <a:pt x="279763" y="224906"/>
                      <a:pt x="260563" y="205707"/>
                      <a:pt x="238621" y="205707"/>
                    </a:cubicBezTo>
                    <a:cubicBezTo>
                      <a:pt x="216679" y="205707"/>
                      <a:pt x="197480" y="222163"/>
                      <a:pt x="197480" y="244106"/>
                    </a:cubicBezTo>
                    <a:lnTo>
                      <a:pt x="197480" y="260562"/>
                    </a:lnTo>
                    <a:lnTo>
                      <a:pt x="148110" y="260562"/>
                    </a:lnTo>
                    <a:lnTo>
                      <a:pt x="148110" y="244106"/>
                    </a:lnTo>
                    <a:cubicBezTo>
                      <a:pt x="148110" y="222163"/>
                      <a:pt x="128910" y="205707"/>
                      <a:pt x="106969" y="205707"/>
                    </a:cubicBezTo>
                    <a:cubicBezTo>
                      <a:pt x="85025" y="205707"/>
                      <a:pt x="65827" y="224906"/>
                      <a:pt x="65827" y="246849"/>
                    </a:cubicBezTo>
                    <a:lnTo>
                      <a:pt x="65827" y="249591"/>
                    </a:lnTo>
                    <a:cubicBezTo>
                      <a:pt x="65827" y="271533"/>
                      <a:pt x="85025" y="290733"/>
                      <a:pt x="106969" y="290733"/>
                    </a:cubicBezTo>
                    <a:lnTo>
                      <a:pt x="123425" y="290733"/>
                    </a:lnTo>
                    <a:lnTo>
                      <a:pt x="131653" y="441584"/>
                    </a:lnTo>
                    <a:cubicBezTo>
                      <a:pt x="128910" y="441584"/>
                      <a:pt x="126167" y="438842"/>
                      <a:pt x="126167" y="436099"/>
                    </a:cubicBezTo>
                    <a:lnTo>
                      <a:pt x="126167" y="416900"/>
                    </a:lnTo>
                    <a:cubicBezTo>
                      <a:pt x="126167" y="414157"/>
                      <a:pt x="126167" y="411414"/>
                      <a:pt x="123425" y="408671"/>
                    </a:cubicBezTo>
                    <a:lnTo>
                      <a:pt x="35656" y="268791"/>
                    </a:lnTo>
                    <a:cubicBezTo>
                      <a:pt x="35656" y="268791"/>
                      <a:pt x="35656" y="268791"/>
                      <a:pt x="35656" y="268791"/>
                    </a:cubicBezTo>
                    <a:cubicBezTo>
                      <a:pt x="21942" y="249591"/>
                      <a:pt x="13714" y="230392"/>
                      <a:pt x="8228" y="208450"/>
                    </a:cubicBezTo>
                  </a:path>
                </a:pathLst>
              </a:custGeom>
              <a:solidFill>
                <a:srgbClr val="F16924"/>
              </a:solidFill>
              <a:ln w="27426" cap="flat">
                <a:noFill/>
                <a:prstDash val="solid"/>
                <a:miter/>
              </a:ln>
            </p:spPr>
            <p:txBody>
              <a:bodyPr rtlCol="0" anchor="ctr"/>
              <a:lstStyle/>
              <a:p>
                <a:pPr algn="l" rtl="0"/>
                <a:endParaRPr lang="en-US"/>
              </a:p>
            </p:txBody>
          </p:sp>
          <p:grpSp>
            <p:nvGrpSpPr>
              <p:cNvPr id="360" name="Graphic 3">
                <a:extLst>
                  <a:ext uri="{FF2B5EF4-FFF2-40B4-BE49-F238E27FC236}">
                    <a16:creationId xmlns:a16="http://schemas.microsoft.com/office/drawing/2014/main" id="{3D7C6934-B6D2-F0EE-201D-886F86FA7B02}"/>
                  </a:ext>
                </a:extLst>
              </p:cNvPr>
              <p:cNvGrpSpPr/>
              <p:nvPr/>
            </p:nvGrpSpPr>
            <p:grpSpPr>
              <a:xfrm>
                <a:off x="2811409" y="3683011"/>
                <a:ext cx="858485" cy="948995"/>
                <a:chOff x="2811409" y="3683011"/>
                <a:chExt cx="858485" cy="948995"/>
              </a:xfrm>
              <a:grpFill/>
            </p:grpSpPr>
            <p:sp>
              <p:nvSpPr>
                <p:cNvPr id="361" name="Freeform 360">
                  <a:extLst>
                    <a:ext uri="{FF2B5EF4-FFF2-40B4-BE49-F238E27FC236}">
                      <a16:creationId xmlns:a16="http://schemas.microsoft.com/office/drawing/2014/main" id="{24FB4559-0FA1-F612-3C97-1E8E191F5E1D}"/>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pPr algn="l" rtl="0"/>
                  <a:endParaRPr lang="en-US"/>
                </a:p>
              </p:txBody>
            </p:sp>
            <p:sp>
              <p:nvSpPr>
                <p:cNvPr id="362" name="Freeform 361">
                  <a:extLst>
                    <a:ext uri="{FF2B5EF4-FFF2-40B4-BE49-F238E27FC236}">
                      <a16:creationId xmlns:a16="http://schemas.microsoft.com/office/drawing/2014/main" id="{F51E2D18-922A-FB0E-A0DB-D09F81DA3896}"/>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pPr algn="l" rtl="0"/>
                  <a:endParaRPr lang="en-US"/>
                </a:p>
              </p:txBody>
            </p:sp>
            <p:sp>
              <p:nvSpPr>
                <p:cNvPr id="363" name="Freeform 362">
                  <a:extLst>
                    <a:ext uri="{FF2B5EF4-FFF2-40B4-BE49-F238E27FC236}">
                      <a16:creationId xmlns:a16="http://schemas.microsoft.com/office/drawing/2014/main" id="{742CCF50-F413-BED1-732A-958A05E90A8C}"/>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pPr algn="l" rtl="0"/>
                  <a:endParaRPr lang="en-US"/>
                </a:p>
              </p:txBody>
            </p:sp>
            <p:sp>
              <p:nvSpPr>
                <p:cNvPr id="364" name="Freeform 363">
                  <a:extLst>
                    <a:ext uri="{FF2B5EF4-FFF2-40B4-BE49-F238E27FC236}">
                      <a16:creationId xmlns:a16="http://schemas.microsoft.com/office/drawing/2014/main" id="{4446AF75-70A0-4944-9EAA-6E64712355FC}"/>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pPr algn="l" rtl="0"/>
                  <a:endParaRPr lang="en-US"/>
                </a:p>
              </p:txBody>
            </p:sp>
            <p:sp>
              <p:nvSpPr>
                <p:cNvPr id="365" name="Freeform 364">
                  <a:extLst>
                    <a:ext uri="{FF2B5EF4-FFF2-40B4-BE49-F238E27FC236}">
                      <a16:creationId xmlns:a16="http://schemas.microsoft.com/office/drawing/2014/main" id="{455EAA4C-0CF5-FFF3-9AC6-C1A8990829CE}"/>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pPr algn="l" rtl="0"/>
                  <a:endParaRPr lang="en-US"/>
                </a:p>
              </p:txBody>
            </p:sp>
            <p:sp>
              <p:nvSpPr>
                <p:cNvPr id="366" name="Freeform 365">
                  <a:extLst>
                    <a:ext uri="{FF2B5EF4-FFF2-40B4-BE49-F238E27FC236}">
                      <a16:creationId xmlns:a16="http://schemas.microsoft.com/office/drawing/2014/main" id="{68A10029-DFD3-7230-841B-4760597A2B9D}"/>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pPr algn="l" rtl="0"/>
                  <a:endParaRPr lang="en-US"/>
                </a:p>
              </p:txBody>
            </p:sp>
            <p:sp>
              <p:nvSpPr>
                <p:cNvPr id="367" name="Freeform 366">
                  <a:extLst>
                    <a:ext uri="{FF2B5EF4-FFF2-40B4-BE49-F238E27FC236}">
                      <a16:creationId xmlns:a16="http://schemas.microsoft.com/office/drawing/2014/main" id="{86C04508-E709-4C1F-A747-3B59464342AF}"/>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368" name="Freeform 367">
                  <a:extLst>
                    <a:ext uri="{FF2B5EF4-FFF2-40B4-BE49-F238E27FC236}">
                      <a16:creationId xmlns:a16="http://schemas.microsoft.com/office/drawing/2014/main" id="{615B2DDD-FA31-B445-DA8A-584000CD9249}"/>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69" name="Freeform 368">
                  <a:extLst>
                    <a:ext uri="{FF2B5EF4-FFF2-40B4-BE49-F238E27FC236}">
                      <a16:creationId xmlns:a16="http://schemas.microsoft.com/office/drawing/2014/main" id="{C2D0C332-E5FB-09E2-C886-401C1BB226FA}"/>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70" name="Freeform 369">
                  <a:extLst>
                    <a:ext uri="{FF2B5EF4-FFF2-40B4-BE49-F238E27FC236}">
                      <a16:creationId xmlns:a16="http://schemas.microsoft.com/office/drawing/2014/main" id="{565BE0B4-505A-5A8C-5162-9DF10F9BDC69}"/>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pPr algn="l" rtl="0"/>
                  <a:endParaRPr lang="en-US"/>
                </a:p>
              </p:txBody>
            </p:sp>
            <p:sp>
              <p:nvSpPr>
                <p:cNvPr id="371" name="Freeform 370">
                  <a:extLst>
                    <a:ext uri="{FF2B5EF4-FFF2-40B4-BE49-F238E27FC236}">
                      <a16:creationId xmlns:a16="http://schemas.microsoft.com/office/drawing/2014/main" id="{1B09C768-2A91-375B-5398-AB51EA4C2031}"/>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pPr algn="l" rtl="0"/>
                  <a:endParaRPr lang="en-US"/>
                </a:p>
              </p:txBody>
            </p:sp>
            <p:sp>
              <p:nvSpPr>
                <p:cNvPr id="372" name="Freeform 371">
                  <a:extLst>
                    <a:ext uri="{FF2B5EF4-FFF2-40B4-BE49-F238E27FC236}">
                      <a16:creationId xmlns:a16="http://schemas.microsoft.com/office/drawing/2014/main" id="{8C5E28DB-F999-3C67-DBF7-6EE66407907F}"/>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73" name="Freeform 372">
                  <a:extLst>
                    <a:ext uri="{FF2B5EF4-FFF2-40B4-BE49-F238E27FC236}">
                      <a16:creationId xmlns:a16="http://schemas.microsoft.com/office/drawing/2014/main" id="{F6F1F7DB-9E49-A320-D545-4EAEEE1378F1}"/>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sp>
              <p:nvSpPr>
                <p:cNvPr id="374" name="Freeform 373">
                  <a:extLst>
                    <a:ext uri="{FF2B5EF4-FFF2-40B4-BE49-F238E27FC236}">
                      <a16:creationId xmlns:a16="http://schemas.microsoft.com/office/drawing/2014/main" id="{B31E027A-4810-8F5E-DB59-B425EEA3329D}"/>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pPr algn="l" rtl="0"/>
                  <a:endParaRPr lang="en-US"/>
                </a:p>
              </p:txBody>
            </p:sp>
          </p:grpSp>
        </p:grpSp>
      </p:grpSp>
      <p:grpSp>
        <p:nvGrpSpPr>
          <p:cNvPr id="377" name="Group 376">
            <a:extLst>
              <a:ext uri="{FF2B5EF4-FFF2-40B4-BE49-F238E27FC236}">
                <a16:creationId xmlns:a16="http://schemas.microsoft.com/office/drawing/2014/main" id="{A2160A31-8AF2-936D-DFE8-3AE14A4B758A}"/>
              </a:ext>
            </a:extLst>
          </p:cNvPr>
          <p:cNvGrpSpPr/>
          <p:nvPr/>
        </p:nvGrpSpPr>
        <p:grpSpPr>
          <a:xfrm>
            <a:off x="2523493" y="5130136"/>
            <a:ext cx="1227192" cy="1226725"/>
            <a:chOff x="-2575239" y="4990792"/>
            <a:chExt cx="1446392" cy="1445841"/>
          </a:xfrm>
        </p:grpSpPr>
        <p:grpSp>
          <p:nvGrpSpPr>
            <p:cNvPr id="378" name="Graphic 8">
              <a:extLst>
                <a:ext uri="{FF2B5EF4-FFF2-40B4-BE49-F238E27FC236}">
                  <a16:creationId xmlns:a16="http://schemas.microsoft.com/office/drawing/2014/main" id="{201F1300-BC7A-6622-4802-A3131A58094F}"/>
                </a:ext>
              </a:extLst>
            </p:cNvPr>
            <p:cNvGrpSpPr/>
            <p:nvPr/>
          </p:nvGrpSpPr>
          <p:grpSpPr>
            <a:xfrm>
              <a:off x="-2575239" y="4990792"/>
              <a:ext cx="1446392" cy="1445841"/>
              <a:chOff x="4817897" y="694433"/>
              <a:chExt cx="1446392" cy="1445841"/>
            </a:xfrm>
          </p:grpSpPr>
          <p:sp>
            <p:nvSpPr>
              <p:cNvPr id="408" name="Freeform 407">
                <a:extLst>
                  <a:ext uri="{FF2B5EF4-FFF2-40B4-BE49-F238E27FC236}">
                    <a16:creationId xmlns:a16="http://schemas.microsoft.com/office/drawing/2014/main" id="{48E6D72A-19D7-1D34-8080-0910DE13CE7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409" name="Freeform 408">
                <a:extLst>
                  <a:ext uri="{FF2B5EF4-FFF2-40B4-BE49-F238E27FC236}">
                    <a16:creationId xmlns:a16="http://schemas.microsoft.com/office/drawing/2014/main" id="{BD3EF3E4-973D-4956-F736-E6DBBA2320DB}"/>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grpSp>
          <p:nvGrpSpPr>
            <p:cNvPr id="379" name="Graphic 3">
              <a:extLst>
                <a:ext uri="{FF2B5EF4-FFF2-40B4-BE49-F238E27FC236}">
                  <a16:creationId xmlns:a16="http://schemas.microsoft.com/office/drawing/2014/main" id="{37ED7F75-D67C-96A1-431B-97A2FA68A42A}"/>
                </a:ext>
              </a:extLst>
            </p:cNvPr>
            <p:cNvGrpSpPr/>
            <p:nvPr/>
          </p:nvGrpSpPr>
          <p:grpSpPr>
            <a:xfrm>
              <a:off x="-2217060" y="5375108"/>
              <a:ext cx="730034" cy="730950"/>
              <a:chOff x="6601914" y="3685068"/>
              <a:chExt cx="1090935" cy="1092304"/>
            </a:xfrm>
            <a:solidFill>
              <a:srgbClr val="616161"/>
            </a:solidFill>
          </p:grpSpPr>
          <p:sp>
            <p:nvSpPr>
              <p:cNvPr id="380" name="Freeform 379">
                <a:extLst>
                  <a:ext uri="{FF2B5EF4-FFF2-40B4-BE49-F238E27FC236}">
                    <a16:creationId xmlns:a16="http://schemas.microsoft.com/office/drawing/2014/main" id="{034C5884-0D48-C846-9A08-71FC4554CE26}"/>
                  </a:ext>
                </a:extLst>
              </p:cNvPr>
              <p:cNvSpPr/>
              <p:nvPr/>
            </p:nvSpPr>
            <p:spPr>
              <a:xfrm>
                <a:off x="7504284" y="3891461"/>
                <a:ext cx="49369" cy="469012"/>
              </a:xfrm>
              <a:custGeom>
                <a:avLst/>
                <a:gdLst>
                  <a:gd name="connsiteX0" fmla="*/ -1 w 49369"/>
                  <a:gd name="connsiteY0" fmla="*/ 0 h 469012"/>
                  <a:gd name="connsiteX1" fmla="*/ 49369 w 49369"/>
                  <a:gd name="connsiteY1" fmla="*/ 0 h 469012"/>
                  <a:gd name="connsiteX2" fmla="*/ 49369 w 49369"/>
                  <a:gd name="connsiteY2" fmla="*/ 469012 h 469012"/>
                  <a:gd name="connsiteX3" fmla="*/ -1 w 49369"/>
                  <a:gd name="connsiteY3" fmla="*/ 469012 h 469012"/>
                </a:gdLst>
                <a:ahLst/>
                <a:cxnLst>
                  <a:cxn ang="0">
                    <a:pos x="connsiteX0" y="connsiteY0"/>
                  </a:cxn>
                  <a:cxn ang="0">
                    <a:pos x="connsiteX1" y="connsiteY1"/>
                  </a:cxn>
                  <a:cxn ang="0">
                    <a:pos x="connsiteX2" y="connsiteY2"/>
                  </a:cxn>
                  <a:cxn ang="0">
                    <a:pos x="connsiteX3" y="connsiteY3"/>
                  </a:cxn>
                </a:cxnLst>
                <a:rect l="l" t="t" r="r" b="b"/>
                <a:pathLst>
                  <a:path w="49369" h="469012">
                    <a:moveTo>
                      <a:pt x="-1" y="0"/>
                    </a:moveTo>
                    <a:lnTo>
                      <a:pt x="49369" y="0"/>
                    </a:lnTo>
                    <a:lnTo>
                      <a:pt x="49369" y="469012"/>
                    </a:lnTo>
                    <a:lnTo>
                      <a:pt x="-1" y="469012"/>
                    </a:lnTo>
                    <a:close/>
                  </a:path>
                </a:pathLst>
              </a:custGeom>
              <a:solidFill>
                <a:srgbClr val="B41F7A"/>
              </a:solidFill>
              <a:ln w="27426" cap="flat">
                <a:noFill/>
                <a:prstDash val="solid"/>
                <a:miter/>
              </a:ln>
            </p:spPr>
            <p:txBody>
              <a:bodyPr rtlCol="0" anchor="ctr"/>
              <a:lstStyle/>
              <a:p>
                <a:pPr algn="l" rtl="0"/>
                <a:endParaRPr lang="en-US"/>
              </a:p>
            </p:txBody>
          </p:sp>
          <p:sp>
            <p:nvSpPr>
              <p:cNvPr id="381" name="Freeform 380">
                <a:extLst>
                  <a:ext uri="{FF2B5EF4-FFF2-40B4-BE49-F238E27FC236}">
                    <a16:creationId xmlns:a16="http://schemas.microsoft.com/office/drawing/2014/main" id="{B5CAC43B-83B4-EED4-A630-044A45D312E7}"/>
                  </a:ext>
                </a:extLst>
              </p:cNvPr>
              <p:cNvSpPr/>
              <p:nvPr/>
            </p:nvSpPr>
            <p:spPr>
              <a:xfrm>
                <a:off x="6708882" y="3822892"/>
                <a:ext cx="230392" cy="255076"/>
              </a:xfrm>
              <a:custGeom>
                <a:avLst/>
                <a:gdLst>
                  <a:gd name="connsiteX0" fmla="*/ -1 w 230392"/>
                  <a:gd name="connsiteY0" fmla="*/ 0 h 255076"/>
                  <a:gd name="connsiteX1" fmla="*/ 230392 w 230392"/>
                  <a:gd name="connsiteY1" fmla="*/ 0 h 255076"/>
                  <a:gd name="connsiteX2" fmla="*/ 230392 w 230392"/>
                  <a:gd name="connsiteY2" fmla="*/ 255077 h 255076"/>
                  <a:gd name="connsiteX3" fmla="*/ -1 w 230392"/>
                  <a:gd name="connsiteY3" fmla="*/ 255077 h 255076"/>
                </a:gdLst>
                <a:ahLst/>
                <a:cxnLst>
                  <a:cxn ang="0">
                    <a:pos x="connsiteX0" y="connsiteY0"/>
                  </a:cxn>
                  <a:cxn ang="0">
                    <a:pos x="connsiteX1" y="connsiteY1"/>
                  </a:cxn>
                  <a:cxn ang="0">
                    <a:pos x="connsiteX2" y="connsiteY2"/>
                  </a:cxn>
                  <a:cxn ang="0">
                    <a:pos x="connsiteX3" y="connsiteY3"/>
                  </a:cxn>
                </a:cxnLst>
                <a:rect l="l" t="t" r="r" b="b"/>
                <a:pathLst>
                  <a:path w="230392" h="255076">
                    <a:moveTo>
                      <a:pt x="-1" y="0"/>
                    </a:moveTo>
                    <a:lnTo>
                      <a:pt x="230392" y="0"/>
                    </a:lnTo>
                    <a:lnTo>
                      <a:pt x="230392" y="255077"/>
                    </a:lnTo>
                    <a:lnTo>
                      <a:pt x="-1" y="255077"/>
                    </a:lnTo>
                    <a:close/>
                  </a:path>
                </a:pathLst>
              </a:custGeom>
              <a:solidFill>
                <a:srgbClr val="B41F7A"/>
              </a:solidFill>
              <a:ln w="27426" cap="flat">
                <a:noFill/>
                <a:prstDash val="solid"/>
                <a:miter/>
              </a:ln>
            </p:spPr>
            <p:txBody>
              <a:bodyPr rtlCol="0" anchor="ctr"/>
              <a:lstStyle/>
              <a:p>
                <a:pPr algn="l" rtl="0"/>
                <a:endParaRPr lang="en-US"/>
              </a:p>
            </p:txBody>
          </p:sp>
          <p:grpSp>
            <p:nvGrpSpPr>
              <p:cNvPr id="382" name="Graphic 3">
                <a:extLst>
                  <a:ext uri="{FF2B5EF4-FFF2-40B4-BE49-F238E27FC236}">
                    <a16:creationId xmlns:a16="http://schemas.microsoft.com/office/drawing/2014/main" id="{539DC99A-B936-AD76-0744-17509A62C7C4}"/>
                  </a:ext>
                </a:extLst>
              </p:cNvPr>
              <p:cNvGrpSpPr/>
              <p:nvPr/>
            </p:nvGrpSpPr>
            <p:grpSpPr>
              <a:xfrm>
                <a:off x="6601914" y="3685068"/>
                <a:ext cx="1090935" cy="1092304"/>
                <a:chOff x="6601914" y="3685068"/>
                <a:chExt cx="1090935" cy="1092304"/>
              </a:xfrm>
              <a:grpFill/>
            </p:grpSpPr>
            <p:sp>
              <p:nvSpPr>
                <p:cNvPr id="383" name="Freeform 382">
                  <a:extLst>
                    <a:ext uri="{FF2B5EF4-FFF2-40B4-BE49-F238E27FC236}">
                      <a16:creationId xmlns:a16="http://schemas.microsoft.com/office/drawing/2014/main" id="{B460697D-9FF3-0E6F-08B1-3115BAA13E23}"/>
                    </a:ext>
                  </a:extLst>
                </p:cNvPr>
                <p:cNvSpPr/>
                <p:nvPr/>
              </p:nvSpPr>
              <p:spPr>
                <a:xfrm>
                  <a:off x="7136754" y="4173965"/>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384" name="Freeform 383">
                  <a:extLst>
                    <a:ext uri="{FF2B5EF4-FFF2-40B4-BE49-F238E27FC236}">
                      <a16:creationId xmlns:a16="http://schemas.microsoft.com/office/drawing/2014/main" id="{BCD61794-A453-9413-86F4-F80006F62F51}"/>
                    </a:ext>
                  </a:extLst>
                </p:cNvPr>
                <p:cNvSpPr/>
                <p:nvPr/>
              </p:nvSpPr>
              <p:spPr>
                <a:xfrm>
                  <a:off x="7136754" y="4126625"/>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6" y="22656"/>
                        <a:pt x="0" y="17170"/>
                        <a:pt x="0" y="11684"/>
                      </a:cubicBezTo>
                      <a:cubicBezTo>
                        <a:pt x="0" y="6199"/>
                        <a:pt x="5486" y="714"/>
                        <a:pt x="10970" y="714"/>
                      </a:cubicBezTo>
                      <a:cubicBezTo>
                        <a:pt x="19200"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grpSp>
              <p:nvGrpSpPr>
                <p:cNvPr id="385" name="Graphic 3">
                  <a:extLst>
                    <a:ext uri="{FF2B5EF4-FFF2-40B4-BE49-F238E27FC236}">
                      <a16:creationId xmlns:a16="http://schemas.microsoft.com/office/drawing/2014/main" id="{34E848DC-F1AE-F1E1-04C4-9E04C8BA3F8F}"/>
                    </a:ext>
                  </a:extLst>
                </p:cNvPr>
                <p:cNvGrpSpPr/>
                <p:nvPr/>
              </p:nvGrpSpPr>
              <p:grpSpPr>
                <a:xfrm>
                  <a:off x="6601914" y="3685068"/>
                  <a:ext cx="1090935" cy="1092304"/>
                  <a:chOff x="6601914" y="3685068"/>
                  <a:chExt cx="1090935" cy="1092304"/>
                </a:xfrm>
                <a:grpFill/>
              </p:grpSpPr>
              <p:sp>
                <p:nvSpPr>
                  <p:cNvPr id="406" name="Freeform 405">
                    <a:extLst>
                      <a:ext uri="{FF2B5EF4-FFF2-40B4-BE49-F238E27FC236}">
                        <a16:creationId xmlns:a16="http://schemas.microsoft.com/office/drawing/2014/main" id="{225E4DFA-0F10-801E-0AD2-F9A9FC6C00EC}"/>
                      </a:ext>
                    </a:extLst>
                  </p:cNvPr>
                  <p:cNvSpPr/>
                  <p:nvPr/>
                </p:nvSpPr>
                <p:spPr>
                  <a:xfrm>
                    <a:off x="7136754" y="4077969"/>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6" y="21942"/>
                          <a:pt x="0" y="16457"/>
                          <a:pt x="0" y="10971"/>
                        </a:cubicBezTo>
                        <a:cubicBezTo>
                          <a:pt x="0" y="5485"/>
                          <a:pt x="5486" y="0"/>
                          <a:pt x="10970" y="0"/>
                        </a:cubicBezTo>
                        <a:cubicBezTo>
                          <a:pt x="19200"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07" name="Freeform 406">
                    <a:extLst>
                      <a:ext uri="{FF2B5EF4-FFF2-40B4-BE49-F238E27FC236}">
                        <a16:creationId xmlns:a16="http://schemas.microsoft.com/office/drawing/2014/main" id="{689A2C05-A6FD-854C-C8F4-7942E5A42FEB}"/>
                      </a:ext>
                    </a:extLst>
                  </p:cNvPr>
                  <p:cNvSpPr/>
                  <p:nvPr/>
                </p:nvSpPr>
                <p:spPr>
                  <a:xfrm>
                    <a:off x="6601914" y="3685068"/>
                    <a:ext cx="1090935" cy="1092304"/>
                  </a:xfrm>
                  <a:custGeom>
                    <a:avLst/>
                    <a:gdLst>
                      <a:gd name="connsiteX0" fmla="*/ 1088879 w 1090935"/>
                      <a:gd name="connsiteY0" fmla="*/ 102168 h 1092304"/>
                      <a:gd name="connsiteX1" fmla="*/ 1028538 w 1090935"/>
                      <a:gd name="connsiteY1" fmla="*/ 6171 h 1092304"/>
                      <a:gd name="connsiteX2" fmla="*/ 1009338 w 1090935"/>
                      <a:gd name="connsiteY2" fmla="*/ 6171 h 1092304"/>
                      <a:gd name="connsiteX3" fmla="*/ 948997 w 1090935"/>
                      <a:gd name="connsiteY3" fmla="*/ 102168 h 1092304"/>
                      <a:gd name="connsiteX4" fmla="*/ 946255 w 1090935"/>
                      <a:gd name="connsiteY4" fmla="*/ 107654 h 1092304"/>
                      <a:gd name="connsiteX5" fmla="*/ 946255 w 1090935"/>
                      <a:gd name="connsiteY5" fmla="*/ 332560 h 1092304"/>
                      <a:gd name="connsiteX6" fmla="*/ 614379 w 1090935"/>
                      <a:gd name="connsiteY6" fmla="*/ 332560 h 1092304"/>
                      <a:gd name="connsiteX7" fmla="*/ 655520 w 1090935"/>
                      <a:gd name="connsiteY7" fmla="*/ 272219 h 1092304"/>
                      <a:gd name="connsiteX8" fmla="*/ 671978 w 1090935"/>
                      <a:gd name="connsiteY8" fmla="*/ 272219 h 1092304"/>
                      <a:gd name="connsiteX9" fmla="*/ 682948 w 1090935"/>
                      <a:gd name="connsiteY9" fmla="*/ 266733 h 1092304"/>
                      <a:gd name="connsiteX10" fmla="*/ 682948 w 1090935"/>
                      <a:gd name="connsiteY10" fmla="*/ 255762 h 1092304"/>
                      <a:gd name="connsiteX11" fmla="*/ 661006 w 1090935"/>
                      <a:gd name="connsiteY11" fmla="*/ 198164 h 1092304"/>
                      <a:gd name="connsiteX12" fmla="*/ 661006 w 1090935"/>
                      <a:gd name="connsiteY12" fmla="*/ 187193 h 1092304"/>
                      <a:gd name="connsiteX13" fmla="*/ 696662 w 1090935"/>
                      <a:gd name="connsiteY13" fmla="*/ 140567 h 1092304"/>
                      <a:gd name="connsiteX14" fmla="*/ 696662 w 1090935"/>
                      <a:gd name="connsiteY14" fmla="*/ 115881 h 1092304"/>
                      <a:gd name="connsiteX15" fmla="*/ 685692 w 1090935"/>
                      <a:gd name="connsiteY15" fmla="*/ 104911 h 1092304"/>
                      <a:gd name="connsiteX16" fmla="*/ 482726 w 1090935"/>
                      <a:gd name="connsiteY16" fmla="*/ 104911 h 1092304"/>
                      <a:gd name="connsiteX17" fmla="*/ 422385 w 1090935"/>
                      <a:gd name="connsiteY17" fmla="*/ 165251 h 1092304"/>
                      <a:gd name="connsiteX18" fmla="*/ 422385 w 1090935"/>
                      <a:gd name="connsiteY18" fmla="*/ 231078 h 1092304"/>
                      <a:gd name="connsiteX19" fmla="*/ 471756 w 1090935"/>
                      <a:gd name="connsiteY19" fmla="*/ 329817 h 1092304"/>
                      <a:gd name="connsiteX20" fmla="*/ 397701 w 1090935"/>
                      <a:gd name="connsiteY20" fmla="*/ 329817 h 1092304"/>
                      <a:gd name="connsiteX21" fmla="*/ 400443 w 1090935"/>
                      <a:gd name="connsiteY21" fmla="*/ 318846 h 1092304"/>
                      <a:gd name="connsiteX22" fmla="*/ 400443 w 1090935"/>
                      <a:gd name="connsiteY22" fmla="*/ 11657 h 1092304"/>
                      <a:gd name="connsiteX23" fmla="*/ 389473 w 1090935"/>
                      <a:gd name="connsiteY23" fmla="*/ 686 h 1092304"/>
                      <a:gd name="connsiteX24" fmla="*/ 10970 w 1090935"/>
                      <a:gd name="connsiteY24" fmla="*/ 686 h 1092304"/>
                      <a:gd name="connsiteX25" fmla="*/ 0 w 1090935"/>
                      <a:gd name="connsiteY25" fmla="*/ 11657 h 1092304"/>
                      <a:gd name="connsiteX26" fmla="*/ 0 w 1090935"/>
                      <a:gd name="connsiteY26" fmla="*/ 318846 h 1092304"/>
                      <a:gd name="connsiteX27" fmla="*/ 35656 w 1090935"/>
                      <a:gd name="connsiteY27" fmla="*/ 354502 h 1092304"/>
                      <a:gd name="connsiteX28" fmla="*/ 117939 w 1090935"/>
                      <a:gd name="connsiteY28" fmla="*/ 354502 h 1092304"/>
                      <a:gd name="connsiteX29" fmla="*/ 117939 w 1090935"/>
                      <a:gd name="connsiteY29" fmla="*/ 379187 h 1092304"/>
                      <a:gd name="connsiteX30" fmla="*/ 178280 w 1090935"/>
                      <a:gd name="connsiteY30" fmla="*/ 439527 h 1092304"/>
                      <a:gd name="connsiteX31" fmla="*/ 414157 w 1090935"/>
                      <a:gd name="connsiteY31" fmla="*/ 439527 h 1092304"/>
                      <a:gd name="connsiteX32" fmla="*/ 414157 w 1090935"/>
                      <a:gd name="connsiteY32" fmla="*/ 664434 h 1092304"/>
                      <a:gd name="connsiteX33" fmla="*/ 320904 w 1090935"/>
                      <a:gd name="connsiteY33" fmla="*/ 999051 h 1092304"/>
                      <a:gd name="connsiteX34" fmla="*/ 246849 w 1090935"/>
                      <a:gd name="connsiteY34" fmla="*/ 1081334 h 1092304"/>
                      <a:gd name="connsiteX35" fmla="*/ 257819 w 1090935"/>
                      <a:gd name="connsiteY35" fmla="*/ 1092305 h 1092304"/>
                      <a:gd name="connsiteX36" fmla="*/ 471756 w 1090935"/>
                      <a:gd name="connsiteY36" fmla="*/ 1092305 h 1092304"/>
                      <a:gd name="connsiteX37" fmla="*/ 482726 w 1090935"/>
                      <a:gd name="connsiteY37" fmla="*/ 1081334 h 1092304"/>
                      <a:gd name="connsiteX38" fmla="*/ 482726 w 1090935"/>
                      <a:gd name="connsiteY38" fmla="*/ 1010022 h 1092304"/>
                      <a:gd name="connsiteX39" fmla="*/ 543068 w 1090935"/>
                      <a:gd name="connsiteY39" fmla="*/ 774144 h 1092304"/>
                      <a:gd name="connsiteX40" fmla="*/ 603409 w 1090935"/>
                      <a:gd name="connsiteY40" fmla="*/ 1010022 h 1092304"/>
                      <a:gd name="connsiteX41" fmla="*/ 603409 w 1090935"/>
                      <a:gd name="connsiteY41" fmla="*/ 1078591 h 1092304"/>
                      <a:gd name="connsiteX42" fmla="*/ 614379 w 1090935"/>
                      <a:gd name="connsiteY42" fmla="*/ 1089562 h 1092304"/>
                      <a:gd name="connsiteX43" fmla="*/ 828316 w 1090935"/>
                      <a:gd name="connsiteY43" fmla="*/ 1089562 h 1092304"/>
                      <a:gd name="connsiteX44" fmla="*/ 839286 w 1090935"/>
                      <a:gd name="connsiteY44" fmla="*/ 1078591 h 1092304"/>
                      <a:gd name="connsiteX45" fmla="*/ 757003 w 1090935"/>
                      <a:gd name="connsiteY45" fmla="*/ 996308 h 1092304"/>
                      <a:gd name="connsiteX46" fmla="*/ 754261 w 1090935"/>
                      <a:gd name="connsiteY46" fmla="*/ 996308 h 1092304"/>
                      <a:gd name="connsiteX47" fmla="*/ 674720 w 1090935"/>
                      <a:gd name="connsiteY47" fmla="*/ 661691 h 1092304"/>
                      <a:gd name="connsiteX48" fmla="*/ 674720 w 1090935"/>
                      <a:gd name="connsiteY48" fmla="*/ 436785 h 1092304"/>
                      <a:gd name="connsiteX49" fmla="*/ 910599 w 1090935"/>
                      <a:gd name="connsiteY49" fmla="*/ 436785 h 1092304"/>
                      <a:gd name="connsiteX50" fmla="*/ 946255 w 1090935"/>
                      <a:gd name="connsiteY50" fmla="*/ 425814 h 1092304"/>
                      <a:gd name="connsiteX51" fmla="*/ 946255 w 1090935"/>
                      <a:gd name="connsiteY51" fmla="*/ 521810 h 1092304"/>
                      <a:gd name="connsiteX52" fmla="*/ 957225 w 1090935"/>
                      <a:gd name="connsiteY52" fmla="*/ 532782 h 1092304"/>
                      <a:gd name="connsiteX53" fmla="*/ 968197 w 1090935"/>
                      <a:gd name="connsiteY53" fmla="*/ 521810 h 1092304"/>
                      <a:gd name="connsiteX54" fmla="*/ 968197 w 1090935"/>
                      <a:gd name="connsiteY54" fmla="*/ 118624 h 1092304"/>
                      <a:gd name="connsiteX55" fmla="*/ 1014824 w 1090935"/>
                      <a:gd name="connsiteY55" fmla="*/ 118624 h 1092304"/>
                      <a:gd name="connsiteX56" fmla="*/ 1014824 w 1090935"/>
                      <a:gd name="connsiteY56" fmla="*/ 250277 h 1092304"/>
                      <a:gd name="connsiteX57" fmla="*/ 1025794 w 1090935"/>
                      <a:gd name="connsiteY57" fmla="*/ 261248 h 1092304"/>
                      <a:gd name="connsiteX58" fmla="*/ 1036766 w 1090935"/>
                      <a:gd name="connsiteY58" fmla="*/ 250277 h 1092304"/>
                      <a:gd name="connsiteX59" fmla="*/ 1036766 w 1090935"/>
                      <a:gd name="connsiteY59" fmla="*/ 118624 h 1092304"/>
                      <a:gd name="connsiteX60" fmla="*/ 1061451 w 1090935"/>
                      <a:gd name="connsiteY60" fmla="*/ 118624 h 1092304"/>
                      <a:gd name="connsiteX61" fmla="*/ 1061451 w 1090935"/>
                      <a:gd name="connsiteY61" fmla="*/ 557466 h 1092304"/>
                      <a:gd name="connsiteX62" fmla="*/ 954483 w 1090935"/>
                      <a:gd name="connsiteY62" fmla="*/ 557466 h 1092304"/>
                      <a:gd name="connsiteX63" fmla="*/ 943511 w 1090935"/>
                      <a:gd name="connsiteY63" fmla="*/ 568437 h 1092304"/>
                      <a:gd name="connsiteX64" fmla="*/ 943511 w 1090935"/>
                      <a:gd name="connsiteY64" fmla="*/ 650720 h 1092304"/>
                      <a:gd name="connsiteX65" fmla="*/ 1003852 w 1090935"/>
                      <a:gd name="connsiteY65" fmla="*/ 711061 h 1092304"/>
                      <a:gd name="connsiteX66" fmla="*/ 1028538 w 1090935"/>
                      <a:gd name="connsiteY66" fmla="*/ 711061 h 1092304"/>
                      <a:gd name="connsiteX67" fmla="*/ 1088879 w 1090935"/>
                      <a:gd name="connsiteY67" fmla="*/ 650720 h 1092304"/>
                      <a:gd name="connsiteX68" fmla="*/ 1088879 w 1090935"/>
                      <a:gd name="connsiteY68" fmla="*/ 104911 h 1092304"/>
                      <a:gd name="connsiteX69" fmla="*/ 1088879 w 1090935"/>
                      <a:gd name="connsiteY69" fmla="*/ 102168 h 1092304"/>
                      <a:gd name="connsiteX70" fmla="*/ 1088879 w 1090935"/>
                      <a:gd name="connsiteY70" fmla="*/ 102168 h 1092304"/>
                      <a:gd name="connsiteX71" fmla="*/ 452557 w 1090935"/>
                      <a:gd name="connsiteY71" fmla="*/ 167994 h 1092304"/>
                      <a:gd name="connsiteX72" fmla="*/ 488212 w 1090935"/>
                      <a:gd name="connsiteY72" fmla="*/ 132338 h 1092304"/>
                      <a:gd name="connsiteX73" fmla="*/ 677464 w 1090935"/>
                      <a:gd name="connsiteY73" fmla="*/ 132338 h 1092304"/>
                      <a:gd name="connsiteX74" fmla="*/ 677464 w 1090935"/>
                      <a:gd name="connsiteY74" fmla="*/ 143309 h 1092304"/>
                      <a:gd name="connsiteX75" fmla="*/ 652778 w 1090935"/>
                      <a:gd name="connsiteY75" fmla="*/ 167994 h 1092304"/>
                      <a:gd name="connsiteX76" fmla="*/ 499184 w 1090935"/>
                      <a:gd name="connsiteY76" fmla="*/ 167994 h 1092304"/>
                      <a:gd name="connsiteX77" fmla="*/ 488212 w 1090935"/>
                      <a:gd name="connsiteY77" fmla="*/ 178965 h 1092304"/>
                      <a:gd name="connsiteX78" fmla="*/ 488212 w 1090935"/>
                      <a:gd name="connsiteY78" fmla="*/ 189936 h 1092304"/>
                      <a:gd name="connsiteX79" fmla="*/ 452557 w 1090935"/>
                      <a:gd name="connsiteY79" fmla="*/ 225592 h 1092304"/>
                      <a:gd name="connsiteX80" fmla="*/ 452557 w 1090935"/>
                      <a:gd name="connsiteY80" fmla="*/ 167994 h 1092304"/>
                      <a:gd name="connsiteX81" fmla="*/ 452557 w 1090935"/>
                      <a:gd name="connsiteY81" fmla="*/ 250277 h 1092304"/>
                      <a:gd name="connsiteX82" fmla="*/ 510154 w 1090935"/>
                      <a:gd name="connsiteY82" fmla="*/ 189936 h 1092304"/>
                      <a:gd name="connsiteX83" fmla="*/ 641807 w 1090935"/>
                      <a:gd name="connsiteY83" fmla="*/ 189936 h 1092304"/>
                      <a:gd name="connsiteX84" fmla="*/ 641807 w 1090935"/>
                      <a:gd name="connsiteY84" fmla="*/ 200907 h 1092304"/>
                      <a:gd name="connsiteX85" fmla="*/ 641807 w 1090935"/>
                      <a:gd name="connsiteY85" fmla="*/ 206393 h 1092304"/>
                      <a:gd name="connsiteX86" fmla="*/ 658264 w 1090935"/>
                      <a:gd name="connsiteY86" fmla="*/ 250277 h 1092304"/>
                      <a:gd name="connsiteX87" fmla="*/ 650036 w 1090935"/>
                      <a:gd name="connsiteY87" fmla="*/ 250277 h 1092304"/>
                      <a:gd name="connsiteX88" fmla="*/ 639064 w 1090935"/>
                      <a:gd name="connsiteY88" fmla="*/ 258505 h 1092304"/>
                      <a:gd name="connsiteX89" fmla="*/ 543068 w 1090935"/>
                      <a:gd name="connsiteY89" fmla="*/ 332560 h 1092304"/>
                      <a:gd name="connsiteX90" fmla="*/ 452557 w 1090935"/>
                      <a:gd name="connsiteY90" fmla="*/ 250277 h 1092304"/>
                      <a:gd name="connsiteX91" fmla="*/ 452557 w 1090935"/>
                      <a:gd name="connsiteY91" fmla="*/ 250277 h 1092304"/>
                      <a:gd name="connsiteX92" fmla="*/ 1020310 w 1090935"/>
                      <a:gd name="connsiteY92" fmla="*/ 36342 h 1092304"/>
                      <a:gd name="connsiteX93" fmla="*/ 1058708 w 1090935"/>
                      <a:gd name="connsiteY93" fmla="*/ 96682 h 1092304"/>
                      <a:gd name="connsiteX94" fmla="*/ 981910 w 1090935"/>
                      <a:gd name="connsiteY94" fmla="*/ 96682 h 1092304"/>
                      <a:gd name="connsiteX95" fmla="*/ 1020310 w 1090935"/>
                      <a:gd name="connsiteY95" fmla="*/ 36342 h 1092304"/>
                      <a:gd name="connsiteX96" fmla="*/ 381244 w 1090935"/>
                      <a:gd name="connsiteY96" fmla="*/ 285933 h 1092304"/>
                      <a:gd name="connsiteX97" fmla="*/ 213936 w 1090935"/>
                      <a:gd name="connsiteY97" fmla="*/ 285933 h 1092304"/>
                      <a:gd name="connsiteX98" fmla="*/ 213936 w 1090935"/>
                      <a:gd name="connsiteY98" fmla="*/ 25371 h 1092304"/>
                      <a:gd name="connsiteX99" fmla="*/ 381244 w 1090935"/>
                      <a:gd name="connsiteY99" fmla="*/ 25371 h 1092304"/>
                      <a:gd name="connsiteX100" fmla="*/ 381244 w 1090935"/>
                      <a:gd name="connsiteY100" fmla="*/ 285933 h 1092304"/>
                      <a:gd name="connsiteX101" fmla="*/ 24684 w 1090935"/>
                      <a:gd name="connsiteY101" fmla="*/ 321589 h 1092304"/>
                      <a:gd name="connsiteX102" fmla="*/ 24684 w 1090935"/>
                      <a:gd name="connsiteY102" fmla="*/ 25371 h 1092304"/>
                      <a:gd name="connsiteX103" fmla="*/ 191994 w 1090935"/>
                      <a:gd name="connsiteY103" fmla="*/ 25371 h 1092304"/>
                      <a:gd name="connsiteX104" fmla="*/ 191994 w 1090935"/>
                      <a:gd name="connsiteY104" fmla="*/ 285933 h 1092304"/>
                      <a:gd name="connsiteX105" fmla="*/ 60341 w 1090935"/>
                      <a:gd name="connsiteY105" fmla="*/ 285933 h 1092304"/>
                      <a:gd name="connsiteX106" fmla="*/ 49369 w 1090935"/>
                      <a:gd name="connsiteY106" fmla="*/ 296904 h 1092304"/>
                      <a:gd name="connsiteX107" fmla="*/ 60341 w 1090935"/>
                      <a:gd name="connsiteY107" fmla="*/ 307875 h 1092304"/>
                      <a:gd name="connsiteX108" fmla="*/ 381244 w 1090935"/>
                      <a:gd name="connsiteY108" fmla="*/ 307875 h 1092304"/>
                      <a:gd name="connsiteX109" fmla="*/ 381244 w 1090935"/>
                      <a:gd name="connsiteY109" fmla="*/ 318846 h 1092304"/>
                      <a:gd name="connsiteX110" fmla="*/ 370274 w 1090935"/>
                      <a:gd name="connsiteY110" fmla="*/ 329817 h 1092304"/>
                      <a:gd name="connsiteX111" fmla="*/ 35656 w 1090935"/>
                      <a:gd name="connsiteY111" fmla="*/ 329817 h 1092304"/>
                      <a:gd name="connsiteX112" fmla="*/ 24684 w 1090935"/>
                      <a:gd name="connsiteY112" fmla="*/ 321589 h 1092304"/>
                      <a:gd name="connsiteX113" fmla="*/ 24684 w 1090935"/>
                      <a:gd name="connsiteY113" fmla="*/ 321589 h 1092304"/>
                      <a:gd name="connsiteX114" fmla="*/ 142624 w 1090935"/>
                      <a:gd name="connsiteY114" fmla="*/ 381930 h 1092304"/>
                      <a:gd name="connsiteX115" fmla="*/ 142624 w 1090935"/>
                      <a:gd name="connsiteY115" fmla="*/ 357245 h 1092304"/>
                      <a:gd name="connsiteX116" fmla="*/ 178280 w 1090935"/>
                      <a:gd name="connsiteY116" fmla="*/ 357245 h 1092304"/>
                      <a:gd name="connsiteX117" fmla="*/ 178280 w 1090935"/>
                      <a:gd name="connsiteY117" fmla="*/ 417585 h 1092304"/>
                      <a:gd name="connsiteX118" fmla="*/ 142624 w 1090935"/>
                      <a:gd name="connsiteY118" fmla="*/ 381930 h 1092304"/>
                      <a:gd name="connsiteX119" fmla="*/ 142624 w 1090935"/>
                      <a:gd name="connsiteY119" fmla="*/ 381930 h 1092304"/>
                      <a:gd name="connsiteX120" fmla="*/ 463527 w 1090935"/>
                      <a:gd name="connsiteY120" fmla="*/ 1067620 h 1092304"/>
                      <a:gd name="connsiteX121" fmla="*/ 274277 w 1090935"/>
                      <a:gd name="connsiteY121" fmla="*/ 1067620 h 1092304"/>
                      <a:gd name="connsiteX122" fmla="*/ 331874 w 1090935"/>
                      <a:gd name="connsiteY122" fmla="*/ 1020993 h 1092304"/>
                      <a:gd name="connsiteX123" fmla="*/ 463527 w 1090935"/>
                      <a:gd name="connsiteY123" fmla="*/ 1020993 h 1092304"/>
                      <a:gd name="connsiteX124" fmla="*/ 463527 w 1090935"/>
                      <a:gd name="connsiteY124" fmla="*/ 1067620 h 1092304"/>
                      <a:gd name="connsiteX125" fmla="*/ 817344 w 1090935"/>
                      <a:gd name="connsiteY125" fmla="*/ 1067620 h 1092304"/>
                      <a:gd name="connsiteX126" fmla="*/ 628093 w 1090935"/>
                      <a:gd name="connsiteY126" fmla="*/ 1067620 h 1092304"/>
                      <a:gd name="connsiteX127" fmla="*/ 628093 w 1090935"/>
                      <a:gd name="connsiteY127" fmla="*/ 1020993 h 1092304"/>
                      <a:gd name="connsiteX128" fmla="*/ 759747 w 1090935"/>
                      <a:gd name="connsiteY128" fmla="*/ 1020993 h 1092304"/>
                      <a:gd name="connsiteX129" fmla="*/ 817344 w 1090935"/>
                      <a:gd name="connsiteY129" fmla="*/ 1067620 h 1092304"/>
                      <a:gd name="connsiteX130" fmla="*/ 817344 w 1090935"/>
                      <a:gd name="connsiteY130" fmla="*/ 1067620 h 1092304"/>
                      <a:gd name="connsiteX131" fmla="*/ 663750 w 1090935"/>
                      <a:gd name="connsiteY131" fmla="*/ 417585 h 1092304"/>
                      <a:gd name="connsiteX132" fmla="*/ 652778 w 1090935"/>
                      <a:gd name="connsiteY132" fmla="*/ 428557 h 1092304"/>
                      <a:gd name="connsiteX133" fmla="*/ 652778 w 1090935"/>
                      <a:gd name="connsiteY133" fmla="*/ 631521 h 1092304"/>
                      <a:gd name="connsiteX134" fmla="*/ 474498 w 1090935"/>
                      <a:gd name="connsiteY134" fmla="*/ 631521 h 1092304"/>
                      <a:gd name="connsiteX135" fmla="*/ 463527 w 1090935"/>
                      <a:gd name="connsiteY135" fmla="*/ 642492 h 1092304"/>
                      <a:gd name="connsiteX136" fmla="*/ 474498 w 1090935"/>
                      <a:gd name="connsiteY136" fmla="*/ 653463 h 1092304"/>
                      <a:gd name="connsiteX137" fmla="*/ 652778 w 1090935"/>
                      <a:gd name="connsiteY137" fmla="*/ 653463 h 1092304"/>
                      <a:gd name="connsiteX138" fmla="*/ 652778 w 1090935"/>
                      <a:gd name="connsiteY138" fmla="*/ 664434 h 1092304"/>
                      <a:gd name="connsiteX139" fmla="*/ 652778 w 1090935"/>
                      <a:gd name="connsiteY139" fmla="*/ 667177 h 1092304"/>
                      <a:gd name="connsiteX140" fmla="*/ 732319 w 1090935"/>
                      <a:gd name="connsiteY140" fmla="*/ 996308 h 1092304"/>
                      <a:gd name="connsiteX141" fmla="*/ 625351 w 1090935"/>
                      <a:gd name="connsiteY141" fmla="*/ 996308 h 1092304"/>
                      <a:gd name="connsiteX142" fmla="*/ 556781 w 1090935"/>
                      <a:gd name="connsiteY142" fmla="*/ 722032 h 1092304"/>
                      <a:gd name="connsiteX143" fmla="*/ 545810 w 1090935"/>
                      <a:gd name="connsiteY143" fmla="*/ 713804 h 1092304"/>
                      <a:gd name="connsiteX144" fmla="*/ 534840 w 1090935"/>
                      <a:gd name="connsiteY144" fmla="*/ 722032 h 1092304"/>
                      <a:gd name="connsiteX145" fmla="*/ 466270 w 1090935"/>
                      <a:gd name="connsiteY145" fmla="*/ 996308 h 1092304"/>
                      <a:gd name="connsiteX146" fmla="*/ 348332 w 1090935"/>
                      <a:gd name="connsiteY146" fmla="*/ 996308 h 1092304"/>
                      <a:gd name="connsiteX147" fmla="*/ 438843 w 1090935"/>
                      <a:gd name="connsiteY147" fmla="*/ 667177 h 1092304"/>
                      <a:gd name="connsiteX148" fmla="*/ 438843 w 1090935"/>
                      <a:gd name="connsiteY148" fmla="*/ 664434 h 1092304"/>
                      <a:gd name="connsiteX149" fmla="*/ 438843 w 1090935"/>
                      <a:gd name="connsiteY149" fmla="*/ 428557 h 1092304"/>
                      <a:gd name="connsiteX150" fmla="*/ 427871 w 1090935"/>
                      <a:gd name="connsiteY150" fmla="*/ 417585 h 1092304"/>
                      <a:gd name="connsiteX151" fmla="*/ 202964 w 1090935"/>
                      <a:gd name="connsiteY151" fmla="*/ 417585 h 1092304"/>
                      <a:gd name="connsiteX152" fmla="*/ 202964 w 1090935"/>
                      <a:gd name="connsiteY152" fmla="*/ 357245 h 1092304"/>
                      <a:gd name="connsiteX153" fmla="*/ 891399 w 1090935"/>
                      <a:gd name="connsiteY153" fmla="*/ 357245 h 1092304"/>
                      <a:gd name="connsiteX154" fmla="*/ 891399 w 1090935"/>
                      <a:gd name="connsiteY154" fmla="*/ 417585 h 1092304"/>
                      <a:gd name="connsiteX155" fmla="*/ 663750 w 1090935"/>
                      <a:gd name="connsiteY155" fmla="*/ 417585 h 1092304"/>
                      <a:gd name="connsiteX156" fmla="*/ 913341 w 1090935"/>
                      <a:gd name="connsiteY156" fmla="*/ 417585 h 1092304"/>
                      <a:gd name="connsiteX157" fmla="*/ 913341 w 1090935"/>
                      <a:gd name="connsiteY157" fmla="*/ 357245 h 1092304"/>
                      <a:gd name="connsiteX158" fmla="*/ 948997 w 1090935"/>
                      <a:gd name="connsiteY158" fmla="*/ 357245 h 1092304"/>
                      <a:gd name="connsiteX159" fmla="*/ 948997 w 1090935"/>
                      <a:gd name="connsiteY159" fmla="*/ 381930 h 1092304"/>
                      <a:gd name="connsiteX160" fmla="*/ 913341 w 1090935"/>
                      <a:gd name="connsiteY160" fmla="*/ 417585 h 1092304"/>
                      <a:gd name="connsiteX161" fmla="*/ 913341 w 1090935"/>
                      <a:gd name="connsiteY161" fmla="*/ 417585 h 1092304"/>
                      <a:gd name="connsiteX162" fmla="*/ 1066936 w 1090935"/>
                      <a:gd name="connsiteY162" fmla="*/ 582151 h 1092304"/>
                      <a:gd name="connsiteX163" fmla="*/ 1066936 w 1090935"/>
                      <a:gd name="connsiteY163" fmla="*/ 606836 h 1092304"/>
                      <a:gd name="connsiteX164" fmla="*/ 970939 w 1090935"/>
                      <a:gd name="connsiteY164" fmla="*/ 606836 h 1092304"/>
                      <a:gd name="connsiteX165" fmla="*/ 970939 w 1090935"/>
                      <a:gd name="connsiteY165" fmla="*/ 582151 h 1092304"/>
                      <a:gd name="connsiteX166" fmla="*/ 1066936 w 1090935"/>
                      <a:gd name="connsiteY166" fmla="*/ 582151 h 1092304"/>
                      <a:gd name="connsiteX167" fmla="*/ 1031280 w 1090935"/>
                      <a:gd name="connsiteY167" fmla="*/ 689119 h 1092304"/>
                      <a:gd name="connsiteX168" fmla="*/ 1006596 w 1090935"/>
                      <a:gd name="connsiteY168" fmla="*/ 689119 h 1092304"/>
                      <a:gd name="connsiteX169" fmla="*/ 970939 w 1090935"/>
                      <a:gd name="connsiteY169" fmla="*/ 653463 h 1092304"/>
                      <a:gd name="connsiteX170" fmla="*/ 970939 w 1090935"/>
                      <a:gd name="connsiteY170" fmla="*/ 628778 h 1092304"/>
                      <a:gd name="connsiteX171" fmla="*/ 1066936 w 1090935"/>
                      <a:gd name="connsiteY171" fmla="*/ 628778 h 1092304"/>
                      <a:gd name="connsiteX172" fmla="*/ 1066936 w 1090935"/>
                      <a:gd name="connsiteY172" fmla="*/ 653463 h 1092304"/>
                      <a:gd name="connsiteX173" fmla="*/ 1031280 w 1090935"/>
                      <a:gd name="connsiteY173" fmla="*/ 689119 h 1092304"/>
                      <a:gd name="connsiteX174" fmla="*/ 1031280 w 1090935"/>
                      <a:gd name="connsiteY174" fmla="*/ 689119 h 109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90935" h="1092304">
                        <a:moveTo>
                          <a:pt x="1088879" y="102168"/>
                        </a:moveTo>
                        <a:lnTo>
                          <a:pt x="1028538" y="6171"/>
                        </a:lnTo>
                        <a:cubicBezTo>
                          <a:pt x="1023052" y="-2057"/>
                          <a:pt x="1012080" y="-2057"/>
                          <a:pt x="1009338" y="6171"/>
                        </a:cubicBezTo>
                        <a:lnTo>
                          <a:pt x="948997" y="102168"/>
                        </a:lnTo>
                        <a:cubicBezTo>
                          <a:pt x="948997" y="104911"/>
                          <a:pt x="946255" y="104911"/>
                          <a:pt x="946255" y="107654"/>
                        </a:cubicBezTo>
                        <a:lnTo>
                          <a:pt x="946255" y="332560"/>
                        </a:lnTo>
                        <a:lnTo>
                          <a:pt x="614379" y="332560"/>
                        </a:lnTo>
                        <a:cubicBezTo>
                          <a:pt x="633579" y="318846"/>
                          <a:pt x="650036" y="296904"/>
                          <a:pt x="655520" y="272219"/>
                        </a:cubicBezTo>
                        <a:lnTo>
                          <a:pt x="671978" y="272219"/>
                        </a:lnTo>
                        <a:cubicBezTo>
                          <a:pt x="674720" y="272219"/>
                          <a:pt x="680206" y="269476"/>
                          <a:pt x="682948" y="266733"/>
                        </a:cubicBezTo>
                        <a:cubicBezTo>
                          <a:pt x="685692" y="263991"/>
                          <a:pt x="685692" y="258505"/>
                          <a:pt x="682948" y="255762"/>
                        </a:cubicBezTo>
                        <a:lnTo>
                          <a:pt x="661006" y="198164"/>
                        </a:lnTo>
                        <a:lnTo>
                          <a:pt x="661006" y="187193"/>
                        </a:lnTo>
                        <a:cubicBezTo>
                          <a:pt x="680206" y="181708"/>
                          <a:pt x="696662" y="162509"/>
                          <a:pt x="696662" y="140567"/>
                        </a:cubicBezTo>
                        <a:lnTo>
                          <a:pt x="696662" y="115881"/>
                        </a:lnTo>
                        <a:cubicBezTo>
                          <a:pt x="696662" y="110396"/>
                          <a:pt x="691178" y="104911"/>
                          <a:pt x="685692" y="104911"/>
                        </a:cubicBezTo>
                        <a:lnTo>
                          <a:pt x="482726" y="104911"/>
                        </a:lnTo>
                        <a:cubicBezTo>
                          <a:pt x="449813" y="104911"/>
                          <a:pt x="422385" y="132338"/>
                          <a:pt x="422385" y="165251"/>
                        </a:cubicBezTo>
                        <a:lnTo>
                          <a:pt x="422385" y="231078"/>
                        </a:lnTo>
                        <a:cubicBezTo>
                          <a:pt x="422385" y="272219"/>
                          <a:pt x="441585" y="307875"/>
                          <a:pt x="471756" y="329817"/>
                        </a:cubicBezTo>
                        <a:lnTo>
                          <a:pt x="397701" y="329817"/>
                        </a:lnTo>
                        <a:cubicBezTo>
                          <a:pt x="397701" y="327074"/>
                          <a:pt x="400443" y="321589"/>
                          <a:pt x="400443" y="318846"/>
                        </a:cubicBezTo>
                        <a:lnTo>
                          <a:pt x="400443" y="11657"/>
                        </a:lnTo>
                        <a:cubicBezTo>
                          <a:pt x="400443" y="6171"/>
                          <a:pt x="394958" y="686"/>
                          <a:pt x="389473" y="686"/>
                        </a:cubicBezTo>
                        <a:lnTo>
                          <a:pt x="10970" y="686"/>
                        </a:lnTo>
                        <a:cubicBezTo>
                          <a:pt x="5486" y="686"/>
                          <a:pt x="0" y="6171"/>
                          <a:pt x="0" y="11657"/>
                        </a:cubicBezTo>
                        <a:lnTo>
                          <a:pt x="0" y="318846"/>
                        </a:lnTo>
                        <a:cubicBezTo>
                          <a:pt x="0" y="338045"/>
                          <a:pt x="16456" y="354502"/>
                          <a:pt x="35656" y="354502"/>
                        </a:cubicBezTo>
                        <a:lnTo>
                          <a:pt x="117939" y="354502"/>
                        </a:lnTo>
                        <a:lnTo>
                          <a:pt x="117939" y="379187"/>
                        </a:lnTo>
                        <a:cubicBezTo>
                          <a:pt x="117939" y="412100"/>
                          <a:pt x="145366" y="439527"/>
                          <a:pt x="178280" y="439527"/>
                        </a:cubicBezTo>
                        <a:lnTo>
                          <a:pt x="414157" y="439527"/>
                        </a:lnTo>
                        <a:lnTo>
                          <a:pt x="414157" y="664434"/>
                        </a:lnTo>
                        <a:lnTo>
                          <a:pt x="320904" y="999051"/>
                        </a:lnTo>
                        <a:cubicBezTo>
                          <a:pt x="279763" y="1004537"/>
                          <a:pt x="246849" y="1040193"/>
                          <a:pt x="246849" y="1081334"/>
                        </a:cubicBezTo>
                        <a:cubicBezTo>
                          <a:pt x="246849" y="1086820"/>
                          <a:pt x="252335" y="1092305"/>
                          <a:pt x="257819" y="1092305"/>
                        </a:cubicBezTo>
                        <a:lnTo>
                          <a:pt x="471756" y="1092305"/>
                        </a:lnTo>
                        <a:cubicBezTo>
                          <a:pt x="477241" y="1092305"/>
                          <a:pt x="482726" y="1086820"/>
                          <a:pt x="482726" y="1081334"/>
                        </a:cubicBezTo>
                        <a:lnTo>
                          <a:pt x="482726" y="1010022"/>
                        </a:lnTo>
                        <a:lnTo>
                          <a:pt x="543068" y="774144"/>
                        </a:lnTo>
                        <a:lnTo>
                          <a:pt x="603409" y="1010022"/>
                        </a:lnTo>
                        <a:lnTo>
                          <a:pt x="603409" y="1078591"/>
                        </a:lnTo>
                        <a:cubicBezTo>
                          <a:pt x="603409" y="1084077"/>
                          <a:pt x="608895" y="1089562"/>
                          <a:pt x="614379" y="1089562"/>
                        </a:cubicBezTo>
                        <a:lnTo>
                          <a:pt x="828316" y="1089562"/>
                        </a:lnTo>
                        <a:cubicBezTo>
                          <a:pt x="833800" y="1089562"/>
                          <a:pt x="839286" y="1084077"/>
                          <a:pt x="839286" y="1078591"/>
                        </a:cubicBezTo>
                        <a:cubicBezTo>
                          <a:pt x="839286" y="1031964"/>
                          <a:pt x="800888" y="996308"/>
                          <a:pt x="757003" y="996308"/>
                        </a:cubicBezTo>
                        <a:lnTo>
                          <a:pt x="754261" y="996308"/>
                        </a:lnTo>
                        <a:lnTo>
                          <a:pt x="674720" y="661691"/>
                        </a:lnTo>
                        <a:lnTo>
                          <a:pt x="674720" y="436785"/>
                        </a:lnTo>
                        <a:lnTo>
                          <a:pt x="910599" y="436785"/>
                        </a:lnTo>
                        <a:cubicBezTo>
                          <a:pt x="924313" y="436785"/>
                          <a:pt x="935283" y="431299"/>
                          <a:pt x="946255" y="425814"/>
                        </a:cubicBezTo>
                        <a:lnTo>
                          <a:pt x="946255" y="521810"/>
                        </a:lnTo>
                        <a:cubicBezTo>
                          <a:pt x="946255" y="527296"/>
                          <a:pt x="951741" y="532782"/>
                          <a:pt x="957225" y="532782"/>
                        </a:cubicBezTo>
                        <a:cubicBezTo>
                          <a:pt x="962711" y="532782"/>
                          <a:pt x="968197" y="527296"/>
                          <a:pt x="968197" y="521810"/>
                        </a:cubicBezTo>
                        <a:lnTo>
                          <a:pt x="968197" y="118624"/>
                        </a:lnTo>
                        <a:lnTo>
                          <a:pt x="1014824" y="118624"/>
                        </a:lnTo>
                        <a:lnTo>
                          <a:pt x="1014824" y="250277"/>
                        </a:lnTo>
                        <a:cubicBezTo>
                          <a:pt x="1014824" y="255762"/>
                          <a:pt x="1020310" y="261248"/>
                          <a:pt x="1025794" y="261248"/>
                        </a:cubicBezTo>
                        <a:cubicBezTo>
                          <a:pt x="1031280" y="261248"/>
                          <a:pt x="1036766" y="255762"/>
                          <a:pt x="1036766" y="250277"/>
                        </a:cubicBezTo>
                        <a:lnTo>
                          <a:pt x="1036766" y="118624"/>
                        </a:lnTo>
                        <a:lnTo>
                          <a:pt x="1061451" y="118624"/>
                        </a:lnTo>
                        <a:lnTo>
                          <a:pt x="1061451" y="557466"/>
                        </a:lnTo>
                        <a:lnTo>
                          <a:pt x="954483" y="557466"/>
                        </a:lnTo>
                        <a:cubicBezTo>
                          <a:pt x="948997" y="557466"/>
                          <a:pt x="943511" y="562952"/>
                          <a:pt x="943511" y="568437"/>
                        </a:cubicBezTo>
                        <a:lnTo>
                          <a:pt x="943511" y="650720"/>
                        </a:lnTo>
                        <a:cubicBezTo>
                          <a:pt x="943511" y="683634"/>
                          <a:pt x="970939" y="711061"/>
                          <a:pt x="1003852" y="711061"/>
                        </a:cubicBezTo>
                        <a:lnTo>
                          <a:pt x="1028538" y="711061"/>
                        </a:lnTo>
                        <a:cubicBezTo>
                          <a:pt x="1061451" y="711061"/>
                          <a:pt x="1088879" y="683634"/>
                          <a:pt x="1088879" y="650720"/>
                        </a:cubicBezTo>
                        <a:lnTo>
                          <a:pt x="1088879" y="104911"/>
                        </a:lnTo>
                        <a:cubicBezTo>
                          <a:pt x="1091621" y="104911"/>
                          <a:pt x="1091621" y="104911"/>
                          <a:pt x="1088879" y="102168"/>
                        </a:cubicBezTo>
                        <a:lnTo>
                          <a:pt x="1088879" y="102168"/>
                        </a:lnTo>
                        <a:close/>
                        <a:moveTo>
                          <a:pt x="452557" y="167994"/>
                        </a:moveTo>
                        <a:cubicBezTo>
                          <a:pt x="452557" y="148795"/>
                          <a:pt x="469013" y="132338"/>
                          <a:pt x="488212" y="132338"/>
                        </a:cubicBezTo>
                        <a:lnTo>
                          <a:pt x="677464" y="132338"/>
                        </a:lnTo>
                        <a:lnTo>
                          <a:pt x="677464" y="143309"/>
                        </a:lnTo>
                        <a:cubicBezTo>
                          <a:pt x="677464" y="157023"/>
                          <a:pt x="666492" y="167994"/>
                          <a:pt x="652778" y="167994"/>
                        </a:cubicBezTo>
                        <a:lnTo>
                          <a:pt x="499184" y="167994"/>
                        </a:lnTo>
                        <a:cubicBezTo>
                          <a:pt x="493698" y="167994"/>
                          <a:pt x="488212" y="173480"/>
                          <a:pt x="488212" y="178965"/>
                        </a:cubicBezTo>
                        <a:lnTo>
                          <a:pt x="488212" y="189936"/>
                        </a:lnTo>
                        <a:cubicBezTo>
                          <a:pt x="488212" y="209136"/>
                          <a:pt x="471756" y="225592"/>
                          <a:pt x="452557" y="225592"/>
                        </a:cubicBezTo>
                        <a:lnTo>
                          <a:pt x="452557" y="167994"/>
                        </a:lnTo>
                        <a:close/>
                        <a:moveTo>
                          <a:pt x="452557" y="250277"/>
                        </a:moveTo>
                        <a:cubicBezTo>
                          <a:pt x="485470" y="250277"/>
                          <a:pt x="510154" y="222849"/>
                          <a:pt x="510154" y="189936"/>
                        </a:cubicBezTo>
                        <a:lnTo>
                          <a:pt x="641807" y="189936"/>
                        </a:lnTo>
                        <a:lnTo>
                          <a:pt x="641807" y="200907"/>
                        </a:lnTo>
                        <a:cubicBezTo>
                          <a:pt x="641807" y="203650"/>
                          <a:pt x="641807" y="203650"/>
                          <a:pt x="641807" y="206393"/>
                        </a:cubicBezTo>
                        <a:lnTo>
                          <a:pt x="658264" y="250277"/>
                        </a:lnTo>
                        <a:lnTo>
                          <a:pt x="650036" y="250277"/>
                        </a:lnTo>
                        <a:cubicBezTo>
                          <a:pt x="644550" y="250277"/>
                          <a:pt x="639064" y="253020"/>
                          <a:pt x="639064" y="258505"/>
                        </a:cubicBezTo>
                        <a:cubicBezTo>
                          <a:pt x="628093" y="302389"/>
                          <a:pt x="589695" y="332560"/>
                          <a:pt x="543068" y="332560"/>
                        </a:cubicBezTo>
                        <a:cubicBezTo>
                          <a:pt x="499184" y="332560"/>
                          <a:pt x="460785" y="296904"/>
                          <a:pt x="452557" y="250277"/>
                        </a:cubicBezTo>
                        <a:lnTo>
                          <a:pt x="452557" y="250277"/>
                        </a:lnTo>
                        <a:close/>
                        <a:moveTo>
                          <a:pt x="1020310" y="36342"/>
                        </a:moveTo>
                        <a:lnTo>
                          <a:pt x="1058708" y="96682"/>
                        </a:lnTo>
                        <a:lnTo>
                          <a:pt x="981910" y="96682"/>
                        </a:lnTo>
                        <a:lnTo>
                          <a:pt x="1020310" y="36342"/>
                        </a:lnTo>
                        <a:close/>
                        <a:moveTo>
                          <a:pt x="381244" y="285933"/>
                        </a:moveTo>
                        <a:lnTo>
                          <a:pt x="213936" y="285933"/>
                        </a:lnTo>
                        <a:lnTo>
                          <a:pt x="213936" y="25371"/>
                        </a:lnTo>
                        <a:lnTo>
                          <a:pt x="381244" y="25371"/>
                        </a:lnTo>
                        <a:lnTo>
                          <a:pt x="381244" y="285933"/>
                        </a:lnTo>
                        <a:close/>
                        <a:moveTo>
                          <a:pt x="24684" y="321589"/>
                        </a:moveTo>
                        <a:lnTo>
                          <a:pt x="24684" y="25371"/>
                        </a:lnTo>
                        <a:lnTo>
                          <a:pt x="191994" y="25371"/>
                        </a:lnTo>
                        <a:lnTo>
                          <a:pt x="191994" y="285933"/>
                        </a:lnTo>
                        <a:lnTo>
                          <a:pt x="60341" y="285933"/>
                        </a:lnTo>
                        <a:cubicBezTo>
                          <a:pt x="54855" y="285933"/>
                          <a:pt x="49369" y="291418"/>
                          <a:pt x="49369" y="296904"/>
                        </a:cubicBezTo>
                        <a:cubicBezTo>
                          <a:pt x="49369" y="302389"/>
                          <a:pt x="54855" y="307875"/>
                          <a:pt x="60341" y="307875"/>
                        </a:cubicBezTo>
                        <a:lnTo>
                          <a:pt x="381244" y="307875"/>
                        </a:lnTo>
                        <a:lnTo>
                          <a:pt x="381244" y="318846"/>
                        </a:lnTo>
                        <a:cubicBezTo>
                          <a:pt x="381244" y="324332"/>
                          <a:pt x="375759" y="329817"/>
                          <a:pt x="370274" y="329817"/>
                        </a:cubicBezTo>
                        <a:lnTo>
                          <a:pt x="35656" y="329817"/>
                        </a:lnTo>
                        <a:cubicBezTo>
                          <a:pt x="30170" y="332560"/>
                          <a:pt x="24684" y="327074"/>
                          <a:pt x="24684" y="321589"/>
                        </a:cubicBezTo>
                        <a:lnTo>
                          <a:pt x="24684" y="321589"/>
                        </a:lnTo>
                        <a:close/>
                        <a:moveTo>
                          <a:pt x="142624" y="381930"/>
                        </a:moveTo>
                        <a:lnTo>
                          <a:pt x="142624" y="357245"/>
                        </a:lnTo>
                        <a:lnTo>
                          <a:pt x="178280" y="357245"/>
                        </a:lnTo>
                        <a:lnTo>
                          <a:pt x="178280" y="417585"/>
                        </a:lnTo>
                        <a:cubicBezTo>
                          <a:pt x="159080" y="417585"/>
                          <a:pt x="142624" y="401129"/>
                          <a:pt x="142624" y="381930"/>
                        </a:cubicBezTo>
                        <a:lnTo>
                          <a:pt x="142624" y="381930"/>
                        </a:lnTo>
                        <a:close/>
                        <a:moveTo>
                          <a:pt x="463527" y="1067620"/>
                        </a:moveTo>
                        <a:lnTo>
                          <a:pt x="274277" y="1067620"/>
                        </a:lnTo>
                        <a:cubicBezTo>
                          <a:pt x="279763" y="1040193"/>
                          <a:pt x="304447" y="1020993"/>
                          <a:pt x="331874" y="1020993"/>
                        </a:cubicBezTo>
                        <a:lnTo>
                          <a:pt x="463527" y="1020993"/>
                        </a:lnTo>
                        <a:lnTo>
                          <a:pt x="463527" y="1067620"/>
                        </a:lnTo>
                        <a:close/>
                        <a:moveTo>
                          <a:pt x="817344" y="1067620"/>
                        </a:moveTo>
                        <a:lnTo>
                          <a:pt x="628093" y="1067620"/>
                        </a:lnTo>
                        <a:lnTo>
                          <a:pt x="628093" y="1020993"/>
                        </a:lnTo>
                        <a:lnTo>
                          <a:pt x="759747" y="1020993"/>
                        </a:lnTo>
                        <a:cubicBezTo>
                          <a:pt x="787175" y="1020993"/>
                          <a:pt x="811858" y="1042935"/>
                          <a:pt x="817344" y="1067620"/>
                        </a:cubicBezTo>
                        <a:lnTo>
                          <a:pt x="817344" y="1067620"/>
                        </a:lnTo>
                        <a:close/>
                        <a:moveTo>
                          <a:pt x="663750" y="417585"/>
                        </a:moveTo>
                        <a:cubicBezTo>
                          <a:pt x="658264" y="417585"/>
                          <a:pt x="652778" y="423071"/>
                          <a:pt x="652778" y="428557"/>
                        </a:cubicBezTo>
                        <a:lnTo>
                          <a:pt x="652778" y="631521"/>
                        </a:lnTo>
                        <a:lnTo>
                          <a:pt x="474498" y="631521"/>
                        </a:lnTo>
                        <a:cubicBezTo>
                          <a:pt x="469013" y="631521"/>
                          <a:pt x="463527" y="637006"/>
                          <a:pt x="463527" y="642492"/>
                        </a:cubicBezTo>
                        <a:cubicBezTo>
                          <a:pt x="463527" y="647978"/>
                          <a:pt x="469013" y="653463"/>
                          <a:pt x="474498" y="653463"/>
                        </a:cubicBezTo>
                        <a:lnTo>
                          <a:pt x="652778" y="653463"/>
                        </a:lnTo>
                        <a:lnTo>
                          <a:pt x="652778" y="664434"/>
                        </a:lnTo>
                        <a:cubicBezTo>
                          <a:pt x="652778" y="664434"/>
                          <a:pt x="652778" y="667177"/>
                          <a:pt x="652778" y="667177"/>
                        </a:cubicBezTo>
                        <a:lnTo>
                          <a:pt x="732319" y="996308"/>
                        </a:lnTo>
                        <a:lnTo>
                          <a:pt x="625351" y="996308"/>
                        </a:lnTo>
                        <a:lnTo>
                          <a:pt x="556781" y="722032"/>
                        </a:lnTo>
                        <a:cubicBezTo>
                          <a:pt x="556781" y="716547"/>
                          <a:pt x="551296" y="713804"/>
                          <a:pt x="545810" y="713804"/>
                        </a:cubicBezTo>
                        <a:cubicBezTo>
                          <a:pt x="540326" y="713804"/>
                          <a:pt x="534840" y="716547"/>
                          <a:pt x="534840" y="722032"/>
                        </a:cubicBezTo>
                        <a:lnTo>
                          <a:pt x="466270" y="996308"/>
                        </a:lnTo>
                        <a:lnTo>
                          <a:pt x="348332" y="996308"/>
                        </a:lnTo>
                        <a:lnTo>
                          <a:pt x="438843" y="667177"/>
                        </a:lnTo>
                        <a:cubicBezTo>
                          <a:pt x="438843" y="667177"/>
                          <a:pt x="438843" y="664434"/>
                          <a:pt x="438843" y="664434"/>
                        </a:cubicBezTo>
                        <a:lnTo>
                          <a:pt x="438843" y="428557"/>
                        </a:lnTo>
                        <a:cubicBezTo>
                          <a:pt x="438843" y="423071"/>
                          <a:pt x="433357" y="417585"/>
                          <a:pt x="427871" y="417585"/>
                        </a:cubicBezTo>
                        <a:lnTo>
                          <a:pt x="202964" y="417585"/>
                        </a:lnTo>
                        <a:lnTo>
                          <a:pt x="202964" y="357245"/>
                        </a:lnTo>
                        <a:lnTo>
                          <a:pt x="891399" y="357245"/>
                        </a:lnTo>
                        <a:lnTo>
                          <a:pt x="891399" y="417585"/>
                        </a:lnTo>
                        <a:lnTo>
                          <a:pt x="663750" y="417585"/>
                        </a:lnTo>
                        <a:close/>
                        <a:moveTo>
                          <a:pt x="913341" y="417585"/>
                        </a:moveTo>
                        <a:lnTo>
                          <a:pt x="913341" y="357245"/>
                        </a:lnTo>
                        <a:lnTo>
                          <a:pt x="948997" y="357245"/>
                        </a:lnTo>
                        <a:lnTo>
                          <a:pt x="948997" y="381930"/>
                        </a:lnTo>
                        <a:cubicBezTo>
                          <a:pt x="948997" y="401129"/>
                          <a:pt x="932541" y="417585"/>
                          <a:pt x="913341" y="417585"/>
                        </a:cubicBezTo>
                        <a:lnTo>
                          <a:pt x="913341" y="417585"/>
                        </a:lnTo>
                        <a:close/>
                        <a:moveTo>
                          <a:pt x="1066936" y="582151"/>
                        </a:moveTo>
                        <a:lnTo>
                          <a:pt x="1066936" y="606836"/>
                        </a:lnTo>
                        <a:lnTo>
                          <a:pt x="970939" y="606836"/>
                        </a:lnTo>
                        <a:lnTo>
                          <a:pt x="970939" y="582151"/>
                        </a:lnTo>
                        <a:lnTo>
                          <a:pt x="1066936" y="582151"/>
                        </a:lnTo>
                        <a:close/>
                        <a:moveTo>
                          <a:pt x="1031280" y="689119"/>
                        </a:moveTo>
                        <a:lnTo>
                          <a:pt x="1006596" y="689119"/>
                        </a:lnTo>
                        <a:cubicBezTo>
                          <a:pt x="987396" y="689119"/>
                          <a:pt x="970939" y="672662"/>
                          <a:pt x="970939" y="653463"/>
                        </a:cubicBezTo>
                        <a:lnTo>
                          <a:pt x="970939" y="628778"/>
                        </a:lnTo>
                        <a:lnTo>
                          <a:pt x="1066936" y="628778"/>
                        </a:lnTo>
                        <a:lnTo>
                          <a:pt x="1066936" y="653463"/>
                        </a:lnTo>
                        <a:cubicBezTo>
                          <a:pt x="1066936" y="672662"/>
                          <a:pt x="1053222" y="689119"/>
                          <a:pt x="1031280" y="689119"/>
                        </a:cubicBezTo>
                        <a:lnTo>
                          <a:pt x="1031280" y="689119"/>
                        </a:lnTo>
                        <a:close/>
                      </a:path>
                    </a:pathLst>
                  </a:custGeom>
                  <a:grpFill/>
                  <a:ln w="27426" cap="flat">
                    <a:noFill/>
                    <a:prstDash val="solid"/>
                    <a:miter/>
                  </a:ln>
                </p:spPr>
                <p:txBody>
                  <a:bodyPr rtlCol="0" anchor="ctr"/>
                  <a:lstStyle/>
                  <a:p>
                    <a:pPr algn="l" rtl="0"/>
                    <a:endParaRPr lang="en-US"/>
                  </a:p>
                </p:txBody>
              </p:sp>
            </p:grpSp>
            <p:sp>
              <p:nvSpPr>
                <p:cNvPr id="386" name="Freeform 385">
                  <a:extLst>
                    <a:ext uri="{FF2B5EF4-FFF2-40B4-BE49-F238E27FC236}">
                      <a16:creationId xmlns:a16="http://schemas.microsoft.com/office/drawing/2014/main" id="{7801D2B5-ADDF-EA61-4FF3-252C70DE31B1}"/>
                    </a:ext>
                  </a:extLst>
                </p:cNvPr>
                <p:cNvSpPr/>
                <p:nvPr/>
              </p:nvSpPr>
              <p:spPr>
                <a:xfrm>
                  <a:off x="7624966" y="3971001"/>
                  <a:ext cx="21941" cy="58311"/>
                </a:xfrm>
                <a:custGeom>
                  <a:avLst/>
                  <a:gdLst>
                    <a:gd name="connsiteX0" fmla="*/ 21942 w 21941"/>
                    <a:gd name="connsiteY0" fmla="*/ 46627 h 58311"/>
                    <a:gd name="connsiteX1" fmla="*/ 21942 w 21941"/>
                    <a:gd name="connsiteY1" fmla="*/ 10971 h 58311"/>
                    <a:gd name="connsiteX2" fmla="*/ 10972 w 21941"/>
                    <a:gd name="connsiteY2" fmla="*/ 0 h 58311"/>
                    <a:gd name="connsiteX3" fmla="*/ 0 w 21941"/>
                    <a:gd name="connsiteY3" fmla="*/ 10971 h 58311"/>
                    <a:gd name="connsiteX4" fmla="*/ 0 w 21941"/>
                    <a:gd name="connsiteY4" fmla="*/ 46627 h 58311"/>
                    <a:gd name="connsiteX5" fmla="*/ 10972 w 21941"/>
                    <a:gd name="connsiteY5" fmla="*/ 57598 h 58311"/>
                    <a:gd name="connsiteX6" fmla="*/ 21942 w 21941"/>
                    <a:gd name="connsiteY6" fmla="*/ 46627 h 58311"/>
                    <a:gd name="connsiteX7" fmla="*/ 21942 w 21941"/>
                    <a:gd name="connsiteY7" fmla="*/ 46627 h 5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58311">
                      <a:moveTo>
                        <a:pt x="21942" y="46627"/>
                      </a:moveTo>
                      <a:lnTo>
                        <a:pt x="21942" y="10971"/>
                      </a:lnTo>
                      <a:cubicBezTo>
                        <a:pt x="21942" y="5485"/>
                        <a:pt x="16456" y="0"/>
                        <a:pt x="10972" y="0"/>
                      </a:cubicBezTo>
                      <a:cubicBezTo>
                        <a:pt x="5486" y="0"/>
                        <a:pt x="0" y="5485"/>
                        <a:pt x="0" y="10971"/>
                      </a:cubicBezTo>
                      <a:lnTo>
                        <a:pt x="0" y="46627"/>
                      </a:lnTo>
                      <a:cubicBezTo>
                        <a:pt x="0" y="52112"/>
                        <a:pt x="5486" y="57598"/>
                        <a:pt x="10972" y="57598"/>
                      </a:cubicBezTo>
                      <a:cubicBezTo>
                        <a:pt x="16456" y="60341"/>
                        <a:pt x="21942" y="54855"/>
                        <a:pt x="21942" y="46627"/>
                      </a:cubicBezTo>
                      <a:lnTo>
                        <a:pt x="21942" y="46627"/>
                      </a:lnTo>
                      <a:close/>
                    </a:path>
                  </a:pathLst>
                </a:custGeom>
                <a:grpFill/>
                <a:ln w="27426" cap="flat">
                  <a:noFill/>
                  <a:prstDash val="solid"/>
                  <a:miter/>
                </a:ln>
              </p:spPr>
              <p:txBody>
                <a:bodyPr rtlCol="0" anchor="ctr"/>
                <a:lstStyle/>
                <a:p>
                  <a:pPr algn="l" rtl="0"/>
                  <a:endParaRPr lang="en-US"/>
                </a:p>
              </p:txBody>
            </p:sp>
            <p:sp>
              <p:nvSpPr>
                <p:cNvPr id="387" name="Freeform 386">
                  <a:extLst>
                    <a:ext uri="{FF2B5EF4-FFF2-40B4-BE49-F238E27FC236}">
                      <a16:creationId xmlns:a16="http://schemas.microsoft.com/office/drawing/2014/main" id="{1390F871-3005-9CA5-A460-50FBA48E968A}"/>
                    </a:ext>
                  </a:extLst>
                </p:cNvPr>
                <p:cNvSpPr/>
                <p:nvPr/>
              </p:nvSpPr>
              <p:spPr>
                <a:xfrm>
                  <a:off x="6651284" y="373512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388" name="Freeform 387">
                  <a:extLst>
                    <a:ext uri="{FF2B5EF4-FFF2-40B4-BE49-F238E27FC236}">
                      <a16:creationId xmlns:a16="http://schemas.microsoft.com/office/drawing/2014/main" id="{FA59CF37-854B-F75A-EF5D-F49808144E4E}"/>
                    </a:ext>
                  </a:extLst>
                </p:cNvPr>
                <p:cNvSpPr/>
                <p:nvPr/>
              </p:nvSpPr>
              <p:spPr>
                <a:xfrm>
                  <a:off x="6651284" y="3784493"/>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6"/>
                        <a:pt x="117939" y="10971"/>
                      </a:cubicBezTo>
                      <a:cubicBezTo>
                        <a:pt x="117939" y="5485"/>
                        <a:pt x="112453" y="0"/>
                        <a:pt x="106969" y="0"/>
                      </a:cubicBezTo>
                      <a:lnTo>
                        <a:pt x="10972" y="0"/>
                      </a:lnTo>
                      <a:cubicBezTo>
                        <a:pt x="5486" y="0"/>
                        <a:pt x="0" y="5485"/>
                        <a:pt x="0" y="10971"/>
                      </a:cubicBezTo>
                      <a:cubicBezTo>
                        <a:pt x="0" y="16456"/>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389" name="Freeform 388">
                  <a:extLst>
                    <a:ext uri="{FF2B5EF4-FFF2-40B4-BE49-F238E27FC236}">
                      <a16:creationId xmlns:a16="http://schemas.microsoft.com/office/drawing/2014/main" id="{FC5CB08F-9D38-B7F5-A53B-BC21BD749285}"/>
                    </a:ext>
                  </a:extLst>
                </p:cNvPr>
                <p:cNvSpPr/>
                <p:nvPr/>
              </p:nvSpPr>
              <p:spPr>
                <a:xfrm>
                  <a:off x="6651284" y="3831120"/>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390" name="Freeform 389">
                  <a:extLst>
                    <a:ext uri="{FF2B5EF4-FFF2-40B4-BE49-F238E27FC236}">
                      <a16:creationId xmlns:a16="http://schemas.microsoft.com/office/drawing/2014/main" id="{5989E643-F217-0C8C-4019-F18173669413}"/>
                    </a:ext>
                  </a:extLst>
                </p:cNvPr>
                <p:cNvSpPr/>
                <p:nvPr/>
              </p:nvSpPr>
              <p:spPr>
                <a:xfrm>
                  <a:off x="6651284" y="3877747"/>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5"/>
                        <a:pt x="112453" y="0"/>
                        <a:pt x="106969" y="0"/>
                      </a:cubicBezTo>
                      <a:lnTo>
                        <a:pt x="10972" y="0"/>
                      </a:lnTo>
                      <a:cubicBezTo>
                        <a:pt x="5486" y="0"/>
                        <a:pt x="0" y="5485"/>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391" name="Freeform 390">
                  <a:extLst>
                    <a:ext uri="{FF2B5EF4-FFF2-40B4-BE49-F238E27FC236}">
                      <a16:creationId xmlns:a16="http://schemas.microsoft.com/office/drawing/2014/main" id="{9FA89284-DD5C-58FC-BA1C-C98CDCD46699}"/>
                    </a:ext>
                  </a:extLst>
                </p:cNvPr>
                <p:cNvSpPr/>
                <p:nvPr/>
              </p:nvSpPr>
              <p:spPr>
                <a:xfrm>
                  <a:off x="6651284" y="3924374"/>
                  <a:ext cx="117938" cy="21942"/>
                </a:xfrm>
                <a:custGeom>
                  <a:avLst/>
                  <a:gdLst>
                    <a:gd name="connsiteX0" fmla="*/ 10972 w 117938"/>
                    <a:gd name="connsiteY0" fmla="*/ 21942 h 21942"/>
                    <a:gd name="connsiteX1" fmla="*/ 106969 w 117938"/>
                    <a:gd name="connsiteY1" fmla="*/ 21942 h 21942"/>
                    <a:gd name="connsiteX2" fmla="*/ 117939 w 117938"/>
                    <a:gd name="connsiteY2" fmla="*/ 10971 h 21942"/>
                    <a:gd name="connsiteX3" fmla="*/ 106969 w 117938"/>
                    <a:gd name="connsiteY3" fmla="*/ 0 h 21942"/>
                    <a:gd name="connsiteX4" fmla="*/ 10972 w 117938"/>
                    <a:gd name="connsiteY4" fmla="*/ 0 h 21942"/>
                    <a:gd name="connsiteX5" fmla="*/ 0 w 117938"/>
                    <a:gd name="connsiteY5" fmla="*/ 10971 h 21942"/>
                    <a:gd name="connsiteX6" fmla="*/ 10972 w 117938"/>
                    <a:gd name="connsiteY6" fmla="*/ 21942 h 21942"/>
                    <a:gd name="connsiteX7" fmla="*/ 10972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2" y="21942"/>
                      </a:moveTo>
                      <a:lnTo>
                        <a:pt x="106969" y="21942"/>
                      </a:lnTo>
                      <a:cubicBezTo>
                        <a:pt x="112453" y="21942"/>
                        <a:pt x="117939" y="16457"/>
                        <a:pt x="117939" y="10971"/>
                      </a:cubicBezTo>
                      <a:cubicBezTo>
                        <a:pt x="117939" y="5486"/>
                        <a:pt x="112453" y="0"/>
                        <a:pt x="106969" y="0"/>
                      </a:cubicBezTo>
                      <a:lnTo>
                        <a:pt x="10972" y="0"/>
                      </a:lnTo>
                      <a:cubicBezTo>
                        <a:pt x="5486" y="0"/>
                        <a:pt x="0" y="5486"/>
                        <a:pt x="0" y="10971"/>
                      </a:cubicBezTo>
                      <a:cubicBezTo>
                        <a:pt x="0" y="16457"/>
                        <a:pt x="2742" y="21942"/>
                        <a:pt x="10972" y="21942"/>
                      </a:cubicBezTo>
                      <a:lnTo>
                        <a:pt x="10972" y="21942"/>
                      </a:lnTo>
                      <a:close/>
                    </a:path>
                  </a:pathLst>
                </a:custGeom>
                <a:grpFill/>
                <a:ln w="27426" cap="flat">
                  <a:noFill/>
                  <a:prstDash val="solid"/>
                  <a:miter/>
                </a:ln>
              </p:spPr>
              <p:txBody>
                <a:bodyPr rtlCol="0" anchor="ctr"/>
                <a:lstStyle/>
                <a:p>
                  <a:pPr algn="l" rtl="0"/>
                  <a:endParaRPr lang="en-US"/>
                </a:p>
              </p:txBody>
            </p:sp>
            <p:sp>
              <p:nvSpPr>
                <p:cNvPr id="392" name="Freeform 391">
                  <a:extLst>
                    <a:ext uri="{FF2B5EF4-FFF2-40B4-BE49-F238E27FC236}">
                      <a16:creationId xmlns:a16="http://schemas.microsoft.com/office/drawing/2014/main" id="{AB84C811-C875-B6DE-C0B2-40F40B3D7EEE}"/>
                    </a:ext>
                  </a:extLst>
                </p:cNvPr>
                <p:cNvSpPr/>
                <p:nvPr/>
              </p:nvSpPr>
              <p:spPr>
                <a:xfrm>
                  <a:off x="6840535" y="373512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393" name="Freeform 392">
                  <a:extLst>
                    <a:ext uri="{FF2B5EF4-FFF2-40B4-BE49-F238E27FC236}">
                      <a16:creationId xmlns:a16="http://schemas.microsoft.com/office/drawing/2014/main" id="{B7ED95BB-B861-D32B-77AB-2EA3C764F880}"/>
                    </a:ext>
                  </a:extLst>
                </p:cNvPr>
                <p:cNvSpPr/>
                <p:nvPr/>
              </p:nvSpPr>
              <p:spPr>
                <a:xfrm>
                  <a:off x="6840535" y="3784493"/>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6"/>
                        <a:pt x="117939" y="10971"/>
                      </a:cubicBezTo>
                      <a:cubicBezTo>
                        <a:pt x="117939" y="5485"/>
                        <a:pt x="112453" y="0"/>
                        <a:pt x="106967" y="0"/>
                      </a:cubicBezTo>
                      <a:lnTo>
                        <a:pt x="10970" y="0"/>
                      </a:lnTo>
                      <a:cubicBezTo>
                        <a:pt x="5484" y="0"/>
                        <a:pt x="0" y="5485"/>
                        <a:pt x="0" y="10971"/>
                      </a:cubicBezTo>
                      <a:cubicBezTo>
                        <a:pt x="0" y="16456"/>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394" name="Freeform 393">
                  <a:extLst>
                    <a:ext uri="{FF2B5EF4-FFF2-40B4-BE49-F238E27FC236}">
                      <a16:creationId xmlns:a16="http://schemas.microsoft.com/office/drawing/2014/main" id="{A1526CD4-F68C-30DB-9459-28273066F604}"/>
                    </a:ext>
                  </a:extLst>
                </p:cNvPr>
                <p:cNvSpPr/>
                <p:nvPr/>
              </p:nvSpPr>
              <p:spPr>
                <a:xfrm>
                  <a:off x="6840535" y="3831120"/>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395" name="Freeform 394">
                  <a:extLst>
                    <a:ext uri="{FF2B5EF4-FFF2-40B4-BE49-F238E27FC236}">
                      <a16:creationId xmlns:a16="http://schemas.microsoft.com/office/drawing/2014/main" id="{347FFE9C-5538-D5E4-7937-FF1CFD501889}"/>
                    </a:ext>
                  </a:extLst>
                </p:cNvPr>
                <p:cNvSpPr/>
                <p:nvPr/>
              </p:nvSpPr>
              <p:spPr>
                <a:xfrm>
                  <a:off x="6840535" y="3877747"/>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5"/>
                        <a:pt x="112453" y="0"/>
                        <a:pt x="106967" y="0"/>
                      </a:cubicBezTo>
                      <a:lnTo>
                        <a:pt x="10970" y="0"/>
                      </a:lnTo>
                      <a:cubicBezTo>
                        <a:pt x="5484" y="0"/>
                        <a:pt x="0" y="5485"/>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396" name="Freeform 395">
                  <a:extLst>
                    <a:ext uri="{FF2B5EF4-FFF2-40B4-BE49-F238E27FC236}">
                      <a16:creationId xmlns:a16="http://schemas.microsoft.com/office/drawing/2014/main" id="{9341D331-ACB8-C704-28E5-8F759F25A06A}"/>
                    </a:ext>
                  </a:extLst>
                </p:cNvPr>
                <p:cNvSpPr/>
                <p:nvPr/>
              </p:nvSpPr>
              <p:spPr>
                <a:xfrm>
                  <a:off x="6840535" y="3924374"/>
                  <a:ext cx="117938" cy="21942"/>
                </a:xfrm>
                <a:custGeom>
                  <a:avLst/>
                  <a:gdLst>
                    <a:gd name="connsiteX0" fmla="*/ 10970 w 117938"/>
                    <a:gd name="connsiteY0" fmla="*/ 21942 h 21942"/>
                    <a:gd name="connsiteX1" fmla="*/ 106967 w 117938"/>
                    <a:gd name="connsiteY1" fmla="*/ 21942 h 21942"/>
                    <a:gd name="connsiteX2" fmla="*/ 117939 w 117938"/>
                    <a:gd name="connsiteY2" fmla="*/ 10971 h 21942"/>
                    <a:gd name="connsiteX3" fmla="*/ 106967 w 117938"/>
                    <a:gd name="connsiteY3" fmla="*/ 0 h 21942"/>
                    <a:gd name="connsiteX4" fmla="*/ 10970 w 117938"/>
                    <a:gd name="connsiteY4" fmla="*/ 0 h 21942"/>
                    <a:gd name="connsiteX5" fmla="*/ 0 w 117938"/>
                    <a:gd name="connsiteY5" fmla="*/ 10971 h 21942"/>
                    <a:gd name="connsiteX6" fmla="*/ 10970 w 117938"/>
                    <a:gd name="connsiteY6" fmla="*/ 21942 h 21942"/>
                    <a:gd name="connsiteX7" fmla="*/ 10970 w 117938"/>
                    <a:gd name="connsiteY7" fmla="*/ 21942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38" h="21942">
                      <a:moveTo>
                        <a:pt x="10970" y="21942"/>
                      </a:moveTo>
                      <a:lnTo>
                        <a:pt x="106967" y="21942"/>
                      </a:lnTo>
                      <a:cubicBezTo>
                        <a:pt x="112453" y="21942"/>
                        <a:pt x="117939" y="16457"/>
                        <a:pt x="117939" y="10971"/>
                      </a:cubicBezTo>
                      <a:cubicBezTo>
                        <a:pt x="117939" y="5486"/>
                        <a:pt x="112453" y="0"/>
                        <a:pt x="106967" y="0"/>
                      </a:cubicBezTo>
                      <a:lnTo>
                        <a:pt x="10970" y="0"/>
                      </a:lnTo>
                      <a:cubicBezTo>
                        <a:pt x="5484" y="0"/>
                        <a:pt x="0" y="5486"/>
                        <a:pt x="0" y="10971"/>
                      </a:cubicBezTo>
                      <a:cubicBezTo>
                        <a:pt x="0" y="16457"/>
                        <a:pt x="5484" y="21942"/>
                        <a:pt x="10970" y="21942"/>
                      </a:cubicBezTo>
                      <a:lnTo>
                        <a:pt x="10970" y="21942"/>
                      </a:lnTo>
                      <a:close/>
                    </a:path>
                  </a:pathLst>
                </a:custGeom>
                <a:grpFill/>
                <a:ln w="27426" cap="flat">
                  <a:noFill/>
                  <a:prstDash val="solid"/>
                  <a:miter/>
                </a:ln>
              </p:spPr>
              <p:txBody>
                <a:bodyPr rtlCol="0" anchor="ctr"/>
                <a:lstStyle/>
                <a:p>
                  <a:pPr algn="l" rtl="0"/>
                  <a:endParaRPr lang="en-US"/>
                </a:p>
              </p:txBody>
            </p:sp>
            <p:sp>
              <p:nvSpPr>
                <p:cNvPr id="397" name="Freeform 396">
                  <a:extLst>
                    <a:ext uri="{FF2B5EF4-FFF2-40B4-BE49-F238E27FC236}">
                      <a16:creationId xmlns:a16="http://schemas.microsoft.com/office/drawing/2014/main" id="{FCAEE8A9-0890-4D8E-4FE2-1E18E275DC3C}"/>
                    </a:ext>
                  </a:extLst>
                </p:cNvPr>
                <p:cNvSpPr/>
                <p:nvPr/>
              </p:nvSpPr>
              <p:spPr>
                <a:xfrm>
                  <a:off x="6673225" y="4138309"/>
                  <a:ext cx="22655" cy="175537"/>
                </a:xfrm>
                <a:custGeom>
                  <a:avLst/>
                  <a:gdLst>
                    <a:gd name="connsiteX0" fmla="*/ 10972 w 22655"/>
                    <a:gd name="connsiteY0" fmla="*/ 0 h 175537"/>
                    <a:gd name="connsiteX1" fmla="*/ 0 w 22655"/>
                    <a:gd name="connsiteY1" fmla="*/ 10971 h 175537"/>
                    <a:gd name="connsiteX2" fmla="*/ 0 w 22655"/>
                    <a:gd name="connsiteY2" fmla="*/ 164566 h 175537"/>
                    <a:gd name="connsiteX3" fmla="*/ 10972 w 22655"/>
                    <a:gd name="connsiteY3" fmla="*/ 175537 h 175537"/>
                    <a:gd name="connsiteX4" fmla="*/ 21942 w 22655"/>
                    <a:gd name="connsiteY4" fmla="*/ 164566 h 175537"/>
                    <a:gd name="connsiteX5" fmla="*/ 21942 w 22655"/>
                    <a:gd name="connsiteY5" fmla="*/ 10971 h 175537"/>
                    <a:gd name="connsiteX6" fmla="*/ 10972 w 22655"/>
                    <a:gd name="connsiteY6" fmla="*/ 0 h 175537"/>
                    <a:gd name="connsiteX7" fmla="*/ 10972 w 22655"/>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55" h="175537">
                      <a:moveTo>
                        <a:pt x="10972" y="0"/>
                      </a:moveTo>
                      <a:cubicBezTo>
                        <a:pt x="5486" y="0"/>
                        <a:pt x="0" y="5485"/>
                        <a:pt x="0" y="10971"/>
                      </a:cubicBezTo>
                      <a:lnTo>
                        <a:pt x="0" y="164566"/>
                      </a:lnTo>
                      <a:cubicBezTo>
                        <a:pt x="0" y="170051"/>
                        <a:pt x="5486" y="175537"/>
                        <a:pt x="10972" y="175537"/>
                      </a:cubicBezTo>
                      <a:cubicBezTo>
                        <a:pt x="16458" y="175537"/>
                        <a:pt x="21942" y="170051"/>
                        <a:pt x="21942" y="164566"/>
                      </a:cubicBezTo>
                      <a:lnTo>
                        <a:pt x="21942" y="10971"/>
                      </a:lnTo>
                      <a:cubicBezTo>
                        <a:pt x="24686" y="5485"/>
                        <a:pt x="19200" y="0"/>
                        <a:pt x="10972" y="0"/>
                      </a:cubicBezTo>
                      <a:lnTo>
                        <a:pt x="10972" y="0"/>
                      </a:lnTo>
                      <a:close/>
                    </a:path>
                  </a:pathLst>
                </a:custGeom>
                <a:grpFill/>
                <a:ln w="27426" cap="flat">
                  <a:noFill/>
                  <a:prstDash val="solid"/>
                  <a:miter/>
                </a:ln>
              </p:spPr>
              <p:txBody>
                <a:bodyPr rtlCol="0" anchor="ctr"/>
                <a:lstStyle/>
                <a:p>
                  <a:pPr algn="l" rtl="0"/>
                  <a:endParaRPr lang="en-US"/>
                </a:p>
              </p:txBody>
            </p:sp>
            <p:sp>
              <p:nvSpPr>
                <p:cNvPr id="398" name="Freeform 397">
                  <a:extLst>
                    <a:ext uri="{FF2B5EF4-FFF2-40B4-BE49-F238E27FC236}">
                      <a16:creationId xmlns:a16="http://schemas.microsoft.com/office/drawing/2014/main" id="{C8DACEEC-6613-584B-B109-F86236533E1F}"/>
                    </a:ext>
                  </a:extLst>
                </p:cNvPr>
                <p:cNvSpPr/>
                <p:nvPr/>
              </p:nvSpPr>
              <p:spPr>
                <a:xfrm>
                  <a:off x="6675969" y="433853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399" name="Freeform 398">
                  <a:extLst>
                    <a:ext uri="{FF2B5EF4-FFF2-40B4-BE49-F238E27FC236}">
                      <a16:creationId xmlns:a16="http://schemas.microsoft.com/office/drawing/2014/main" id="{FC8ACDE7-2348-AC4E-C796-6E17561661C4}"/>
                    </a:ext>
                  </a:extLst>
                </p:cNvPr>
                <p:cNvSpPr/>
                <p:nvPr/>
              </p:nvSpPr>
              <p:spPr>
                <a:xfrm>
                  <a:off x="6675969" y="4387901"/>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6"/>
                        <a:pt x="16456" y="21942"/>
                        <a:pt x="10970" y="21942"/>
                      </a:cubicBezTo>
                      <a:cubicBezTo>
                        <a:pt x="5484" y="21942"/>
                        <a:pt x="0" y="16456"/>
                        <a:pt x="0" y="10971"/>
                      </a:cubicBezTo>
                      <a:cubicBezTo>
                        <a:pt x="0" y="5485"/>
                        <a:pt x="5484" y="0"/>
                        <a:pt x="10970" y="0"/>
                      </a:cubicBezTo>
                      <a:cubicBezTo>
                        <a:pt x="16456" y="0"/>
                        <a:pt x="21942" y="2743"/>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00" name="Freeform 399">
                  <a:extLst>
                    <a:ext uri="{FF2B5EF4-FFF2-40B4-BE49-F238E27FC236}">
                      <a16:creationId xmlns:a16="http://schemas.microsoft.com/office/drawing/2014/main" id="{17F16F71-E914-0799-05C9-6890AB944C1F}"/>
                    </a:ext>
                  </a:extLst>
                </p:cNvPr>
                <p:cNvSpPr/>
                <p:nvPr/>
              </p:nvSpPr>
              <p:spPr>
                <a:xfrm>
                  <a:off x="6758252" y="4184936"/>
                  <a:ext cx="21941" cy="175537"/>
                </a:xfrm>
                <a:custGeom>
                  <a:avLst/>
                  <a:gdLst>
                    <a:gd name="connsiteX0" fmla="*/ 10970 w 21941"/>
                    <a:gd name="connsiteY0" fmla="*/ 0 h 175537"/>
                    <a:gd name="connsiteX1" fmla="*/ 0 w 21941"/>
                    <a:gd name="connsiteY1" fmla="*/ 10971 h 175537"/>
                    <a:gd name="connsiteX2" fmla="*/ 0 w 21941"/>
                    <a:gd name="connsiteY2" fmla="*/ 164566 h 175537"/>
                    <a:gd name="connsiteX3" fmla="*/ 10970 w 21941"/>
                    <a:gd name="connsiteY3" fmla="*/ 175537 h 175537"/>
                    <a:gd name="connsiteX4" fmla="*/ 21942 w 21941"/>
                    <a:gd name="connsiteY4" fmla="*/ 164566 h 175537"/>
                    <a:gd name="connsiteX5" fmla="*/ 21942 w 21941"/>
                    <a:gd name="connsiteY5" fmla="*/ 10971 h 175537"/>
                    <a:gd name="connsiteX6" fmla="*/ 10970 w 21941"/>
                    <a:gd name="connsiteY6" fmla="*/ 0 h 175537"/>
                    <a:gd name="connsiteX7" fmla="*/ 10970 w 21941"/>
                    <a:gd name="connsiteY7"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0"/>
                      </a:moveTo>
                      <a:cubicBezTo>
                        <a:pt x="5484" y="0"/>
                        <a:pt x="0" y="5486"/>
                        <a:pt x="0" y="10971"/>
                      </a:cubicBezTo>
                      <a:lnTo>
                        <a:pt x="0" y="164566"/>
                      </a:lnTo>
                      <a:cubicBezTo>
                        <a:pt x="0" y="170052"/>
                        <a:pt x="5484" y="175537"/>
                        <a:pt x="10970" y="175537"/>
                      </a:cubicBezTo>
                      <a:cubicBezTo>
                        <a:pt x="16456" y="175537"/>
                        <a:pt x="21942" y="170052"/>
                        <a:pt x="21942" y="164566"/>
                      </a:cubicBezTo>
                      <a:lnTo>
                        <a:pt x="21942" y="10971"/>
                      </a:lnTo>
                      <a:cubicBezTo>
                        <a:pt x="21942" y="5486"/>
                        <a:pt x="16456" y="0"/>
                        <a:pt x="10970" y="0"/>
                      </a:cubicBezTo>
                      <a:lnTo>
                        <a:pt x="10970" y="0"/>
                      </a:lnTo>
                      <a:close/>
                    </a:path>
                  </a:pathLst>
                </a:custGeom>
                <a:grpFill/>
                <a:ln w="27426" cap="flat">
                  <a:noFill/>
                  <a:prstDash val="solid"/>
                  <a:miter/>
                </a:ln>
              </p:spPr>
              <p:txBody>
                <a:bodyPr rtlCol="0" anchor="ctr"/>
                <a:lstStyle/>
                <a:p>
                  <a:pPr algn="l" rtl="0"/>
                  <a:endParaRPr lang="en-US"/>
                </a:p>
              </p:txBody>
            </p:sp>
            <p:sp>
              <p:nvSpPr>
                <p:cNvPr id="401" name="Freeform 400">
                  <a:extLst>
                    <a:ext uri="{FF2B5EF4-FFF2-40B4-BE49-F238E27FC236}">
                      <a16:creationId xmlns:a16="http://schemas.microsoft.com/office/drawing/2014/main" id="{DBCFD735-63A1-9279-82CA-02A0AB0AB1EB}"/>
                    </a:ext>
                  </a:extLst>
                </p:cNvPr>
                <p:cNvSpPr/>
                <p:nvPr/>
              </p:nvSpPr>
              <p:spPr>
                <a:xfrm>
                  <a:off x="6758252" y="4387187"/>
                  <a:ext cx="21941" cy="22655"/>
                </a:xfrm>
                <a:custGeom>
                  <a:avLst/>
                  <a:gdLst>
                    <a:gd name="connsiteX0" fmla="*/ 21942 w 21941"/>
                    <a:gd name="connsiteY0" fmla="*/ 11684 h 22655"/>
                    <a:gd name="connsiteX1" fmla="*/ 10970 w 21941"/>
                    <a:gd name="connsiteY1" fmla="*/ 22656 h 22655"/>
                    <a:gd name="connsiteX2" fmla="*/ 0 w 21941"/>
                    <a:gd name="connsiteY2" fmla="*/ 11684 h 22655"/>
                    <a:gd name="connsiteX3" fmla="*/ 10970 w 21941"/>
                    <a:gd name="connsiteY3" fmla="*/ 714 h 22655"/>
                    <a:gd name="connsiteX4" fmla="*/ 21942 w 21941"/>
                    <a:gd name="connsiteY4" fmla="*/ 11684 h 22655"/>
                    <a:gd name="connsiteX5" fmla="*/ 21942 w 21941"/>
                    <a:gd name="connsiteY5" fmla="*/ 11684 h 2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2655">
                      <a:moveTo>
                        <a:pt x="21942" y="11684"/>
                      </a:moveTo>
                      <a:cubicBezTo>
                        <a:pt x="21942" y="17170"/>
                        <a:pt x="16456" y="22656"/>
                        <a:pt x="10970" y="22656"/>
                      </a:cubicBezTo>
                      <a:cubicBezTo>
                        <a:pt x="5484" y="22656"/>
                        <a:pt x="0" y="17170"/>
                        <a:pt x="0" y="11684"/>
                      </a:cubicBezTo>
                      <a:cubicBezTo>
                        <a:pt x="0" y="6199"/>
                        <a:pt x="5484" y="714"/>
                        <a:pt x="10970" y="714"/>
                      </a:cubicBezTo>
                      <a:cubicBezTo>
                        <a:pt x="16456" y="-2029"/>
                        <a:pt x="21942" y="3456"/>
                        <a:pt x="21942" y="11684"/>
                      </a:cubicBezTo>
                      <a:lnTo>
                        <a:pt x="21942" y="11684"/>
                      </a:lnTo>
                      <a:close/>
                    </a:path>
                  </a:pathLst>
                </a:custGeom>
                <a:grpFill/>
                <a:ln w="27426" cap="flat">
                  <a:noFill/>
                  <a:prstDash val="solid"/>
                  <a:miter/>
                </a:ln>
              </p:spPr>
              <p:txBody>
                <a:bodyPr rtlCol="0" anchor="ctr"/>
                <a:lstStyle/>
                <a:p>
                  <a:pPr algn="l" rtl="0"/>
                  <a:endParaRPr lang="en-US"/>
                </a:p>
              </p:txBody>
            </p:sp>
            <p:sp>
              <p:nvSpPr>
                <p:cNvPr id="402" name="Freeform 401">
                  <a:extLst>
                    <a:ext uri="{FF2B5EF4-FFF2-40B4-BE49-F238E27FC236}">
                      <a16:creationId xmlns:a16="http://schemas.microsoft.com/office/drawing/2014/main" id="{A5E4B553-BD48-C5D2-4785-2F666FB64195}"/>
                    </a:ext>
                  </a:extLst>
                </p:cNvPr>
                <p:cNvSpPr/>
                <p:nvPr/>
              </p:nvSpPr>
              <p:spPr>
                <a:xfrm>
                  <a:off x="6840535" y="4234306"/>
                  <a:ext cx="21941" cy="175537"/>
                </a:xfrm>
                <a:custGeom>
                  <a:avLst/>
                  <a:gdLst>
                    <a:gd name="connsiteX0" fmla="*/ 10970 w 21941"/>
                    <a:gd name="connsiteY0" fmla="*/ 175537 h 175537"/>
                    <a:gd name="connsiteX1" fmla="*/ 21942 w 21941"/>
                    <a:gd name="connsiteY1" fmla="*/ 164566 h 175537"/>
                    <a:gd name="connsiteX2" fmla="*/ 21942 w 21941"/>
                    <a:gd name="connsiteY2" fmla="*/ 10971 h 175537"/>
                    <a:gd name="connsiteX3" fmla="*/ 10970 w 21941"/>
                    <a:gd name="connsiteY3" fmla="*/ 0 h 175537"/>
                    <a:gd name="connsiteX4" fmla="*/ 0 w 21941"/>
                    <a:gd name="connsiteY4" fmla="*/ 10971 h 175537"/>
                    <a:gd name="connsiteX5" fmla="*/ 0 w 21941"/>
                    <a:gd name="connsiteY5" fmla="*/ 164566 h 175537"/>
                    <a:gd name="connsiteX6" fmla="*/ 10970 w 21941"/>
                    <a:gd name="connsiteY6" fmla="*/ 175537 h 175537"/>
                    <a:gd name="connsiteX7" fmla="*/ 10970 w 21941"/>
                    <a:gd name="connsiteY7" fmla="*/ 175537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1" h="175537">
                      <a:moveTo>
                        <a:pt x="10970" y="175537"/>
                      </a:moveTo>
                      <a:cubicBezTo>
                        <a:pt x="16456" y="175537"/>
                        <a:pt x="21942" y="170051"/>
                        <a:pt x="21942" y="164566"/>
                      </a:cubicBezTo>
                      <a:lnTo>
                        <a:pt x="21942" y="10971"/>
                      </a:lnTo>
                      <a:cubicBezTo>
                        <a:pt x="21942" y="5485"/>
                        <a:pt x="16456" y="0"/>
                        <a:pt x="10970" y="0"/>
                      </a:cubicBezTo>
                      <a:cubicBezTo>
                        <a:pt x="5484" y="0"/>
                        <a:pt x="0" y="5485"/>
                        <a:pt x="0" y="10971"/>
                      </a:cubicBezTo>
                      <a:lnTo>
                        <a:pt x="0" y="164566"/>
                      </a:lnTo>
                      <a:cubicBezTo>
                        <a:pt x="0" y="170051"/>
                        <a:pt x="5484" y="175537"/>
                        <a:pt x="10970" y="175537"/>
                      </a:cubicBezTo>
                      <a:lnTo>
                        <a:pt x="10970" y="175537"/>
                      </a:lnTo>
                      <a:close/>
                    </a:path>
                  </a:pathLst>
                </a:custGeom>
                <a:grpFill/>
                <a:ln w="27426" cap="flat">
                  <a:noFill/>
                  <a:prstDash val="solid"/>
                  <a:miter/>
                </a:ln>
              </p:spPr>
              <p:txBody>
                <a:bodyPr rtlCol="0" anchor="ctr"/>
                <a:lstStyle/>
                <a:p>
                  <a:pPr algn="l" rtl="0"/>
                  <a:endParaRPr lang="en-US"/>
                </a:p>
              </p:txBody>
            </p:sp>
            <p:sp>
              <p:nvSpPr>
                <p:cNvPr id="403" name="Freeform 402">
                  <a:extLst>
                    <a:ext uri="{FF2B5EF4-FFF2-40B4-BE49-F238E27FC236}">
                      <a16:creationId xmlns:a16="http://schemas.microsoft.com/office/drawing/2014/main" id="{7EC5897F-FF26-C8C2-6177-BECB747CDE0B}"/>
                    </a:ext>
                  </a:extLst>
                </p:cNvPr>
                <p:cNvSpPr/>
                <p:nvPr/>
              </p:nvSpPr>
              <p:spPr>
                <a:xfrm>
                  <a:off x="6840535"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04" name="Freeform 403">
                  <a:extLst>
                    <a:ext uri="{FF2B5EF4-FFF2-40B4-BE49-F238E27FC236}">
                      <a16:creationId xmlns:a16="http://schemas.microsoft.com/office/drawing/2014/main" id="{38CB8E1A-D714-72E4-5FEC-CA4D0A85532A}"/>
                    </a:ext>
                  </a:extLst>
                </p:cNvPr>
                <p:cNvSpPr/>
                <p:nvPr/>
              </p:nvSpPr>
              <p:spPr>
                <a:xfrm>
                  <a:off x="6758252"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sp>
              <p:nvSpPr>
                <p:cNvPr id="405" name="Freeform 404">
                  <a:extLst>
                    <a:ext uri="{FF2B5EF4-FFF2-40B4-BE49-F238E27FC236}">
                      <a16:creationId xmlns:a16="http://schemas.microsoft.com/office/drawing/2014/main" id="{841CD207-9851-3096-5796-C58DB4D9EACD}"/>
                    </a:ext>
                  </a:extLst>
                </p:cNvPr>
                <p:cNvSpPr/>
                <p:nvPr/>
              </p:nvSpPr>
              <p:spPr>
                <a:xfrm>
                  <a:off x="6675969" y="4434528"/>
                  <a:ext cx="21941" cy="21942"/>
                </a:xfrm>
                <a:custGeom>
                  <a:avLst/>
                  <a:gdLst>
                    <a:gd name="connsiteX0" fmla="*/ 21942 w 21941"/>
                    <a:gd name="connsiteY0" fmla="*/ 10971 h 21942"/>
                    <a:gd name="connsiteX1" fmla="*/ 10970 w 21941"/>
                    <a:gd name="connsiteY1" fmla="*/ 21942 h 21942"/>
                    <a:gd name="connsiteX2" fmla="*/ 0 w 21941"/>
                    <a:gd name="connsiteY2" fmla="*/ 10971 h 21942"/>
                    <a:gd name="connsiteX3" fmla="*/ 10970 w 21941"/>
                    <a:gd name="connsiteY3" fmla="*/ 0 h 21942"/>
                    <a:gd name="connsiteX4" fmla="*/ 21942 w 21941"/>
                    <a:gd name="connsiteY4" fmla="*/ 10971 h 21942"/>
                    <a:gd name="connsiteX5" fmla="*/ 21942 w 21941"/>
                    <a:gd name="connsiteY5" fmla="*/ 10971 h 2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41" h="21942">
                      <a:moveTo>
                        <a:pt x="21942" y="10971"/>
                      </a:moveTo>
                      <a:cubicBezTo>
                        <a:pt x="21942" y="16457"/>
                        <a:pt x="16456" y="21942"/>
                        <a:pt x="10970" y="21942"/>
                      </a:cubicBezTo>
                      <a:cubicBezTo>
                        <a:pt x="5484" y="21942"/>
                        <a:pt x="0" y="16457"/>
                        <a:pt x="0" y="10971"/>
                      </a:cubicBezTo>
                      <a:cubicBezTo>
                        <a:pt x="0" y="5485"/>
                        <a:pt x="5484" y="0"/>
                        <a:pt x="10970" y="0"/>
                      </a:cubicBezTo>
                      <a:cubicBezTo>
                        <a:pt x="16456" y="0"/>
                        <a:pt x="21942" y="5485"/>
                        <a:pt x="21942" y="10971"/>
                      </a:cubicBezTo>
                      <a:lnTo>
                        <a:pt x="21942" y="10971"/>
                      </a:lnTo>
                      <a:close/>
                    </a:path>
                  </a:pathLst>
                </a:custGeom>
                <a:grpFill/>
                <a:ln w="27426" cap="flat">
                  <a:noFill/>
                  <a:prstDash val="solid"/>
                  <a:miter/>
                </a:ln>
              </p:spPr>
              <p:txBody>
                <a:bodyPr rtlCol="0" anchor="ctr"/>
                <a:lstStyle/>
                <a:p>
                  <a:pPr algn="l" rtl="0"/>
                  <a:endParaRPr lang="en-US"/>
                </a:p>
              </p:txBody>
            </p:sp>
          </p:grpSp>
        </p:grpSp>
      </p:grpSp>
    </p:spTree>
    <p:extLst>
      <p:ext uri="{BB962C8B-B14F-4D97-AF65-F5344CB8AC3E}">
        <p14:creationId xmlns:p14="http://schemas.microsoft.com/office/powerpoint/2010/main" val="66715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570755" cy="1628741"/>
          </a:xfrm>
        </p:spPr>
        <p:txBody>
          <a:bodyPr>
            <a:normAutofit/>
          </a:bodyPr>
          <a:lstStyle/>
          <a:p>
            <a:pPr algn="l" rtl="0"/>
            <a:r>
              <a:rPr lang="en-GB" dirty="0">
                <a:solidFill>
                  <a:schemeClr val="bg1"/>
                </a:solidFill>
              </a:rPr>
              <a:t>Lluvia de ideas sobre las áreas de riesgo</a:t>
            </a:r>
          </a:p>
        </p:txBody>
      </p:sp>
      <p:sp>
        <p:nvSpPr>
          <p:cNvPr id="43" name="Rectangle 42">
            <a:extLst>
              <a:ext uri="{FF2B5EF4-FFF2-40B4-BE49-F238E27FC236}">
                <a16:creationId xmlns:a16="http://schemas.microsoft.com/office/drawing/2014/main" id="{60484B0F-FF83-0AF3-67BC-3DFBA9DFE2B8}"/>
              </a:ext>
            </a:extLst>
          </p:cNvPr>
          <p:cNvSpPr/>
          <p:nvPr/>
        </p:nvSpPr>
        <p:spPr>
          <a:xfrm>
            <a:off x="1199" y="336557"/>
            <a:ext cx="12192000" cy="2038283"/>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4" name="Text Placeholder 2">
            <a:extLst>
              <a:ext uri="{FF2B5EF4-FFF2-40B4-BE49-F238E27FC236}">
                <a16:creationId xmlns:a16="http://schemas.microsoft.com/office/drawing/2014/main" id="{E25D32FC-54B1-0244-0932-CBC597D29028}"/>
              </a:ext>
            </a:extLst>
          </p:cNvPr>
          <p:cNvSpPr txBox="1">
            <a:spLocks/>
          </p:cNvSpPr>
          <p:nvPr/>
        </p:nvSpPr>
        <p:spPr>
          <a:xfrm>
            <a:off x="4645290" y="549374"/>
            <a:ext cx="7016949" cy="1788947"/>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GB" b="0" i="0" dirty="0">
                <a:solidFill>
                  <a:schemeClr val="bg1"/>
                </a:solidFill>
                <a:effectLst/>
                <a:latin typeface="Roboto" panose="02000000000000000000" pitchFamily="2" charset="0"/>
              </a:rPr>
              <a:t>Las charlas TED, de soldados y psicólogos, atletas y empresarios, comparten la sabiduría ganada con tanto esfuerzo sobre el liderazgo.</a:t>
            </a:r>
            <a:endParaRPr lang="en-US" dirty="0">
              <a:solidFill>
                <a:schemeClr val="bg1"/>
              </a:solidFill>
            </a:endParaRPr>
          </a:p>
        </p:txBody>
      </p:sp>
      <p:sp>
        <p:nvSpPr>
          <p:cNvPr id="45" name="Textplatzhalter 1">
            <a:extLst>
              <a:ext uri="{FF2B5EF4-FFF2-40B4-BE49-F238E27FC236}">
                <a16:creationId xmlns:a16="http://schemas.microsoft.com/office/drawing/2014/main" id="{9EDD2A15-19D3-8E85-31E5-250CBAE4792A}"/>
              </a:ext>
            </a:extLst>
          </p:cNvPr>
          <p:cNvSpPr txBox="1">
            <a:spLocks/>
          </p:cNvSpPr>
          <p:nvPr/>
        </p:nvSpPr>
        <p:spPr>
          <a:xfrm>
            <a:off x="529761" y="507036"/>
            <a:ext cx="3035068" cy="21089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Y TED TALKS ESTÁ LLENO DE CONTENIDO DE LIDERAZGO</a:t>
            </a:r>
          </a:p>
        </p:txBody>
      </p:sp>
      <p:sp>
        <p:nvSpPr>
          <p:cNvPr id="46" name="Rectangle 45">
            <a:extLst>
              <a:ext uri="{FF2B5EF4-FFF2-40B4-BE49-F238E27FC236}">
                <a16:creationId xmlns:a16="http://schemas.microsoft.com/office/drawing/2014/main" id="{C6070E0F-DD95-45CC-DA1C-65E8180B82C2}"/>
              </a:ext>
            </a:extLst>
          </p:cNvPr>
          <p:cNvSpPr/>
          <p:nvPr/>
        </p:nvSpPr>
        <p:spPr>
          <a:xfrm rot="5400000" flipV="1">
            <a:off x="3251529" y="1259298"/>
            <a:ext cx="169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42" name="Subtitle 2">
            <a:extLst>
              <a:ext uri="{FF2B5EF4-FFF2-40B4-BE49-F238E27FC236}">
                <a16:creationId xmlns:a16="http://schemas.microsoft.com/office/drawing/2014/main" id="{3071D00A-EBAD-E16A-FE43-DF5407AF24CD}"/>
              </a:ext>
            </a:extLst>
          </p:cNvPr>
          <p:cNvSpPr txBox="1">
            <a:spLocks/>
          </p:cNvSpPr>
          <p:nvPr/>
        </p:nvSpPr>
        <p:spPr>
          <a:xfrm>
            <a:off x="6433244" y="2917667"/>
            <a:ext cx="1154950" cy="278289"/>
          </a:xfrm>
          <a:prstGeom prst="rect">
            <a:avLst/>
          </a:prstGeom>
          <a:noFill/>
          <a:ln>
            <a:noFill/>
          </a:ln>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ser reflexivo</a:t>
            </a:r>
          </a:p>
        </p:txBody>
      </p:sp>
      <p:sp>
        <p:nvSpPr>
          <p:cNvPr id="47" name="Subtitle 2">
            <a:extLst>
              <a:ext uri="{FF2B5EF4-FFF2-40B4-BE49-F238E27FC236}">
                <a16:creationId xmlns:a16="http://schemas.microsoft.com/office/drawing/2014/main" id="{1690EA68-88F6-6972-ADAA-873CBC213124}"/>
              </a:ext>
            </a:extLst>
          </p:cNvPr>
          <p:cNvSpPr txBox="1">
            <a:spLocks/>
          </p:cNvSpPr>
          <p:nvPr/>
        </p:nvSpPr>
        <p:spPr>
          <a:xfrm>
            <a:off x="8086609" y="3944708"/>
            <a:ext cx="1785291" cy="499504"/>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comprometerse con la complejidad</a:t>
            </a:r>
          </a:p>
        </p:txBody>
      </p:sp>
      <p:sp>
        <p:nvSpPr>
          <p:cNvPr id="49" name="Subtitle 2">
            <a:extLst>
              <a:ext uri="{FF2B5EF4-FFF2-40B4-BE49-F238E27FC236}">
                <a16:creationId xmlns:a16="http://schemas.microsoft.com/office/drawing/2014/main" id="{31115E1B-01AB-8073-85F3-190E00565ABA}"/>
              </a:ext>
            </a:extLst>
          </p:cNvPr>
          <p:cNvSpPr txBox="1">
            <a:spLocks/>
          </p:cNvSpPr>
          <p:nvPr/>
        </p:nvSpPr>
        <p:spPr>
          <a:xfrm>
            <a:off x="8415482" y="5427356"/>
            <a:ext cx="1643636" cy="961169"/>
          </a:xfrm>
          <a:prstGeom prst="rect">
            <a:avLst/>
          </a:prstGeom>
          <a:noFill/>
          <a:ln>
            <a:noFill/>
          </a:ln>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1760"/>
              </a:lnSpc>
              <a:spcBef>
                <a:spcPts val="0"/>
              </a:spcBef>
            </a:pP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estar dispuesto a desafiar</a:t>
            </a:r>
            <a:b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br>
            <a:r>
              <a:rPr lang="en-GB" sz="1800" dirty="0">
                <a:solidFill>
                  <a:schemeClr val="bg1"/>
                </a:solidFill>
                <a:latin typeface="Calibri" panose="020F0502020204030204" pitchFamily="34" charset="0"/>
                <a:ea typeface="Lato Light" panose="020F0502020204030203" pitchFamily="34" charset="0"/>
                <a:cs typeface="Calibri" panose="020F0502020204030204" pitchFamily="34" charset="0"/>
              </a:rPr>
              <a:t>y ser desafiado</a:t>
            </a:r>
          </a:p>
        </p:txBody>
      </p:sp>
      <p:sp>
        <p:nvSpPr>
          <p:cNvPr id="51" name="Subtitle 2">
            <a:extLst>
              <a:ext uri="{FF2B5EF4-FFF2-40B4-BE49-F238E27FC236}">
                <a16:creationId xmlns:a16="http://schemas.microsoft.com/office/drawing/2014/main" id="{A0327549-CD06-21FD-737B-50A6759EF62C}"/>
              </a:ext>
            </a:extLst>
          </p:cNvPr>
          <p:cNvSpPr txBox="1">
            <a:spLocks/>
          </p:cNvSpPr>
          <p:nvPr/>
        </p:nvSpPr>
        <p:spPr>
          <a:xfrm>
            <a:off x="529758" y="2650964"/>
            <a:ext cx="3266065" cy="8849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spcBef>
                <a:spcPts val="225"/>
              </a:spcBef>
              <a:buClr>
                <a:srgbClr val="F16924"/>
              </a:buClr>
            </a:pPr>
            <a:r>
              <a:rPr lang="en-GB" sz="2200" dirty="0">
                <a:solidFill>
                  <a:srgbClr val="595959"/>
                </a:solidFill>
                <a:latin typeface="Calibri" panose="020F0502020204030204" pitchFamily="34" charset="0"/>
                <a:ea typeface="Lato Light" panose="020F0502020204030203" pitchFamily="34" charset="0"/>
                <a:cs typeface="Calibri" panose="020F0502020204030204" pitchFamily="34" charset="0"/>
              </a:rPr>
              <a:t>Echa un vistazo a la lista de reproducción seleccionada cuando quieras.</a:t>
            </a:r>
            <a:r>
              <a:rPr lang="en-IE" sz="2200" b="1" dirty="0">
                <a:latin typeface="+mn-lt"/>
                <a:hlinkClick r:id="rId3"/>
              </a:rPr>
              <a:t>Explorar listas de reproducción (ted.com)</a:t>
            </a:r>
            <a:endParaRPr lang="en-GB" sz="2200" b="1" dirty="0">
              <a:solidFill>
                <a:srgbClr val="595959"/>
              </a:solidFill>
              <a:latin typeface="+mn-lt"/>
              <a:ea typeface="Lato Light" panose="020F0502020204030203"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179AB63-9D9C-8479-3D04-3A31076DE57D}"/>
              </a:ext>
            </a:extLst>
          </p:cNvPr>
          <p:cNvPicPr>
            <a:picLocks noChangeAspect="1"/>
          </p:cNvPicPr>
          <p:nvPr/>
        </p:nvPicPr>
        <p:blipFill>
          <a:blip r:embed="rId4"/>
          <a:stretch>
            <a:fillRect/>
          </a:stretch>
        </p:blipFill>
        <p:spPr>
          <a:xfrm>
            <a:off x="4021796" y="2829678"/>
            <a:ext cx="8129625" cy="3306966"/>
          </a:xfrm>
          <a:prstGeom prst="rect">
            <a:avLst/>
          </a:prstGeom>
        </p:spPr>
      </p:pic>
    </p:spTree>
    <p:extLst>
      <p:ext uri="{BB962C8B-B14F-4D97-AF65-F5344CB8AC3E}">
        <p14:creationId xmlns:p14="http://schemas.microsoft.com/office/powerpoint/2010/main" val="3560823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757010"/>
            <a:ext cx="6157153" cy="4745389"/>
          </a:xfrm>
        </p:spPr>
        <p:txBody>
          <a:bodyPr>
            <a:normAutofit/>
          </a:bodyPr>
          <a:lstStyle/>
          <a:p>
            <a:pPr marL="15875" indent="-15875" algn="l" rtl="0">
              <a:lnSpc>
                <a:spcPts val="2280"/>
              </a:lnSpc>
              <a:spcBef>
                <a:spcPts val="0"/>
              </a:spcBef>
            </a:pPr>
            <a:r>
              <a:rPr lang="en-US" sz="2200" dirty="0"/>
              <a:t>¿Qué puedes usar para ayudarte a controlar la narrativa?</a:t>
            </a:r>
          </a:p>
          <a:p>
            <a:pPr marL="15875" indent="-15875" algn="l" rtl="0">
              <a:lnSpc>
                <a:spcPts val="2280"/>
              </a:lnSpc>
              <a:spcBef>
                <a:spcPts val="0"/>
              </a:spcBef>
            </a:pPr>
            <a:endParaRPr lang="en-US" sz="2200" dirty="0"/>
          </a:p>
          <a:p>
            <a:pPr marL="15875" indent="-15875" algn="l" rtl="0">
              <a:lnSpc>
                <a:spcPts val="2280"/>
              </a:lnSpc>
              <a:spcBef>
                <a:spcPts val="0"/>
              </a:spcBef>
            </a:pPr>
            <a:r>
              <a:rPr lang="en-US" sz="2200" b="1" dirty="0">
                <a:highlight>
                  <a:srgbClr val="F16924"/>
                </a:highlight>
              </a:rPr>
              <a:t>Usa tu</a:t>
            </a:r>
            <a:r>
              <a:rPr lang="en-US" sz="2200" b="1" dirty="0" err="1">
                <a:highlight>
                  <a:srgbClr val="F16924"/>
                </a:highlight>
              </a:rPr>
              <a:t>organizativo</a:t>
            </a:r>
            <a:r>
              <a:rPr lang="en-US" sz="2200" b="1" dirty="0">
                <a:highlight>
                  <a:srgbClr val="F16924"/>
                </a:highlight>
              </a:rPr>
              <a:t>conocimiento</a:t>
            </a:r>
          </a:p>
          <a:p>
            <a:pPr marL="15875" indent="-15875" algn="l" rtl="0">
              <a:lnSpc>
                <a:spcPts val="2280"/>
              </a:lnSpc>
              <a:spcBef>
                <a:spcPts val="0"/>
              </a:spcBef>
            </a:pPr>
            <a:endParaRPr lang="en-US" sz="2200" b="1" dirty="0">
              <a:highlight>
                <a:srgbClr val="F16924"/>
              </a:highlight>
            </a:endParaRPr>
          </a:p>
          <a:p>
            <a:pPr marL="15875" indent="-15875" algn="l" rtl="0">
              <a:lnSpc>
                <a:spcPts val="2280"/>
              </a:lnSpc>
              <a:spcBef>
                <a:spcPts val="0"/>
              </a:spcBef>
            </a:pPr>
            <a:r>
              <a:rPr lang="en-US" sz="2200" dirty="0"/>
              <a:t>Una crisis no ocurre en el vacío, por lo que familiarizarse con el entorno que rodea a su empresa, tanto el pasado como el presente, es una pieza importante para comprender las trampas y las oportunidades al entrar en una crisis. Comprender su contexto puede informar cómo estructura su mensaje y percibe los desencadenantes de los medios que pueden provocar un resurgimiento de la cobertura.</a:t>
            </a:r>
          </a:p>
        </p:txBody>
      </p:sp>
      <p:sp>
        <p:nvSpPr>
          <p:cNvPr id="4" name="Text Placeholder 3">
            <a:extLst>
              <a:ext uri="{FF2B5EF4-FFF2-40B4-BE49-F238E27FC236}">
                <a16:creationId xmlns:a16="http://schemas.microsoft.com/office/drawing/2014/main" id="{9163E0E6-8932-D33B-8B1E-5C8BEF3AA70A}"/>
              </a:ext>
            </a:extLst>
          </p:cNvPr>
          <p:cNvSpPr>
            <a:spLocks noGrp="1"/>
          </p:cNvSpPr>
          <p:nvPr>
            <p:ph type="body" sz="quarter" idx="16"/>
          </p:nvPr>
        </p:nvSpPr>
        <p:spPr/>
        <p:txBody>
          <a:bodyPr>
            <a:normAutofit lnSpcReduction="10000"/>
          </a:bodyPr>
          <a:lstStyle/>
          <a:p>
            <a:pPr algn="l" rtl="0"/>
            <a:r>
              <a:rPr lang="en-GB" dirty="0"/>
              <a:t>Controlando la narrativa</a:t>
            </a:r>
          </a:p>
          <a:p>
            <a:pPr algn="l" rtl="0"/>
            <a:endParaRPr lang="en-US" dirty="0"/>
          </a:p>
        </p:txBody>
      </p:sp>
      <p:sp>
        <p:nvSpPr>
          <p:cNvPr id="6" name="Rectangle 5">
            <a:extLst>
              <a:ext uri="{FF2B5EF4-FFF2-40B4-BE49-F238E27FC236}">
                <a16:creationId xmlns:a16="http://schemas.microsoft.com/office/drawing/2014/main" id="{9697F5D1-F6F7-338D-08C7-76D3D472B1FC}"/>
              </a:ext>
            </a:extLst>
          </p:cNvPr>
          <p:cNvSpPr/>
          <p:nvPr/>
        </p:nvSpPr>
        <p:spPr>
          <a:xfrm>
            <a:off x="734714" y="1422523"/>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904C6528-53E3-E683-DE69-CC15A9DDBC3A}"/>
              </a:ext>
            </a:extLst>
          </p:cNvPr>
          <p:cNvPicPr>
            <a:picLocks noChangeAspect="1"/>
          </p:cNvPicPr>
          <p:nvPr/>
        </p:nvPicPr>
        <p:blipFill rotWithShape="1">
          <a:blip r:embed="rId2"/>
          <a:srcRect l="28651" r="28651"/>
          <a:stretch/>
        </p:blipFill>
        <p:spPr>
          <a:xfrm>
            <a:off x="7078132" y="0"/>
            <a:ext cx="4464683" cy="6858000"/>
          </a:xfrm>
          <a:prstGeom prst="rect">
            <a:avLst/>
          </a:prstGeom>
        </p:spPr>
      </p:pic>
    </p:spTree>
    <p:extLst>
      <p:ext uri="{BB962C8B-B14F-4D97-AF65-F5344CB8AC3E}">
        <p14:creationId xmlns:p14="http://schemas.microsoft.com/office/powerpoint/2010/main" val="2060335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6F96E-968B-E37E-BCB4-14973A37F516}"/>
              </a:ext>
            </a:extLst>
          </p:cNvPr>
          <p:cNvSpPr>
            <a:spLocks noGrp="1"/>
          </p:cNvSpPr>
          <p:nvPr>
            <p:ph type="body" sz="quarter" idx="18"/>
          </p:nvPr>
        </p:nvSpPr>
        <p:spPr>
          <a:xfrm>
            <a:off x="734714" y="1757010"/>
            <a:ext cx="6597419" cy="4745389"/>
          </a:xfrm>
        </p:spPr>
        <p:txBody>
          <a:bodyPr>
            <a:normAutofit/>
          </a:bodyPr>
          <a:lstStyle/>
          <a:p>
            <a:pPr marL="15875" indent="-15875" algn="l" rtl="0">
              <a:lnSpc>
                <a:spcPts val="2280"/>
              </a:lnSpc>
              <a:spcBef>
                <a:spcPts val="0"/>
              </a:spcBef>
            </a:pPr>
            <a:r>
              <a:rPr lang="en-US" sz="2200" dirty="0">
                <a:highlight>
                  <a:srgbClr val="F16924"/>
                </a:highlight>
              </a:rPr>
              <a:t>Usa a tu gente</a:t>
            </a:r>
            <a:r>
              <a:rPr lang="en-US" sz="2200" dirty="0">
                <a:solidFill>
                  <a:srgbClr val="F16924"/>
                </a:solidFill>
                <a:highlight>
                  <a:srgbClr val="F16924"/>
                </a:highlight>
              </a:rPr>
              <a:t>.</a:t>
            </a:r>
          </a:p>
          <a:p>
            <a:pPr marL="15875" indent="-15875" algn="l" rtl="0">
              <a:lnSpc>
                <a:spcPts val="2280"/>
              </a:lnSpc>
              <a:spcBef>
                <a:spcPts val="0"/>
              </a:spcBef>
            </a:pPr>
            <a:r>
              <a:rPr lang="en-US" sz="2200" dirty="0"/>
              <a:t>Las narrativas son la única forma de cambiar las mentes y la percepción de una audiencia renuente. Teniendo en cuenta que el núcleo de cualquier empresa es su gente, averigüe qué acciones ya se están tomando para corregir el error.</a:t>
            </a:r>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highlight>
                  <a:srgbClr val="F16924"/>
                </a:highlight>
              </a:rPr>
              <a:t>Usa tus canales</a:t>
            </a:r>
            <a:r>
              <a:rPr lang="en-US" sz="2200" dirty="0">
                <a:solidFill>
                  <a:srgbClr val="F16924"/>
                </a:solidFill>
                <a:highlight>
                  <a:srgbClr val="F16924"/>
                </a:highlight>
              </a:rPr>
              <a:t>.</a:t>
            </a:r>
          </a:p>
          <a:p>
            <a:pPr marL="15875" indent="-15875" algn="l" rtl="0">
              <a:lnSpc>
                <a:spcPts val="2280"/>
              </a:lnSpc>
              <a:spcBef>
                <a:spcPts val="0"/>
              </a:spcBef>
            </a:pPr>
            <a:r>
              <a:rPr lang="en-US" sz="2200" dirty="0"/>
              <a:t>Las redes sociales son un cambio de juego de crisis. La era digital actual exige transparencia y una acción rápida como nunca antes. Las imágenes fuertes, como una buena fotografía y video, también pueden fortalecer su historia y siempre serán más convincentes que una simple declaración.</a:t>
            </a:r>
          </a:p>
          <a:p>
            <a:pPr marL="15875" indent="-15875" algn="l" rtl="0">
              <a:lnSpc>
                <a:spcPts val="2280"/>
              </a:lnSpc>
              <a:spcBef>
                <a:spcPts val="0"/>
              </a:spcBef>
            </a:pPr>
            <a:endParaRPr lang="en-US" sz="2200" dirty="0"/>
          </a:p>
        </p:txBody>
      </p:sp>
      <p:sp>
        <p:nvSpPr>
          <p:cNvPr id="4" name="Text Placeholder 3">
            <a:extLst>
              <a:ext uri="{FF2B5EF4-FFF2-40B4-BE49-F238E27FC236}">
                <a16:creationId xmlns:a16="http://schemas.microsoft.com/office/drawing/2014/main" id="{9163E0E6-8932-D33B-8B1E-5C8BEF3AA70A}"/>
              </a:ext>
            </a:extLst>
          </p:cNvPr>
          <p:cNvSpPr>
            <a:spLocks noGrp="1"/>
          </p:cNvSpPr>
          <p:nvPr>
            <p:ph type="body" sz="quarter" idx="16"/>
          </p:nvPr>
        </p:nvSpPr>
        <p:spPr/>
        <p:txBody>
          <a:bodyPr>
            <a:normAutofit lnSpcReduction="10000"/>
          </a:bodyPr>
          <a:lstStyle/>
          <a:p>
            <a:pPr algn="l" rtl="0"/>
            <a:r>
              <a:rPr lang="en-GB" dirty="0"/>
              <a:t>Controlando la narrativa</a:t>
            </a:r>
          </a:p>
          <a:p>
            <a:pPr algn="l" rtl="0"/>
            <a:endParaRPr lang="en-US" dirty="0"/>
          </a:p>
        </p:txBody>
      </p:sp>
      <p:sp>
        <p:nvSpPr>
          <p:cNvPr id="6" name="Rectangle 5">
            <a:extLst>
              <a:ext uri="{FF2B5EF4-FFF2-40B4-BE49-F238E27FC236}">
                <a16:creationId xmlns:a16="http://schemas.microsoft.com/office/drawing/2014/main" id="{9697F5D1-F6F7-338D-08C7-76D3D472B1FC}"/>
              </a:ext>
            </a:extLst>
          </p:cNvPr>
          <p:cNvSpPr/>
          <p:nvPr/>
        </p:nvSpPr>
        <p:spPr>
          <a:xfrm>
            <a:off x="734714" y="1422523"/>
            <a:ext cx="1334336" cy="45719"/>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CC1EE06-3AD2-6298-0E28-B2B3C8C642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593" r="50855"/>
          <a:stretch/>
        </p:blipFill>
        <p:spPr>
          <a:xfrm>
            <a:off x="7636933" y="0"/>
            <a:ext cx="4030134" cy="6858000"/>
          </a:xfrm>
          <a:prstGeom prst="rect">
            <a:avLst/>
          </a:prstGeom>
        </p:spPr>
      </p:pic>
    </p:spTree>
    <p:extLst>
      <p:ext uri="{BB962C8B-B14F-4D97-AF65-F5344CB8AC3E}">
        <p14:creationId xmlns:p14="http://schemas.microsoft.com/office/powerpoint/2010/main" val="274847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pPr algn="l" rtl="0"/>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Proyecto SECure.Erasmus</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pPr algn="l" rtl="0"/>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pPr algn="l" rtl="0"/>
            <a:r>
              <a:rPr lang="en-US" dirty="0">
                <a:hlinkClick r:id="rId4">
                  <a:extLst>
                    <a:ext uri="{A12FA001-AC4F-418D-AE19-62706E023703}">
                      <ahyp:hlinkClr xmlns:ahyp="http://schemas.microsoft.com/office/drawing/2018/hyperlinkcolor" val="tx"/>
                    </a:ext>
                  </a:extLst>
                </a:hlinkClick>
              </a:rPr>
              <a:t>www.linkedin.com/empresa/proyecto-SECURE /</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pPr algn="l" rtl="0"/>
            <a:r>
              <a:rPr lang="en-US" dirty="0" err="1"/>
              <a:t>www.</a:t>
            </a:r>
            <a:r>
              <a:rPr lang="en-US" b="1" dirty="0" err="1"/>
              <a:t>smecrisistoolkit.</a:t>
            </a:r>
            <a:r>
              <a:rPr lang="en-US" dirty="0" err="1"/>
              <a:t>UE</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720750"/>
          </a:xfrm>
        </p:spPr>
        <p:txBody>
          <a:bodyPr>
            <a:normAutofit fontScale="85000" lnSpcReduction="10000"/>
          </a:bodyPr>
          <a:lstStyle/>
          <a:p>
            <a:pPr algn="l" rtl="0"/>
            <a:r>
              <a:rPr lang="en-US" dirty="0"/>
              <a:t>COMPRENSIÓN DE LOS RATIOS FINANCIEROS Y DE LIQUIDEZ E INSOLVENCIA COMO ENFOQUE DE REESTRUCTURACIÓN</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62500" lnSpcReduction="20000"/>
          </a:bodyPr>
          <a:lstStyle/>
          <a:p>
            <a:pPr algn="l" rtl="0"/>
            <a:r>
              <a:rPr lang="en-US" dirty="0">
                <a:solidFill>
                  <a:schemeClr val="bg1"/>
                </a:solidFill>
              </a:rPr>
              <a:t>próximo</a:t>
            </a:r>
            <a:r>
              <a:rPr lang="en-US" dirty="0">
                <a:solidFill>
                  <a:srgbClr val="EDA13E"/>
                </a:solidFill>
              </a:rPr>
              <a:t>Módulo 5..</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pPr algn="l" rtl="0"/>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pPr algn="l" rtl="0"/>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pPr algn="l" rtl="0"/>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pPr algn="l" rtl="0"/>
              <a:endParaRPr lang="en-ID"/>
            </a:p>
          </p:txBody>
        </p:sp>
      </p:grpSp>
    </p:spTree>
    <p:extLst>
      <p:ext uri="{BB962C8B-B14F-4D97-AF65-F5344CB8AC3E}">
        <p14:creationId xmlns:p14="http://schemas.microsoft.com/office/powerpoint/2010/main" val="88160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A56617-F13E-6158-1BDF-6195DC875F48}"/>
              </a:ext>
            </a:extLst>
          </p:cNvPr>
          <p:cNvSpPr/>
          <p:nvPr/>
        </p:nvSpPr>
        <p:spPr>
          <a:xfrm>
            <a:off x="6096000" y="0"/>
            <a:ext cx="609600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platzhalter 1">
            <a:extLst>
              <a:ext uri="{FF2B5EF4-FFF2-40B4-BE49-F238E27FC236}">
                <a16:creationId xmlns:a16="http://schemas.microsoft.com/office/drawing/2014/main" id="{38B4E260-12F3-4A00-968A-9E9720209DA1}"/>
              </a:ext>
            </a:extLst>
          </p:cNvPr>
          <p:cNvSpPr>
            <a:spLocks noGrp="1"/>
          </p:cNvSpPr>
          <p:nvPr>
            <p:ph type="body" sz="quarter" idx="16"/>
          </p:nvPr>
        </p:nvSpPr>
        <p:spPr>
          <a:xfrm>
            <a:off x="529758" y="400082"/>
            <a:ext cx="3395315" cy="1723686"/>
          </a:xfrm>
        </p:spPr>
        <p:txBody>
          <a:bodyPr>
            <a:normAutofit/>
          </a:bodyPr>
          <a:lstStyle/>
          <a:p>
            <a:pPr algn="l" rtl="0"/>
            <a:r>
              <a:rPr lang="en-GB" dirty="0"/>
              <a:t>Liderazgo en tiempos de crisis</a:t>
            </a:r>
          </a:p>
        </p:txBody>
      </p:sp>
      <p:sp>
        <p:nvSpPr>
          <p:cNvPr id="3" name="Text Placeholder 2">
            <a:extLst>
              <a:ext uri="{FF2B5EF4-FFF2-40B4-BE49-F238E27FC236}">
                <a16:creationId xmlns:a16="http://schemas.microsoft.com/office/drawing/2014/main" id="{79CC231D-3AD8-ACBF-9B95-F1367BC11BF7}"/>
              </a:ext>
            </a:extLst>
          </p:cNvPr>
          <p:cNvSpPr>
            <a:spLocks noGrp="1"/>
          </p:cNvSpPr>
          <p:nvPr>
            <p:ph type="body" sz="quarter" idx="18"/>
          </p:nvPr>
        </p:nvSpPr>
        <p:spPr>
          <a:xfrm>
            <a:off x="445951" y="1911116"/>
            <a:ext cx="5000886" cy="4334679"/>
          </a:xfrm>
        </p:spPr>
        <p:txBody>
          <a:bodyPr>
            <a:normAutofit fontScale="92500" lnSpcReduction="10000"/>
          </a:bodyPr>
          <a:lstStyle/>
          <a:p>
            <a:pPr marL="12700" indent="-12700" algn="l" rtl="0">
              <a:lnSpc>
                <a:spcPct val="100000"/>
              </a:lnSpc>
              <a:spcBef>
                <a:spcPts val="0"/>
              </a:spcBef>
            </a:pPr>
            <a:r>
              <a:rPr lang="en-US" sz="2200" dirty="0" err="1"/>
              <a:t>reconociendo</a:t>
            </a:r>
            <a:r>
              <a:rPr lang="en-US" sz="2200" dirty="0"/>
              <a:t>que una empresa enfrente una crisis es lo primero que deben hacer los líderes. Es un paso difícil, especialmente durante el inicio de las crisis que no llegan repentinamente sino que surgen de circunstancias familiares que enmascaran su naturaleza. Una vez líderes</a:t>
            </a:r>
            <a:r>
              <a:rPr lang="en-US" sz="2200" dirty="0" err="1"/>
              <a:t>reconocer</a:t>
            </a:r>
            <a:r>
              <a:rPr lang="en-US" sz="2200" dirty="0"/>
              <a:t>una crisis como tal, pueden empezar a montar una respuesta. Pero no pueden responder como lo harían en una emergencia de rutina, siguiendo planes que se habían elaborado de antemano. Durante una crisis, que se rige por la falta de familiaridad y la incertidumbre, las respuestas eficaces se improvisan en gran medida.</a:t>
            </a:r>
          </a:p>
        </p:txBody>
      </p:sp>
      <p:sp>
        <p:nvSpPr>
          <p:cNvPr id="8" name="TextBox 125">
            <a:extLst>
              <a:ext uri="{FF2B5EF4-FFF2-40B4-BE49-F238E27FC236}">
                <a16:creationId xmlns:a16="http://schemas.microsoft.com/office/drawing/2014/main" id="{9BED686A-47A4-F647-EA7A-E1D7671600A2}"/>
              </a:ext>
            </a:extLst>
          </p:cNvPr>
          <p:cNvSpPr txBox="1"/>
          <p:nvPr/>
        </p:nvSpPr>
        <p:spPr>
          <a:xfrm>
            <a:off x="6563698" y="2632356"/>
            <a:ext cx="5397244" cy="4225644"/>
          </a:xfrm>
          <a:prstGeom prst="rect">
            <a:avLst/>
          </a:prstGeom>
          <a:noFill/>
        </p:spPr>
        <p:txBody>
          <a:bodyPr wrap="square" rtlCol="0" anchor="t" anchorCtr="0">
            <a:spAutoFit/>
          </a:bodyPr>
          <a:lstStyle/>
          <a:p>
            <a:pPr algn="l" rtl="0">
              <a:lnSpc>
                <a:spcPts val="2200"/>
              </a:lnSpc>
              <a:spcBef>
                <a:spcPts val="600"/>
              </a:spcBef>
              <a:buClr>
                <a:srgbClr val="EDA13E"/>
              </a:buClr>
            </a:pPr>
            <a:r>
              <a:rPr lang="en-GB" sz="2200" b="1" dirty="0">
                <a:solidFill>
                  <a:schemeClr val="bg1"/>
                </a:solidFill>
                <a:ea typeface="League Spartan" charset="0"/>
                <a:cs typeface="Poppins" pitchFamily="2" charset="77"/>
              </a:rPr>
              <a:t>Lo que los líderes necesitan durante una crisis no es un plan de respuesta predefinido, sino comportamientos y mentalidades que les impidan reaccionar exageradamente a los acontecimientos del pasado y les ayuden a mirar hacia el futuro. Algunos consejos ..</a:t>
            </a:r>
          </a:p>
          <a:p>
            <a:pPr algn="l" rtl="0">
              <a:lnSpc>
                <a:spcPts val="2200"/>
              </a:lnSpc>
              <a:spcBef>
                <a:spcPts val="600"/>
              </a:spcBef>
              <a:buClr>
                <a:srgbClr val="EDA13E"/>
              </a:buClr>
            </a:pPr>
            <a:endParaRPr lang="en-GB" sz="2200" b="1" dirty="0">
              <a:solidFill>
                <a:schemeClr val="bg1"/>
              </a:solidFill>
              <a:ea typeface="League Spartan" charset="0"/>
              <a:cs typeface="Poppins" pitchFamily="2" charset="77"/>
            </a:endParaRPr>
          </a:p>
          <a:p>
            <a:pPr marL="342900" indent="-342900" algn="l" rtl="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Maneja la ansiedad, no la crees</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Sea brutalmente honesto... y confíe en un buen resultado.</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Ser un cerrador; ¡terminar las cosas!</a:t>
            </a:r>
          </a:p>
          <a:p>
            <a:pPr marL="342900" indent="-342900" algn="l" rtl="0">
              <a:lnSpc>
                <a:spcPts val="2200"/>
              </a:lnSpc>
              <a:spcBef>
                <a:spcPts val="600"/>
              </a:spcBef>
              <a:buClr>
                <a:srgbClr val="EDA13E"/>
              </a:buClr>
              <a:buFont typeface="Arial" panose="020B0604020202020204" pitchFamily="34" charset="0"/>
              <a:buChar char="•"/>
            </a:pPr>
            <a:r>
              <a:rPr lang="en-GB" sz="2200" dirty="0">
                <a:solidFill>
                  <a:schemeClr val="bg1"/>
                </a:solidFill>
                <a:ea typeface="League Spartan" charset="0"/>
                <a:cs typeface="Poppins" pitchFamily="2" charset="77"/>
              </a:rPr>
              <a:t>No confundas gestión con liderazgo</a:t>
            </a:r>
          </a:p>
          <a:p>
            <a:pPr algn="l" rtl="0">
              <a:lnSpc>
                <a:spcPts val="2200"/>
              </a:lnSpc>
              <a:spcBef>
                <a:spcPts val="600"/>
              </a:spcBef>
              <a:buClr>
                <a:srgbClr val="EDA13E"/>
              </a:buClr>
            </a:pPr>
            <a:endParaRPr lang="en-GB" sz="2200" b="1" dirty="0">
              <a:solidFill>
                <a:schemeClr val="bg1"/>
              </a:solidFill>
              <a:ea typeface="League Spartan" charset="0"/>
              <a:cs typeface="Poppins" pitchFamily="2" charset="77"/>
            </a:endParaRPr>
          </a:p>
        </p:txBody>
      </p:sp>
      <p:sp>
        <p:nvSpPr>
          <p:cNvPr id="4" name="Rectangle 3">
            <a:extLst>
              <a:ext uri="{FF2B5EF4-FFF2-40B4-BE49-F238E27FC236}">
                <a16:creationId xmlns:a16="http://schemas.microsoft.com/office/drawing/2014/main" id="{B0B42AA0-FC3D-4ACB-BDFA-6F288602A6D2}"/>
              </a:ext>
            </a:extLst>
          </p:cNvPr>
          <p:cNvSpPr/>
          <p:nvPr/>
        </p:nvSpPr>
        <p:spPr>
          <a:xfrm>
            <a:off x="484329" y="1738532"/>
            <a:ext cx="792000" cy="21410"/>
          </a:xfrm>
          <a:prstGeom prst="rect">
            <a:avLst/>
          </a:prstGeom>
          <a:solidFill>
            <a:srgbClr val="F16924"/>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7" name="Picture 6" descr="Sea of white umbrellas with one blue one in the crowd">
            <a:extLst>
              <a:ext uri="{FF2B5EF4-FFF2-40B4-BE49-F238E27FC236}">
                <a16:creationId xmlns:a16="http://schemas.microsoft.com/office/drawing/2014/main" id="{58F4C2DE-D7C5-D519-3088-8A7FB863B2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8177" y="136956"/>
            <a:ext cx="4128285" cy="2358444"/>
          </a:xfrm>
          <a:prstGeom prst="rect">
            <a:avLst/>
          </a:prstGeom>
        </p:spPr>
      </p:pic>
    </p:spTree>
    <p:extLst>
      <p:ext uri="{BB962C8B-B14F-4D97-AF65-F5344CB8AC3E}">
        <p14:creationId xmlns:p14="http://schemas.microsoft.com/office/powerpoint/2010/main" val="336732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341069-FDFE-0CCB-371B-448FBDCE5AC2}"/>
              </a:ext>
            </a:extLst>
          </p:cNvPr>
          <p:cNvSpPr>
            <a:spLocks noGrp="1"/>
          </p:cNvSpPr>
          <p:nvPr>
            <p:ph type="body" sz="quarter" idx="18"/>
          </p:nvPr>
        </p:nvSpPr>
        <p:spPr>
          <a:xfrm>
            <a:off x="734714" y="1976283"/>
            <a:ext cx="6079041" cy="4341984"/>
          </a:xfrm>
        </p:spPr>
        <p:txBody>
          <a:bodyPr>
            <a:normAutofit fontScale="92500"/>
          </a:bodyPr>
          <a:lstStyle/>
          <a:p>
            <a:pPr marL="357188" indent="-342900" algn="l" rtl="0">
              <a:lnSpc>
                <a:spcPts val="2280"/>
              </a:lnSpc>
              <a:spcBef>
                <a:spcPts val="0"/>
              </a:spcBef>
              <a:buClr>
                <a:srgbClr val="F16924"/>
              </a:buClr>
              <a:buFont typeface="Arial" panose="020B0604020202020204" pitchFamily="34" charset="0"/>
              <a:buChar char="•"/>
            </a:pPr>
            <a:r>
              <a:rPr lang="en-US" sz="2200" dirty="0"/>
              <a:t>Los roles y responsabilidades de los líderes empresariales cambian drásticamente en tiempos de crisis.</a:t>
            </a:r>
          </a:p>
          <a:p>
            <a:pPr marL="357188" indent="-342900" algn="l" rtl="0">
              <a:lnSpc>
                <a:spcPts val="2280"/>
              </a:lnSpc>
              <a:spcBef>
                <a:spcPts val="0"/>
              </a:spcBef>
              <a:buClr>
                <a:srgbClr val="F16924"/>
              </a:buClr>
              <a:buFont typeface="Arial" panose="020B0604020202020204" pitchFamily="34" charset="0"/>
              <a:buChar char="•"/>
            </a:pPr>
            <a:r>
              <a:rPr lang="en-US" sz="2200" dirty="0"/>
              <a:t>En tiempos normales, los directores ejecutivos y otros ejecutivos de empresas en crecimiento se enfocan en fomentar la innovación, generar ingresos y ganar participación de mercado.</a:t>
            </a:r>
          </a:p>
          <a:p>
            <a:pPr marL="357188" indent="-342900" algn="l" rtl="0">
              <a:lnSpc>
                <a:spcPts val="2280"/>
              </a:lnSpc>
              <a:spcBef>
                <a:spcPts val="0"/>
              </a:spcBef>
              <a:buClr>
                <a:srgbClr val="F16924"/>
              </a:buClr>
              <a:buFont typeface="Arial" panose="020B0604020202020204" pitchFamily="34" charset="0"/>
              <a:buChar char="•"/>
            </a:pPr>
            <a:r>
              <a:rPr lang="en-US" sz="2200" dirty="0"/>
              <a:t>En tiempos de crisis, muchos de esos mismos líderes deben tomar decisiones rápidas sobre el control de costos y el mantenimiento de la liquidez. Pueden encontrar obstáculos imprevistos (problemas en la cadena de suministro, escasez de equipos y desafíos operativos) que alteran drásticamente el alcance de sus funciones y prioridades.</a:t>
            </a:r>
          </a:p>
          <a:p>
            <a:pPr marL="357188" indent="-342900" algn="l" rtl="0">
              <a:lnSpc>
                <a:spcPts val="2280"/>
              </a:lnSpc>
              <a:spcBef>
                <a:spcPts val="0"/>
              </a:spcBef>
              <a:buClr>
                <a:srgbClr val="F16924"/>
              </a:buClr>
              <a:buFont typeface="Arial" panose="020B0604020202020204" pitchFamily="34" charset="0"/>
              <a:buChar char="•"/>
            </a:pPr>
            <a:endParaRPr lang="en-US" sz="2200" dirty="0"/>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734714" y="539733"/>
            <a:ext cx="4483510" cy="2011738"/>
          </a:xfrm>
        </p:spPr>
        <p:txBody>
          <a:bodyPr>
            <a:normAutofit/>
          </a:bodyPr>
          <a:lstStyle/>
          <a:p>
            <a:pPr algn="l" rtl="0"/>
            <a:r>
              <a:rPr lang="en-GB" dirty="0">
                <a:solidFill>
                  <a:schemeClr val="bg1"/>
                </a:solidFill>
              </a:rPr>
              <a:t>Observaciones sobre el liderazgo</a:t>
            </a:r>
          </a:p>
        </p:txBody>
      </p:sp>
      <p:sp>
        <p:nvSpPr>
          <p:cNvPr id="8" name="Rectangle 7">
            <a:extLst>
              <a:ext uri="{FF2B5EF4-FFF2-40B4-BE49-F238E27FC236}">
                <a16:creationId xmlns:a16="http://schemas.microsoft.com/office/drawing/2014/main" id="{AA1930F3-B82F-9738-AE10-EADDCB7E0A1C}"/>
              </a:ext>
            </a:extLst>
          </p:cNvPr>
          <p:cNvSpPr/>
          <p:nvPr/>
        </p:nvSpPr>
        <p:spPr>
          <a:xfrm>
            <a:off x="818862" y="175328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5" name="Picture 4">
            <a:extLst>
              <a:ext uri="{FF2B5EF4-FFF2-40B4-BE49-F238E27FC236}">
                <a16:creationId xmlns:a16="http://schemas.microsoft.com/office/drawing/2014/main" id="{4A5E6BF5-5EF2-D307-C94E-28BCFBF95283}"/>
              </a:ext>
            </a:extLst>
          </p:cNvPr>
          <p:cNvPicPr>
            <a:picLocks noChangeAspect="1"/>
          </p:cNvPicPr>
          <p:nvPr/>
        </p:nvPicPr>
        <p:blipFill>
          <a:blip r:embed="rId3"/>
          <a:stretch>
            <a:fillRect/>
          </a:stretch>
        </p:blipFill>
        <p:spPr>
          <a:xfrm>
            <a:off x="7800012" y="2163834"/>
            <a:ext cx="3795497" cy="2530331"/>
          </a:xfrm>
          <a:prstGeom prst="rect">
            <a:avLst/>
          </a:prstGeom>
        </p:spPr>
      </p:pic>
    </p:spTree>
    <p:extLst>
      <p:ext uri="{BB962C8B-B14F-4D97-AF65-F5344CB8AC3E}">
        <p14:creationId xmlns:p14="http://schemas.microsoft.com/office/powerpoint/2010/main" val="2754947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3991</TotalTime>
  <Words>7418</Words>
  <Application>Microsoft Office PowerPoint</Application>
  <PresentationFormat>Panorámica</PresentationFormat>
  <Paragraphs>894</Paragraphs>
  <Slides>72</Slides>
  <Notes>22</Notes>
  <HiddenSlides>0</HiddenSlides>
  <MMClips>0</MMClips>
  <ScaleCrop>false</ScaleCrop>
  <HeadingPairs>
    <vt:vector size="8" baseType="variant">
      <vt:variant>
        <vt:lpstr>Fuentes usadas</vt:lpstr>
      </vt:variant>
      <vt:variant>
        <vt:i4>14</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8" baseType="lpstr">
      <vt:lpstr>Arial</vt:lpstr>
      <vt:lpstr>Calibri</vt:lpstr>
      <vt:lpstr>Calibri Light</vt:lpstr>
      <vt:lpstr>Lato Light</vt:lpstr>
      <vt:lpstr>Lato Regular</vt:lpstr>
      <vt:lpstr>Montserrat</vt:lpstr>
      <vt:lpstr>Montserrat Light</vt:lpstr>
      <vt:lpstr>Montserrat Medium</vt:lpstr>
      <vt:lpstr>Quattrocento Sans</vt:lpstr>
      <vt:lpstr>Roboto</vt:lpstr>
      <vt:lpstr>Roboto Light</vt:lpstr>
      <vt:lpstr>Segoe UI</vt:lpstr>
      <vt:lpstr>Times New Roman</vt:lpstr>
      <vt:lpstr>Wingdings</vt:lpstr>
      <vt:lpstr>Office Theme</vt:lpstr>
      <vt:lpstr>think-cell Folie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ances</cp:lastModifiedBy>
  <cp:revision>339</cp:revision>
  <dcterms:created xsi:type="dcterms:W3CDTF">2020-10-14T13:32:04Z</dcterms:created>
  <dcterms:modified xsi:type="dcterms:W3CDTF">2022-11-07T15:40:45Z</dcterms:modified>
</cp:coreProperties>
</file>