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5"/>
  </p:notesMasterIdLst>
  <p:handoutMasterIdLst>
    <p:handoutMasterId r:id="rId56"/>
  </p:handoutMasterIdLst>
  <p:sldIdLst>
    <p:sldId id="4289" r:id="rId2"/>
    <p:sldId id="4273" r:id="rId3"/>
    <p:sldId id="4457" r:id="rId4"/>
    <p:sldId id="4270" r:id="rId5"/>
    <p:sldId id="4293" r:id="rId6"/>
    <p:sldId id="4312" r:id="rId7"/>
    <p:sldId id="4313" r:id="rId8"/>
    <p:sldId id="4456" r:id="rId9"/>
    <p:sldId id="4300" r:id="rId10"/>
    <p:sldId id="4315" r:id="rId11"/>
    <p:sldId id="4304" r:id="rId12"/>
    <p:sldId id="4305" r:id="rId13"/>
    <p:sldId id="4458" r:id="rId14"/>
    <p:sldId id="4459" r:id="rId15"/>
    <p:sldId id="4335" r:id="rId16"/>
    <p:sldId id="4460" r:id="rId17"/>
    <p:sldId id="4463" r:id="rId18"/>
    <p:sldId id="4461" r:id="rId19"/>
    <p:sldId id="4462" r:id="rId20"/>
    <p:sldId id="4478" r:id="rId21"/>
    <p:sldId id="4486" r:id="rId22"/>
    <p:sldId id="4487" r:id="rId23"/>
    <p:sldId id="4489" r:id="rId24"/>
    <p:sldId id="4490" r:id="rId25"/>
    <p:sldId id="4317" r:id="rId26"/>
    <p:sldId id="4336" r:id="rId27"/>
    <p:sldId id="656" r:id="rId28"/>
    <p:sldId id="3416" r:id="rId29"/>
    <p:sldId id="4453" r:id="rId30"/>
    <p:sldId id="4454" r:id="rId31"/>
    <p:sldId id="4479" r:id="rId32"/>
    <p:sldId id="4477" r:id="rId33"/>
    <p:sldId id="4323" r:id="rId34"/>
    <p:sldId id="4455" r:id="rId35"/>
    <p:sldId id="4464" r:id="rId36"/>
    <p:sldId id="4488" r:id="rId37"/>
    <p:sldId id="4466" r:id="rId38"/>
    <p:sldId id="4465" r:id="rId39"/>
    <p:sldId id="4480" r:id="rId40"/>
    <p:sldId id="4467" r:id="rId41"/>
    <p:sldId id="4468" r:id="rId42"/>
    <p:sldId id="4330" r:id="rId43"/>
    <p:sldId id="4470" r:id="rId44"/>
    <p:sldId id="4471" r:id="rId45"/>
    <p:sldId id="4483" r:id="rId46"/>
    <p:sldId id="4482" r:id="rId47"/>
    <p:sldId id="4472" r:id="rId48"/>
    <p:sldId id="4473" r:id="rId49"/>
    <p:sldId id="4474" r:id="rId50"/>
    <p:sldId id="4484" r:id="rId51"/>
    <p:sldId id="4485" r:id="rId52"/>
    <p:sldId id="4475" r:id="rId53"/>
    <p:sldId id="4298" r:id="rId54"/>
  </p:sldIdLst>
  <p:sldSz cx="12192000" cy="6858000"/>
  <p:notesSz cx="6797675" cy="9926638"/>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rla Casey" initials="O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36" autoAdjust="0"/>
    <p:restoredTop sz="94663"/>
  </p:normalViewPr>
  <p:slideViewPr>
    <p:cSldViewPr snapToGrid="0" snapToObjects="1">
      <p:cViewPr varScale="1">
        <p:scale>
          <a:sx n="113" d="100"/>
          <a:sy n="113" d="100"/>
        </p:scale>
        <p:origin x="342" y="126"/>
      </p:cViewPr>
      <p:guideLst/>
    </p:cSldViewPr>
  </p:slideViewPr>
  <p:notesTextViewPr>
    <p:cViewPr>
      <p:scale>
        <a:sx n="1" d="1"/>
        <a:sy n="1" d="1"/>
      </p:scale>
      <p:origin x="0" y="0"/>
    </p:cViewPr>
  </p:notesTextViewPr>
  <p:sorterViewPr>
    <p:cViewPr>
      <p:scale>
        <a:sx n="58" d="100"/>
        <a:sy n="58" d="100"/>
      </p:scale>
      <p:origin x="0" y="-6568"/>
    </p:cViewPr>
  </p:sorterViewPr>
  <p:notesViewPr>
    <p:cSldViewPr snapToGrid="0" snapToObjects="1">
      <p:cViewPr varScale="1">
        <p:scale>
          <a:sx n="42" d="100"/>
          <a:sy n="42" d="100"/>
        </p:scale>
        <p:origin x="282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B41F7A"/>
                </a:solidFill>
                <a:latin typeface="+mn-lt"/>
                <a:ea typeface="+mn-ea"/>
                <a:cs typeface="+mn-cs"/>
              </a:defRPr>
            </a:pPr>
            <a:r>
              <a:rPr lang="en-US" sz="1800" b="1">
                <a:solidFill>
                  <a:srgbClr val="F16924"/>
                </a:solidFill>
              </a:rPr>
              <a:t>Identificación de las crisis</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B41F7A"/>
              </a:solidFill>
              <a:latin typeface="+mn-lt"/>
              <a:ea typeface="+mn-ea"/>
              <a:cs typeface="+mn-cs"/>
            </a:defRPr>
          </a:pPr>
          <a:endParaRPr lang="es-ES"/>
        </a:p>
      </c:txPr>
    </c:title>
    <c:autoTitleDeleted val="0"/>
    <c:plotArea>
      <c:layout/>
      <c:barChart>
        <c:barDir val="col"/>
        <c:grouping val="clustered"/>
        <c:varyColors val="0"/>
        <c:ser>
          <c:idx val="0"/>
          <c:order val="0"/>
          <c:tx>
            <c:strRef>
              <c:f>Tabelle1!$B$1</c:f>
              <c:strCache>
                <c:ptCount val="1"/>
                <c:pt idx="0">
                  <c:v>Facturación en millones de euros</c:v>
                </c:pt>
              </c:strCache>
            </c:strRef>
          </c:tx>
          <c:spPr>
            <a:solidFill>
              <a:srgbClr val="EDA13E"/>
            </a:solidFill>
            <a:ln>
              <a:noFill/>
            </a:ln>
            <a:effectLst/>
          </c:spPr>
          <c:invertIfNegative val="0"/>
          <c:cat>
            <c:strRef>
              <c:f>Tabelle1!$A$2:$A$8</c:f>
              <c:strCache>
                <c:ptCount val="6"/>
                <c:pt idx="0">
                  <c:v>5+ Years</c:v>
                </c:pt>
                <c:pt idx="1">
                  <c:v>4 Years</c:v>
                </c:pt>
                <c:pt idx="2">
                  <c:v>3 Years</c:v>
                </c:pt>
                <c:pt idx="3">
                  <c:v>2 Years</c:v>
                </c:pt>
                <c:pt idx="4">
                  <c:v>1 Year</c:v>
                </c:pt>
                <c:pt idx="5">
                  <c:v>0</c:v>
                </c:pt>
              </c:strCache>
            </c:strRef>
          </c:cat>
          <c:val>
            <c:numRef>
              <c:f>Tabelle1!$B$2:$B$8</c:f>
              <c:numCache>
                <c:formatCode>General</c:formatCode>
                <c:ptCount val="7"/>
                <c:pt idx="0">
                  <c:v>28</c:v>
                </c:pt>
                <c:pt idx="1">
                  <c:v>43</c:v>
                </c:pt>
                <c:pt idx="2">
                  <c:v>63</c:v>
                </c:pt>
                <c:pt idx="3">
                  <c:v>91</c:v>
                </c:pt>
                <c:pt idx="4">
                  <c:v>100</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1B8B-49BA-B6AC-299F11451F5A}"/>
            </c:ext>
          </c:extLst>
        </c:ser>
        <c:dLbls>
          <c:showLegendKey val="0"/>
          <c:showVal val="0"/>
          <c:showCatName val="0"/>
          <c:showSerName val="0"/>
          <c:showPercent val="0"/>
          <c:showBubbleSize val="0"/>
        </c:dLbls>
        <c:gapWidth val="219"/>
        <c:overlap val="-27"/>
        <c:axId val="153392256"/>
        <c:axId val="153393792"/>
      </c:barChart>
      <c:catAx>
        <c:axId val="15339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rgbClr val="B41F7A"/>
                </a:solidFill>
                <a:latin typeface="+mn-lt"/>
                <a:ea typeface="+mn-ea"/>
                <a:cs typeface="+mn-cs"/>
              </a:defRPr>
            </a:pPr>
            <a:endParaRPr lang="es-ES"/>
          </a:p>
        </c:txPr>
        <c:crossAx val="153393792"/>
        <c:crosses val="autoZero"/>
        <c:auto val="0"/>
        <c:lblAlgn val="ctr"/>
        <c:lblOffset val="100"/>
        <c:noMultiLvlLbl val="0"/>
      </c:catAx>
      <c:valAx>
        <c:axId val="153393792"/>
        <c:scaling>
          <c:orientation val="minMax"/>
          <c:max val="100"/>
        </c:scaling>
        <c:delete val="0"/>
        <c:axPos val="l"/>
        <c:majorGridlines>
          <c:spPr>
            <a:ln w="9525" cap="flat" cmpd="sng" algn="ctr">
              <a:solidFill>
                <a:srgbClr val="59595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smtId="4294967295">
                <a:solidFill>
                  <a:srgbClr val="B41F7A"/>
                </a:solidFill>
                <a:latin typeface="+mn-lt"/>
                <a:ea typeface="+mn-ea"/>
                <a:cs typeface="+mn-cs"/>
              </a:defRPr>
            </a:pPr>
            <a:endParaRPr lang="es-ES"/>
          </a:p>
        </c:txPr>
        <c:crossAx val="15339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smtId="4294967295">
              <a:solidFill>
                <a:srgbClr val="B41F7A"/>
              </a:solidFill>
              <a:latin typeface="+mn-lt"/>
              <a:ea typeface="+mn-ea"/>
              <a:cs typeface="+mn-cs"/>
            </a:defRPr>
          </a:pPr>
          <a:endParaRPr lang="es-ES"/>
        </a:p>
      </c:txPr>
    </c:legend>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70893E-3828-2BA2-4577-59D4CA1509D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77DF93-C69E-7084-0691-17C06CB2ECF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E2C5459-34B8-694F-A4E3-446C77C70A48}" type="datetimeFigureOut">
              <a:rPr lang="en-US" smtClean="0"/>
              <a:t>11/7/2022</a:t>
            </a:fld>
            <a:endParaRPr lang="en-US"/>
          </a:p>
        </p:txBody>
      </p:sp>
      <p:sp>
        <p:nvSpPr>
          <p:cNvPr id="4" name="Footer Placeholder 3">
            <a:extLst>
              <a:ext uri="{FF2B5EF4-FFF2-40B4-BE49-F238E27FC236}">
                <a16:creationId xmlns:a16="http://schemas.microsoft.com/office/drawing/2014/main" id="{D72AA7EA-62A6-CE2D-4A17-96D3FB239F9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EDDE1A-B977-B06E-809E-D25A247A097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BA80781-81C0-994E-B058-93A347A8B71C}" type="slidenum">
              <a:rPr lang="en-US" smtClean="0"/>
              <a:t>‹Nº›</a:t>
            </a:fld>
            <a:endParaRPr lang="en-US"/>
          </a:p>
        </p:txBody>
      </p:sp>
    </p:spTree>
    <p:extLst>
      <p:ext uri="{BB962C8B-B14F-4D97-AF65-F5344CB8AC3E}">
        <p14:creationId xmlns:p14="http://schemas.microsoft.com/office/powerpoint/2010/main" val="685514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2859788-52C2-4B8F-BBBD-8B962046C54E}" type="datetimeFigureOut">
              <a:rPr lang="en-IE" smtClean="0"/>
              <a:t>07/11/2022</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ECA971F-9F71-45AC-B80A-D85269BAA52C}" type="slidenum">
              <a:rPr lang="en-IE" smtClean="0"/>
              <a:t>‹Nº›</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a:p>
        </p:txBody>
      </p:sp>
    </p:spTree>
    <p:extLst>
      <p:ext uri="{BB962C8B-B14F-4D97-AF65-F5344CB8AC3E}">
        <p14:creationId xmlns:p14="http://schemas.microsoft.com/office/powerpoint/2010/main" val="131218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06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a:p>
        </p:txBody>
      </p:sp>
    </p:spTree>
    <p:extLst>
      <p:ext uri="{BB962C8B-B14F-4D97-AF65-F5344CB8AC3E}">
        <p14:creationId xmlns:p14="http://schemas.microsoft.com/office/powerpoint/2010/main" val="278005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34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81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68312D77-9186-46F9-9D74-D9FF47C81047}" type="slidenum">
              <a:rPr lang="en-GB" smtClean="0"/>
              <a:t>27</a:t>
            </a:fld>
            <a:endParaRPr lang="en-GB"/>
          </a:p>
        </p:txBody>
      </p:sp>
    </p:spTree>
    <p:extLst>
      <p:ext uri="{BB962C8B-B14F-4D97-AF65-F5344CB8AC3E}">
        <p14:creationId xmlns:p14="http://schemas.microsoft.com/office/powerpoint/2010/main" val="189046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68312D77-9186-46F9-9D74-D9FF47C81047}" type="slidenum">
              <a:rPr lang="en-GB" smtClean="0"/>
              <a:t>28</a:t>
            </a:fld>
            <a:endParaRPr lang="en-GB"/>
          </a:p>
        </p:txBody>
      </p:sp>
    </p:spTree>
    <p:extLst>
      <p:ext uri="{BB962C8B-B14F-4D97-AF65-F5344CB8AC3E}">
        <p14:creationId xmlns:p14="http://schemas.microsoft.com/office/powerpoint/2010/main" val="327917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68312D77-9186-46F9-9D74-D9FF47C81047}" type="slidenum">
              <a:rPr lang="en-GB" smtClean="0"/>
              <a:t>29</a:t>
            </a:fld>
            <a:endParaRPr lang="en-GB"/>
          </a:p>
        </p:txBody>
      </p:sp>
    </p:spTree>
    <p:extLst>
      <p:ext uri="{BB962C8B-B14F-4D97-AF65-F5344CB8AC3E}">
        <p14:creationId xmlns:p14="http://schemas.microsoft.com/office/powerpoint/2010/main" val="310881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68312D77-9186-46F9-9D74-D9FF47C81047}" type="slidenum">
              <a:rPr lang="en-GB" smtClean="0"/>
              <a:t>30</a:t>
            </a:fld>
            <a:endParaRPr lang="en-GB"/>
          </a:p>
        </p:txBody>
      </p:sp>
    </p:spTree>
    <p:extLst>
      <p:ext uri="{BB962C8B-B14F-4D97-AF65-F5344CB8AC3E}">
        <p14:creationId xmlns:p14="http://schemas.microsoft.com/office/powerpoint/2010/main" val="27392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89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a:solidFill>
                  <a:schemeClr val="bg1"/>
                </a:solidFill>
                <a:effectLst/>
                <a:latin typeface="+mn-lt"/>
                <a:ea typeface="+mn-ea"/>
                <a:cs typeface="+mn-cs"/>
                <a:sym typeface="Quattrocento Sans"/>
              </a:rPr>
              <a:t>SECURE BLOCKCHAIN</a:t>
            </a:r>
          </a:p>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ct val="0"/>
              </a:spcBef>
              <a:spcAft>
                <a:spcPct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ct val="0"/>
              </a:spcBef>
              <a:spcAft>
                <a:spcPct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SECURE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flipH="1">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7" name="Rectangle 16">
            <a:extLst>
              <a:ext uri="{FF2B5EF4-FFF2-40B4-BE49-F238E27FC236}">
                <a16:creationId xmlns:a16="http://schemas.microsoft.com/office/drawing/2014/main" id="{EB068B24-AAD2-EC46-9C66-7437E5F1B308}"/>
              </a:ext>
            </a:extLst>
          </p:cNvPr>
          <p:cNvSpPr/>
          <p:nvPr userDrawn="1"/>
        </p:nvSpPr>
        <p:spPr>
          <a:xfrm>
            <a:off x="676972" y="141915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ct val="0"/>
              </a:spcAft>
              <a:buClrTx/>
              <a:buSzTx/>
              <a:buFont typeface="Arial" panose="020B0604020202020204" pitchFamily="34" charset="0"/>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GB"/>
              <a:t>Title</a:t>
            </a:r>
            <a:endParaRPr lang="en-US"/>
          </a:p>
          <a:p>
            <a:pPr lvl="0"/>
            <a:endParaRPr lang="en-US"/>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06695" y="6583579"/>
            <a:ext cx="1300365" cy="144173"/>
          </a:xfrm>
          <a:prstGeom prst="rect">
            <a:avLst/>
          </a:prstGeom>
        </p:spPr>
      </p:pic>
    </p:spTree>
    <p:extLst>
      <p:ext uri="{BB962C8B-B14F-4D97-AF65-F5344CB8AC3E}">
        <p14:creationId xmlns:p14="http://schemas.microsoft.com/office/powerpoint/2010/main" val="29837206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ct val="0"/>
              </a:spcBef>
              <a:spcAft>
                <a:spcPct val="0"/>
              </a:spcAft>
              <a:buClr>
                <a:schemeClr val="dk1"/>
              </a:buClr>
              <a:buSzPts val="1100"/>
              <a:buFont typeface="Arial"/>
              <a:buNone/>
            </a:pPr>
            <a:r>
              <a:rPr lang="en-IE" sz="3600">
                <a:solidFill>
                  <a:schemeClr val="bg1"/>
                </a:solidFill>
                <a:latin typeface="+mn-lt"/>
                <a:ea typeface="Quattrocento Sans"/>
                <a:cs typeface="Quattrocento Sans"/>
                <a:sym typeface="Quattrocento Sans"/>
              </a:rPr>
              <a:t>ICONS</a:t>
            </a:r>
            <a:r>
              <a:rPr lang="en-IE" sz="3600" baseline="0">
                <a:solidFill>
                  <a:schemeClr val="bg1"/>
                </a:solidFill>
                <a:latin typeface="+mn-lt"/>
                <a:ea typeface="Quattrocento Sans"/>
                <a:cs typeface="Quattrocento Sans"/>
                <a:sym typeface="Quattrocento Sans"/>
              </a:rPr>
              <a:t> WHICH CAN BE USED WITHIN THE </a:t>
            </a:r>
            <a:r>
              <a:rPr lang="en-IE" sz="3600" b="1" baseline="0">
                <a:solidFill>
                  <a:schemeClr val="bg1"/>
                </a:solidFill>
                <a:latin typeface="+mn-lt"/>
                <a:ea typeface="Quattrocento Sans"/>
                <a:cs typeface="Quattrocento Sans"/>
                <a:sym typeface="Quattrocento Sans"/>
              </a:rPr>
              <a:t>SECURE</a:t>
            </a:r>
          </a:p>
          <a:p>
            <a:pPr marL="0" lvl="0" indent="0" algn="l" rtl="0">
              <a:spcBef>
                <a:spcPct val="0"/>
              </a:spcBef>
              <a:spcAft>
                <a:spcPct val="0"/>
              </a:spcAft>
              <a:buClr>
                <a:schemeClr val="dk1"/>
              </a:buClr>
              <a:buSzPts val="1100"/>
              <a:buFont typeface="Arial"/>
              <a:buNone/>
            </a:pPr>
            <a:r>
              <a:rPr lang="en-IE" sz="3600" baseline="0">
                <a:solidFill>
                  <a:schemeClr val="bg1"/>
                </a:solidFill>
                <a:latin typeface="+mn-lt"/>
                <a:ea typeface="Quattrocento Sans"/>
                <a:cs typeface="Quattrocento Sans"/>
                <a:sym typeface="Quattrocento Sans"/>
              </a:rPr>
              <a:t>POWERPOINT</a:t>
            </a:r>
          </a:p>
          <a:p>
            <a:pPr marL="0" lvl="0" indent="0" algn="l" rtl="0">
              <a:spcBef>
                <a:spcPct val="0"/>
              </a:spcBef>
              <a:spcAft>
                <a:spcPct val="0"/>
              </a:spcAft>
              <a:buClr>
                <a:schemeClr val="dk1"/>
              </a:buClr>
              <a:buSzPts val="1100"/>
              <a:buFont typeface="Arial"/>
              <a:buNone/>
            </a:pPr>
            <a:endParaRPr lang="en-IE" sz="3600">
              <a:solidFill>
                <a:schemeClr val="bg1"/>
              </a:solidFill>
              <a:latin typeface="+mn-lt"/>
              <a:ea typeface="Quattrocento Sans"/>
              <a:cs typeface="Quattrocento Sans"/>
              <a:sym typeface="Quattrocento Sans"/>
            </a:endParaRPr>
          </a:p>
          <a:p>
            <a:pPr marL="52388" lvl="0" indent="0" algn="l" rtl="0">
              <a:spcBef>
                <a:spcPct val="0"/>
              </a:spcBef>
              <a:spcAft>
                <a:spcPct val="0"/>
              </a:spcAft>
              <a:buClr>
                <a:schemeClr val="dk1"/>
              </a:buClr>
              <a:buSzPts val="900"/>
              <a:buFont typeface="Quattrocento Sans"/>
              <a:buNone/>
            </a:pPr>
            <a:r>
              <a:rPr lang="en-IE" sz="2400" i="1">
                <a:solidFill>
                  <a:schemeClr val="bg1"/>
                </a:solidFill>
                <a:latin typeface="+mn-lt"/>
                <a:ea typeface="Quattrocento Sans"/>
                <a:cs typeface="Quattrocento Sans"/>
                <a:sym typeface="Quattrocento Sans"/>
              </a:rPr>
              <a:t>Resize them without losing quality.</a:t>
            </a:r>
            <a:r>
              <a:rPr lang="en-IE" sz="2400" i="1" baseline="0">
                <a:solidFill>
                  <a:schemeClr val="bg1"/>
                </a:solidFill>
                <a:latin typeface="+mn-lt"/>
                <a:ea typeface="Quattrocento Sans"/>
                <a:cs typeface="Quattrocento Sans"/>
                <a:sym typeface="Quattrocento Sans"/>
              </a:rPr>
              <a:t> </a:t>
            </a:r>
            <a:r>
              <a:rPr lang="en-IE" sz="2400" i="1">
                <a:solidFill>
                  <a:schemeClr val="bg1"/>
                </a:solidFill>
                <a:latin typeface="+mn-lt"/>
                <a:ea typeface="Quattrocento Sans"/>
                <a:cs typeface="Quattrocento Sans"/>
                <a:sym typeface="Quattrocento Sans"/>
              </a:rPr>
              <a:t> Change line colour, width and style.</a:t>
            </a:r>
            <a:r>
              <a:rPr lang="en-IE" sz="2400" i="1" baseline="0">
                <a:solidFill>
                  <a:schemeClr val="bg1"/>
                </a:solidFill>
                <a:latin typeface="+mn-lt"/>
                <a:ea typeface="Quattrocento Sans"/>
                <a:cs typeface="Quattrocento Sans"/>
                <a:sym typeface="Quattrocento Sans"/>
              </a:rPr>
              <a:t>  </a:t>
            </a:r>
          </a:p>
          <a:p>
            <a:pPr marL="52388" lvl="0" indent="0" algn="l" rtl="0">
              <a:spcBef>
                <a:spcPct val="0"/>
              </a:spcBef>
              <a:spcAft>
                <a:spcPct val="0"/>
              </a:spcAft>
              <a:buClr>
                <a:schemeClr val="dk1"/>
              </a:buClr>
              <a:buSzPts val="900"/>
              <a:buFont typeface="Quattrocento Sans"/>
              <a:buNone/>
            </a:pPr>
            <a:endParaRPr lang="en-IE" sz="2400" i="1" baseline="0">
              <a:solidFill>
                <a:schemeClr val="bg1"/>
              </a:solidFill>
              <a:latin typeface="+mn-lt"/>
              <a:ea typeface="Quattrocento Sans"/>
              <a:cs typeface="Quattrocento Sans"/>
              <a:sym typeface="Quattrocento Sans"/>
            </a:endParaRPr>
          </a:p>
          <a:p>
            <a:pPr marL="52388" lvl="0" indent="0" algn="l" rtl="0">
              <a:spcBef>
                <a:spcPct val="0"/>
              </a:spcBef>
              <a:spcAft>
                <a:spcPct val="0"/>
              </a:spcAft>
              <a:buClr>
                <a:schemeClr val="dk1"/>
              </a:buClr>
              <a:buSzPts val="900"/>
              <a:buFont typeface="Quattrocento Sans"/>
              <a:buNone/>
            </a:pPr>
            <a:r>
              <a:rPr lang="en" sz="240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a:blip r:embed="rId2"/>
          <a:srcRect l="-18315" t="15976" r="29196" b="11083"/>
          <a:stretch>
            <a:fillRect/>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B8D17229-747C-F44E-BD6D-9DEA1E784AC8}"/>
              </a:ext>
            </a:extLst>
          </p:cNvPr>
          <p:cNvSpPr/>
          <p:nvPr userDrawn="1"/>
        </p:nvSpPr>
        <p:spPr>
          <a:xfrm>
            <a:off x="831350" y="1502804"/>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a:blip r:embed="rId3">
            <a:extLst>
              <a:ext uri="{28A0092B-C50C-407E-A947-70E740481C1C}">
                <a14:useLocalDpi xmlns:a14="http://schemas.microsoft.com/office/drawing/2010/main"/>
              </a:ext>
            </a:extLst>
          </a:blip>
          <a:srcRect l="26042" t="83613" r="-755" b="207"/>
          <a:stretch>
            <a:fillRect/>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5"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a:blip r:embed="rId3">
            <a:extLst>
              <a:ext uri="{28A0092B-C50C-407E-A947-70E740481C1C}">
                <a14:useLocalDpi xmlns:a14="http://schemas.microsoft.com/office/drawing/2010/main"/>
              </a:ext>
            </a:extLst>
          </a:blip>
          <a:srcRect l="26042" t="83613" r="-755" b="207"/>
          <a:stretch>
            <a:fillRect/>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p:nvPr userDrawn="1"/>
        </p:nvCxnSpPr>
        <p:spPr>
          <a:xfrm flipH="1">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p:nvPr userDrawn="1"/>
        </p:nvCxnSpPr>
        <p:spPr>
          <a:xfrm flipH="1">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p:nvPr/>
          </p:nvCxnSpPr>
          <p:spPr>
            <a:xfrm>
              <a:off x="5434644" y="6897551"/>
              <a:ext cx="1894300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3"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2" h="472">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2" h="472">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a:blip r:embed="rId2">
            <a:extLst>
              <a:ext uri="{28A0092B-C50C-407E-A947-70E740481C1C}">
                <a14:useLocalDpi xmlns:a14="http://schemas.microsoft.com/office/drawing/2010/main"/>
              </a:ext>
            </a:extLst>
          </a:blip>
          <a:srcRect l="-1240" t="12374" r="4352" b="40059"/>
          <a:stretch>
            <a:fillRect/>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a:t>Cover Design 1</a:t>
            </a:r>
          </a:p>
        </p:txBody>
      </p:sp>
      <p:grpSp>
        <p:nvGrpSpPr>
          <p:cNvPr id="23" name="Group 22">
            <a:extLst>
              <a:ext uri="{FF2B5EF4-FFF2-40B4-BE49-F238E27FC236}">
                <a16:creationId xmlns:a16="http://schemas.microsoft.com/office/drawing/2014/main" id="{27A6C471-9B84-9F43-9569-9F24F514FA76}"/>
              </a:ext>
            </a:extLst>
          </p:cNvPr>
          <p:cNvGrpSpPr/>
          <p:nvPr userDrawn="1"/>
        </p:nvGrpSpPr>
        <p:grpSpPr>
          <a:xfrm>
            <a:off x="373314" y="5864969"/>
            <a:ext cx="2735993" cy="679345"/>
            <a:chOff x="0" y="0"/>
            <a:chExt cx="2301694" cy="571500"/>
          </a:xfrm>
        </p:grpSpPr>
        <p:sp>
          <p:nvSpPr>
            <p:cNvPr id="28" name="Rectangle 27">
              <a:extLst>
                <a:ext uri="{FF2B5EF4-FFF2-40B4-BE49-F238E27FC236}">
                  <a16:creationId xmlns:a16="http://schemas.microsoft.com/office/drawing/2014/main" id="{1B5DF232-1F83-4549-9F3A-AFD75E213BA8}"/>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9" name="Picture 28">
              <a:extLst>
                <a:ext uri="{FF2B5EF4-FFF2-40B4-BE49-F238E27FC236}">
                  <a16:creationId xmlns:a16="http://schemas.microsoft.com/office/drawing/2014/main" id="{445249D6-6645-264F-B9B9-5CF884A5A664}"/>
                </a:ext>
              </a:extLst>
            </p:cNvPr>
            <p:cNvPicPr>
              <a:picLocks noChangeAspect="1"/>
            </p:cNvPicPr>
            <p:nvPr/>
          </p:nvPicPr>
          <p:blipFill>
            <a:blip r:embed="rId4">
              <a:extLst>
                <a:ext uri="{28A0092B-C50C-407E-A947-70E740481C1C}">
                  <a14:useLocalDpi xmlns:a14="http://schemas.microsoft.com/office/drawing/2010/main"/>
                </a:ext>
              </a:extLst>
            </a:blip>
            <a:srcRect r="44449"/>
            <a:stretch>
              <a:fill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2" h="472">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2" h="472">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2">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u="none" strike="noStrike" kern="120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317595" y="6342038"/>
            <a:ext cx="1300365" cy="144173"/>
          </a:xfrm>
          <a:prstGeom prst="rect">
            <a:avLst/>
          </a:prstGeom>
        </p:spPr>
      </p:pic>
    </p:spTree>
    <p:extLst>
      <p:ext uri="{BB962C8B-B14F-4D97-AF65-F5344CB8AC3E}">
        <p14:creationId xmlns:p14="http://schemas.microsoft.com/office/powerpoint/2010/main" val="405059520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3"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4"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panose="020F0502020204030204"/>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panose="020F0502020204030204"/>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panose="020F0502020204030204"/>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6"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panose="020F0502020204030204"/>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panose="020F0502020204030204"/>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panose="020F0502020204030204"/>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6"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panose="020F0502020204030204"/>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4"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7"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3">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Tree>
    <p:extLst>
      <p:ext uri="{BB962C8B-B14F-4D97-AF65-F5344CB8AC3E}">
        <p14:creationId xmlns:p14="http://schemas.microsoft.com/office/powerpoint/2010/main" val="350771426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5"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1" h="233706">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49" name="Rectangle 48">
            <a:extLst>
              <a:ext uri="{FF2B5EF4-FFF2-40B4-BE49-F238E27FC236}">
                <a16:creationId xmlns:a16="http://schemas.microsoft.com/office/drawing/2014/main" id="{818B98B7-0B2D-7049-BE12-5F81F550DCFB}"/>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a:latin typeface="Montserrat Light"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2425353" cy="731140"/>
          </a:xfrm>
        </p:spPr>
        <p:txBody>
          <a:bodyPr anchor="ctr">
            <a:normAutofit/>
          </a:bodyPr>
          <a:lstStyle>
            <a:lvl1pPr marL="0" indent="0" algn="l">
              <a:buNone/>
              <a:defRPr sz="2800" baseline="0">
                <a:solidFill>
                  <a:schemeClr val="bg1"/>
                </a:solidFill>
                <a:latin typeface="+mn-lt"/>
              </a:defRPr>
            </a:lvl1pPr>
          </a:lstStyle>
          <a:p>
            <a:pPr lvl="0"/>
            <a:r>
              <a:rPr lang="en-US" err="1"/>
              <a:t>www.secure.eu</a:t>
            </a:r>
            <a:endParaRPr lang="en-US"/>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a:blip r:embed="rId2">
            <a:extLst>
              <a:ext uri="{28A0092B-C50C-407E-A947-70E740481C1C}">
                <a14:useLocalDpi xmlns:a14="http://schemas.microsoft.com/office/drawing/2010/main"/>
              </a:ext>
            </a:extLst>
          </a:blip>
          <a:srcRect l="-5634" t="8478" r="38806" b="9640"/>
          <a:stretch>
            <a:fillRect/>
          </a:stretch>
        </p:blipFill>
        <p:spPr>
          <a:xfrm>
            <a:off x="2766729" y="68820"/>
            <a:ext cx="6056868" cy="6817011"/>
          </a:xfrm>
          <a:prstGeom prst="rect">
            <a:avLst/>
          </a:prstGeom>
        </p:spPr>
      </p:pic>
      <p:grpSp>
        <p:nvGrpSpPr>
          <p:cNvPr id="22" name="Group 21">
            <a:extLst>
              <a:ext uri="{FF2B5EF4-FFF2-40B4-BE49-F238E27FC236}">
                <a16:creationId xmlns:a16="http://schemas.microsoft.com/office/drawing/2014/main" id="{0A2D618D-BFF0-D647-A63C-67B5EFE2275A}"/>
              </a:ext>
            </a:extLst>
          </p:cNvPr>
          <p:cNvGrpSpPr/>
          <p:nvPr userDrawn="1"/>
        </p:nvGrpSpPr>
        <p:grpSpPr>
          <a:xfrm>
            <a:off x="9246505" y="5773010"/>
            <a:ext cx="2735993" cy="679345"/>
            <a:chOff x="0" y="0"/>
            <a:chExt cx="2301694" cy="571500"/>
          </a:xfrm>
        </p:grpSpPr>
        <p:sp>
          <p:nvSpPr>
            <p:cNvPr id="23" name="Rectangle 22">
              <a:extLst>
                <a:ext uri="{FF2B5EF4-FFF2-40B4-BE49-F238E27FC236}">
                  <a16:creationId xmlns:a16="http://schemas.microsoft.com/office/drawing/2014/main" id="{0AD4EC1D-50EE-7343-A5F9-2FDC354C015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DFE99017-514D-8644-B8A2-53292AD975E8}"/>
                </a:ext>
              </a:extLst>
            </p:cNvPr>
            <p:cNvPicPr>
              <a:picLocks noChangeAspect="1"/>
            </p:cNvPicPr>
            <p:nvPr/>
          </p:nvPicPr>
          <p:blipFill>
            <a:blip r:embed="rId3">
              <a:extLst>
                <a:ext uri="{28A0092B-C50C-407E-A947-70E740481C1C}">
                  <a14:useLocalDpi xmlns:a14="http://schemas.microsoft.com/office/drawing/2010/main"/>
                </a:ext>
              </a:extLst>
            </a:blip>
            <a:srcRect r="44449"/>
            <a:stretch>
              <a:fill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4">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spTree>
    <p:extLst>
      <p:ext uri="{BB962C8B-B14F-4D97-AF65-F5344CB8AC3E}">
        <p14:creationId xmlns:p14="http://schemas.microsoft.com/office/powerpoint/2010/main" val="22900917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a:t>Cover Design 1</a:t>
            </a:r>
          </a:p>
        </p:txBody>
      </p:sp>
      <p:grpSp>
        <p:nvGrpSpPr>
          <p:cNvPr id="15" name="Group 14">
            <a:extLst>
              <a:ext uri="{FF2B5EF4-FFF2-40B4-BE49-F238E27FC236}">
                <a16:creationId xmlns:a16="http://schemas.microsoft.com/office/drawing/2014/main" id="{6B19ACD3-270D-F149-9B8D-A452C5A7080B}"/>
              </a:ext>
            </a:extLst>
          </p:cNvPr>
          <p:cNvGrpSpPr/>
          <p:nvPr userDrawn="1"/>
        </p:nvGrpSpPr>
        <p:grpSpPr>
          <a:xfrm>
            <a:off x="551257" y="5868451"/>
            <a:ext cx="2735993" cy="679345"/>
            <a:chOff x="0" y="0"/>
            <a:chExt cx="2301694" cy="571500"/>
          </a:xfrm>
        </p:grpSpPr>
        <p:sp>
          <p:nvSpPr>
            <p:cNvPr id="16" name="Rectangle 15">
              <a:extLst>
                <a:ext uri="{FF2B5EF4-FFF2-40B4-BE49-F238E27FC236}">
                  <a16:creationId xmlns:a16="http://schemas.microsoft.com/office/drawing/2014/main" id="{5DEEA99F-D23F-6A4E-93A2-4B04553909A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42F1A516-FC4E-2E43-86A7-025339A3E0F3}"/>
                </a:ext>
              </a:extLst>
            </p:cNvPr>
            <p:cNvPicPr>
              <a:picLocks noChangeAspect="1"/>
            </p:cNvPicPr>
            <p:nvPr/>
          </p:nvPicPr>
          <p:blipFill>
            <a:blip r:embed="rId2">
              <a:extLst>
                <a:ext uri="{28A0092B-C50C-407E-A947-70E740481C1C}">
                  <a14:useLocalDpi xmlns:a14="http://schemas.microsoft.com/office/drawing/2010/main"/>
                </a:ext>
              </a:extLst>
            </a:blip>
            <a:srcRect r="44449"/>
            <a:stretch>
              <a:fill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3">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Tree>
    <p:extLst>
      <p:ext uri="{BB962C8B-B14F-4D97-AF65-F5344CB8AC3E}">
        <p14:creationId xmlns:p14="http://schemas.microsoft.com/office/powerpoint/2010/main" val="12731185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a:solidFill>
                  <a:srgbClr val="595959"/>
                </a:solidFill>
                <a:effectLst/>
                <a:latin typeface="+mn-lt"/>
                <a:ea typeface="Times New Roman" panose="02020603050405020304" pitchFamily="18" charset="0"/>
                <a:cs typeface="Poppins" pitchFamily="2" charset="77"/>
              </a:rPr>
              <a:t>This programme has been funded with support from the European Commission. The author is solely responsible for this publication (communication)</a:t>
            </a:r>
            <a:r>
              <a:rPr lang="en-IE" sz="850">
                <a:solidFill>
                  <a:srgbClr val="595959"/>
                </a:solidFill>
                <a:effectLst/>
                <a:latin typeface="+mn-lt"/>
                <a:ea typeface="Calibri" panose="020F0502020204030204" pitchFamily="34" charset="0"/>
                <a:cs typeface="Poppins" pitchFamily="2" charset="77"/>
              </a:rPr>
              <a:t>  </a:t>
            </a:r>
            <a:r>
              <a:rPr lang="en-US" sz="850">
                <a:solidFill>
                  <a:srgbClr val="595959"/>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a:solidFill>
                <a:srgbClr val="595959"/>
              </a:solidFill>
              <a:effectLst/>
              <a:latin typeface="+mn-lt"/>
              <a:ea typeface="Calibri" panose="020F0502020204030204" pitchFamily="34" charset="0"/>
              <a:cs typeface="Poppins" pitchFamily="2" charset="77"/>
            </a:endParaRPr>
          </a:p>
        </p:txBody>
      </p:sp>
    </p:spTree>
    <p:extLst>
      <p:ext uri="{BB962C8B-B14F-4D97-AF65-F5344CB8AC3E}">
        <p14:creationId xmlns:p14="http://schemas.microsoft.com/office/powerpoint/2010/main" val="24765027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a:blip r:embed="rId2">
            <a:extLst>
              <a:ext uri="{28A0092B-C50C-407E-A947-70E740481C1C}">
                <a14:useLocalDpi xmlns:a14="http://schemas.microsoft.com/office/drawing/2010/main"/>
              </a:ext>
            </a:extLst>
          </a:blip>
          <a:srcRect l="26042" t="83613" r="-755" b="207"/>
          <a:stretch>
            <a:fillRect/>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Rectangle 20">
            <a:extLst>
              <a:ext uri="{FF2B5EF4-FFF2-40B4-BE49-F238E27FC236}">
                <a16:creationId xmlns:a16="http://schemas.microsoft.com/office/drawing/2014/main" id="{F846D437-A8B0-7F48-B709-560A8DE58A6A}"/>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9" name="Picture 8" descr="Icon&#10;&#10;Description automatically generated">
            <a:extLst>
              <a:ext uri="{FF2B5EF4-FFF2-40B4-BE49-F238E27FC236}">
                <a16:creationId xmlns:a16="http://schemas.microsoft.com/office/drawing/2014/main" id="{2B00F7C6-7124-174D-BBD2-6E777596E854}"/>
              </a:ext>
            </a:extLst>
          </p:cNvPr>
          <p:cNvPicPr/>
          <p:nvPr userDrawn="1"/>
        </p:nvPicPr>
        <p:blipFill>
          <a:blip r:embed="rId2">
            <a:extLst>
              <a:ext uri="{28A0092B-C50C-407E-A947-70E740481C1C}">
                <a14:useLocalDpi xmlns:a14="http://schemas.microsoft.com/office/drawing/2010/main"/>
              </a:ext>
            </a:extLst>
          </a:blip>
          <a:srcRect l="6291" t="19337" r="13258" b="10881"/>
          <a:stretch>
            <a:fillRect/>
          </a:stretch>
        </p:blipFill>
        <p:spPr>
          <a:xfrm>
            <a:off x="5866785" y="863793"/>
            <a:ext cx="6035215" cy="4808588"/>
          </a:xfrm>
          <a:prstGeom prst="rect">
            <a:avLst/>
          </a:prstGeom>
        </p:spPr>
      </p:pic>
      <p:pic>
        <p:nvPicPr>
          <p:cNvPr id="14" name="Picture 13" descr="Logo&#10;&#10;Description automatically generated">
            <a:extLst>
              <a:ext uri="{FF2B5EF4-FFF2-40B4-BE49-F238E27FC236}">
                <a16:creationId xmlns:a16="http://schemas.microsoft.com/office/drawing/2014/main" id="{8382540D-A0C4-894D-9851-E0E36268305F}"/>
              </a:ext>
            </a:extLst>
          </p:cNvPr>
          <p:cNvPicPr/>
          <p:nvPr userDrawn="1"/>
        </p:nvPicPr>
        <p:blipFill>
          <a:blip r:embed="rId3">
            <a:extLst>
              <a:ext uri="{28A0092B-C50C-407E-A947-70E740481C1C}">
                <a14:useLocalDpi xmlns:a14="http://schemas.microsoft.com/office/drawing/2010/main"/>
              </a:ext>
            </a:extLst>
          </a:blip>
          <a:srcRect l="26042" t="83613" r="-755" b="207"/>
          <a:stretch>
            <a:fillRect/>
          </a:stretch>
        </p:blipFill>
        <p:spPr>
          <a:xfrm>
            <a:off x="506695" y="6583579"/>
            <a:ext cx="1300365" cy="144173"/>
          </a:xfrm>
          <a:prstGeom prst="rect">
            <a:avLst/>
          </a:prstGeom>
        </p:spPr>
      </p:pic>
    </p:spTree>
    <p:extLst>
      <p:ext uri="{BB962C8B-B14F-4D97-AF65-F5344CB8AC3E}">
        <p14:creationId xmlns:p14="http://schemas.microsoft.com/office/powerpoint/2010/main" val="2204121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a:blip r:embed="rId2">
            <a:extLst>
              <a:ext uri="{28A0092B-C50C-407E-A947-70E740481C1C}">
                <a14:useLocalDpi xmlns:a14="http://schemas.microsoft.com/office/drawing/2010/main"/>
              </a:ext>
            </a:extLst>
          </a:blip>
          <a:srcRect l="6291" t="19337" r="13258" b="10881"/>
          <a:stretch>
            <a:fillRect/>
          </a:stretch>
        </p:blipFill>
        <p:spPr>
          <a:xfrm>
            <a:off x="5866785" y="863793"/>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a:blip r:embed="rId3">
            <a:extLst>
              <a:ext uri="{28A0092B-C50C-407E-A947-70E740481C1C}">
                <a14:useLocalDpi xmlns:a14="http://schemas.microsoft.com/office/drawing/2010/main"/>
              </a:ext>
            </a:extLst>
          </a:blip>
          <a:srcRect l="26042" t="83613" r="-755" b="207"/>
          <a:stretch>
            <a:fillRect/>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Haga clic para editar el estilo del título principal</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11/7/2022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‹Nº›</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33" r:id="rId20"/>
    <p:sldLayoutId id="2147483847" r:id="rId21"/>
    <p:sldLayoutId id="2147483871" r:id="rId22"/>
    <p:sldLayoutId id="2147483875" r:id="rId23"/>
    <p:sldLayoutId id="2147483837" r:id="rId24"/>
    <p:sldLayoutId id="2147483838" r:id="rId25"/>
    <p:sldLayoutId id="2147483844" r:id="rId26"/>
    <p:sldLayoutId id="2147483848" r:id="rId27"/>
    <p:sldLayoutId id="2147483849" r:id="rId28"/>
    <p:sldLayoutId id="2147483851" r:id="rId29"/>
    <p:sldLayoutId id="2147483854" r:id="rId30"/>
    <p:sldLayoutId id="2147483855" r:id="rId31"/>
    <p:sldLayoutId id="2147483856" r:id="rId32"/>
    <p:sldLayoutId id="2147483857" r:id="rId33"/>
    <p:sldLayoutId id="2147483864" r:id="rId34"/>
    <p:sldLayoutId id="2147483852" r:id="rId35"/>
    <p:sldLayoutId id="2147483858" r:id="rId36"/>
    <p:sldLayoutId id="2147483859" r:id="rId37"/>
    <p:sldLayoutId id="2147483860" r:id="rId38"/>
    <p:sldLayoutId id="2147483874" r:id="rId3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Death_of_a_Salesman" TargetMode="External"/><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webfx.com/blog/marketing/how-5-big-brands-came-back-from-the-brink-of-failure/"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www.businessfinland.fi/en/whats-new/news/2021/sustainable-is-resilient--how-to-prepare--for-crisis-and-grow-sustainably" TargetMode="External"/><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rathmullanrestaurants.com/" TargetMode="External"/><Relationship Id="rId1" Type="http://schemas.openxmlformats.org/officeDocument/2006/relationships/slideLayout" Target="../slideLayouts/slideLayout19.xml"/><Relationship Id="rId5" Type="http://schemas.openxmlformats.org/officeDocument/2006/relationships/image" Target="../media/image15.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hyperlink" Target="https://turnaround.org/about/tma-awards" TargetMode="External"/><Relationship Id="rId2" Type="http://schemas.openxmlformats.org/officeDocument/2006/relationships/hyperlink" Target="https://www.nuevapescanova.com/" TargetMode="External"/><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hyperlink" Target="https://en.wikipedia.org/wiki/Pescanov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mazon.co.uk/Antifragile-Things-that-Gain-Disorder/dp/0141038225" TargetMode="External"/><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3" Type="http://schemas.openxmlformats.org/officeDocument/2006/relationships/hyperlink" Target="https://www.sciencedirect.com/science/article/pii/S2352673421000603" TargetMode="External"/><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9.xml"/><Relationship Id="rId1" Type="http://schemas.openxmlformats.org/officeDocument/2006/relationships/video" Target="https://www.youtube.com/embed/0m1hyBI6Q3c?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22.svg"/></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s://blog.bcm-institute.org/crisis-management/crisis-stages-pre-crisis" TargetMode="External"/><Relationship Id="rId2" Type="http://schemas.openxmlformats.org/officeDocument/2006/relationships/hyperlink" Target="https://en.wikipedia.org/wiki/Heuristic" TargetMode="Externa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hyperlink" Target="https://blog.bcm-institute.org/crisis-management/crisis-stages-pre-crisis" TargetMode="Externa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www.skylarkstairs.com/" TargetMode="External"/><Relationship Id="rId2" Type="http://schemas.openxmlformats.org/officeDocument/2006/relationships/hyperlink" Target="https://www.independent.ie/storyplus/overcoming-brexit-how-this-small-business-turned-a-crisis-into-an-opportunity-37597464.html" TargetMode="Externa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hyperlink" Target="https://www.leanbusinessireland.ie/funding-supports-overview/are-you-a-local-enterprise-office-client/lean-for-micro/#:~:text=The%20LEO%20Lean%20for%20Micro%20business%20programme%20helps,and%20improvements%20in%20capability%20and%20capacity%20to%20deliver" TargetMode="External"/><Relationship Id="rId4" Type="http://schemas.openxmlformats.org/officeDocument/2006/relationships/hyperlink" Target="https://www.localenterprise.ie/Galway/"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independent.ie/storyplus/overcoming-brexit-how-this-small-business-turned-a-crisis-into-an-opportunity-37597464.html" TargetMode="Externa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39.xml"/><Relationship Id="rId4" Type="http://schemas.openxmlformats.org/officeDocument/2006/relationships/hyperlink" Target="https://www.linkedin.com/company/secure-projec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mohurley.blogspot.com/2017/04/ferryland-iceberg.html" TargetMode="External"/><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735749" y="2786223"/>
            <a:ext cx="6026832" cy="2403642"/>
          </a:xfrm>
        </p:spPr>
        <p:txBody>
          <a:bodyPr anchor="t">
            <a:normAutofit/>
          </a:bodyPr>
          <a:lstStyle/>
          <a:p>
            <a:r>
              <a:rPr lang="en-US" sz="4000" b="1"/>
              <a:t>MÓDULO 1</a:t>
            </a:r>
            <a:endParaRPr lang="en-US" sz="4000" b="1">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4DF4380-9FA9-C942-95CE-8E68EE0BAE52}"/>
              </a:ext>
            </a:extLst>
          </p:cNvPr>
          <p:cNvPicPr/>
          <p:nvPr/>
        </p:nvPicPr>
        <p:blipFill>
          <a:blip r:embed="rId2">
            <a:extLst>
              <a:ext uri="{28A0092B-C50C-407E-A947-70E740481C1C}">
                <a14:useLocalDpi xmlns:a14="http://schemas.microsoft.com/office/drawing/2010/main"/>
              </a:ext>
            </a:extLst>
          </a:blip>
          <a:srcRect l="-11025" t="-318" r="25497" b="15717"/>
          <a:stretch>
            <a:fillRect/>
          </a:stretch>
        </p:blipFill>
        <p:spPr>
          <a:xfrm>
            <a:off x="7770233" y="2840234"/>
            <a:ext cx="4421766" cy="4017766"/>
          </a:xfrm>
          <a:prstGeom prst="rect">
            <a:avLst/>
          </a:prstGeom>
        </p:spPr>
      </p:pic>
      <p:pic>
        <p:nvPicPr>
          <p:cNvPr id="7" name="Picture Placeholder 6" descr="Stopwatch">
            <a:extLst>
              <a:ext uri="{FF2B5EF4-FFF2-40B4-BE49-F238E27FC236}">
                <a16:creationId xmlns:a16="http://schemas.microsoft.com/office/drawing/2014/main" id="{B153D999-4808-4695-B1F8-A7087627975A}"/>
              </a:ext>
            </a:extLst>
          </p:cNvPr>
          <p:cNvPicPr>
            <a:picLocks noGrp="1" noChangeAspect="1"/>
          </p:cNvPicPr>
          <p:nvPr>
            <p:ph type="pic" sz="quarter" idx="17"/>
          </p:nvPr>
        </p:nvPicPr>
        <p:blipFill>
          <a:blip r:embed="rId3">
            <a:extLst>
              <a:ext uri="{28A0092B-C50C-407E-A947-70E740481C1C}">
                <a14:useLocalDpi xmlns:a14="http://schemas.microsoft.com/office/drawing/2010/main"/>
              </a:ext>
            </a:extLst>
          </a:blip>
          <a:srcRect l="25926" r="25926"/>
          <a:stretch>
            <a:fillRect/>
          </a:stretch>
        </p:blipFill>
        <p:spPr/>
      </p:pic>
      <p:sp>
        <p:nvSpPr>
          <p:cNvPr id="9" name="TextBox 8">
            <a:extLst>
              <a:ext uri="{FF2B5EF4-FFF2-40B4-BE49-F238E27FC236}">
                <a16:creationId xmlns:a16="http://schemas.microsoft.com/office/drawing/2014/main" id="{E47E8D49-C9B4-9A47-D4E3-45D5EB4A7C46}"/>
              </a:ext>
            </a:extLst>
          </p:cNvPr>
          <p:cNvSpPr txBox="1"/>
          <p:nvPr/>
        </p:nvSpPr>
        <p:spPr>
          <a:xfrm>
            <a:off x="6571280" y="0"/>
            <a:ext cx="5741222" cy="954107"/>
          </a:xfrm>
          <a:prstGeom prst="rect">
            <a:avLst/>
          </a:prstGeom>
          <a:noFill/>
        </p:spPr>
        <p:txBody>
          <a:bodyPr wrap="square">
            <a:spAutoFit/>
          </a:bodyPr>
          <a:lstStyle/>
          <a:p>
            <a:r>
              <a:rPr lang="en-GB" sz="2800">
                <a:solidFill>
                  <a:schemeClr val="bg1"/>
                </a:solidFill>
                <a:highlight>
                  <a:srgbClr val="F16924"/>
                </a:highlight>
              </a:rPr>
              <a:t>PAQUETE DE FORMACIÓN DE CURRICULUM Y VET DE SEGURIDAD </a:t>
            </a:r>
          </a:p>
        </p:txBody>
      </p:sp>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p:nvPr/>
        </p:nvSpPr>
        <p:spPr>
          <a:xfrm>
            <a:off x="735749" y="3807303"/>
            <a:ext cx="4884972" cy="13158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a:latin typeface="Calibri" panose="020F0502020204030204" pitchFamily="34" charset="0"/>
                <a:ea typeface="Calibri" panose="020F0502020204030204" pitchFamily="34" charset="0"/>
                <a:cs typeface="Calibri" panose="020F0502020204030204" pitchFamily="34" charset="0"/>
              </a:rPr>
              <a:t>Los fundamentos de la crisis temprana de las PYME </a:t>
            </a:r>
          </a:p>
        </p:txBody>
      </p:sp>
    </p:spTree>
    <p:extLst>
      <p:ext uri="{BB962C8B-B14F-4D97-AF65-F5344CB8AC3E}">
        <p14:creationId xmlns:p14="http://schemas.microsoft.com/office/powerpoint/2010/main" val="14950155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2195933" y="1225201"/>
            <a:ext cx="4474068" cy="3423588"/>
          </a:xfrm>
        </p:spPr>
        <p:txBody>
          <a:bodyPr>
            <a:normAutofit/>
          </a:bodyPr>
          <a:lstStyle/>
          <a:p>
            <a:r>
              <a:rPr lang="en-US" sz="4000"/>
              <a:t>EL PROCESO VITAL DE RECONOCIMIENTO</a:t>
            </a:r>
          </a:p>
          <a:p>
            <a:endParaRPr lang="en-US" sz="4000" b="1"/>
          </a:p>
          <a:p>
            <a:r>
              <a:rPr lang="en-US" sz="2800"/>
              <a:t>Establecer las 5 etapas claras para reconocer una crisis</a:t>
            </a:r>
          </a:p>
        </p:txBody>
      </p:sp>
      <p:sp>
        <p:nvSpPr>
          <p:cNvPr id="7" name="Text Placeholder 6">
            <a:extLst>
              <a:ext uri="{FF2B5EF4-FFF2-40B4-BE49-F238E27FC236}">
                <a16:creationId xmlns:a16="http://schemas.microsoft.com/office/drawing/2014/main" id="{9655EF32-77B1-5309-9EFB-00CB3D384D88}"/>
              </a:ext>
            </a:extLst>
          </p:cNvPr>
          <p:cNvSpPr>
            <a:spLocks noGrp="1"/>
          </p:cNvSpPr>
          <p:nvPr>
            <p:ph type="body" sz="quarter" idx="17"/>
          </p:nvPr>
        </p:nvSpPr>
        <p:spPr/>
        <p:txBody>
          <a:bodyPr/>
          <a:lstStyle/>
          <a:p>
            <a:r>
              <a:rPr lang="en-US"/>
              <a:t>02</a:t>
            </a:r>
          </a:p>
        </p:txBody>
      </p:sp>
    </p:spTree>
    <p:extLst>
      <p:ext uri="{BB962C8B-B14F-4D97-AF65-F5344CB8AC3E}">
        <p14:creationId xmlns:p14="http://schemas.microsoft.com/office/powerpoint/2010/main" val="10753120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6A4AFB-C570-C170-E84C-84C8021C024E}"/>
              </a:ext>
            </a:extLst>
          </p:cNvPr>
          <p:cNvSpPr/>
          <p:nvPr/>
        </p:nvSpPr>
        <p:spPr>
          <a:xfrm>
            <a:off x="1" y="0"/>
            <a:ext cx="367753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204">
            <a:extLst>
              <a:ext uri="{FF2B5EF4-FFF2-40B4-BE49-F238E27FC236}">
                <a16:creationId xmlns:a16="http://schemas.microsoft.com/office/drawing/2014/main" id="{FF8C09B4-1A13-4F3B-924F-463BA83AA442}"/>
              </a:ext>
            </a:extLst>
          </p:cNvPr>
          <p:cNvGrpSpPr/>
          <p:nvPr/>
        </p:nvGrpSpPr>
        <p:grpSpPr>
          <a:xfrm>
            <a:off x="4071394" y="3046833"/>
            <a:ext cx="1415796" cy="1577513"/>
            <a:chOff x="0" y="0"/>
            <a:chExt cx="1905957" cy="2123662"/>
          </a:xfrm>
        </p:grpSpPr>
        <p:sp>
          <p:nvSpPr>
            <p:cNvPr id="42" name="Shape 18202">
              <a:extLst>
                <a:ext uri="{FF2B5EF4-FFF2-40B4-BE49-F238E27FC236}">
                  <a16:creationId xmlns:a16="http://schemas.microsoft.com/office/drawing/2014/main" id="{402A1EEB-AAC1-4829-9E23-90384FBB8B71}"/>
                </a:ext>
              </a:extLst>
            </p:cNvPr>
            <p:cNvSpPr/>
            <p:nvPr/>
          </p:nvSpPr>
          <p:spPr>
            <a:xfrm>
              <a:off x="328241" y="0"/>
              <a:ext cx="1577716" cy="17796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chemeClr val="accent1"/>
            </a:solidFill>
            <a:ln w="12700" cap="flat">
              <a:noFill/>
              <a:miter lim="400000"/>
            </a:ln>
            <a:effectLst/>
          </p:spPr>
          <p:txBody>
            <a:bodyPr wrap="square" lIns="20097" tIns="20097" rIns="20097" bIns="20097" numCol="1" anchor="ctr">
              <a:noAutofit/>
            </a:bodyPr>
            <a:lstStyle/>
            <a:p>
              <a:endParaRPr lang="en-GB" sz="1899">
                <a:latin typeface="+mj-lt"/>
              </a:endParaRPr>
            </a:p>
          </p:txBody>
        </p:sp>
        <p:sp>
          <p:nvSpPr>
            <p:cNvPr id="43" name="Shape 18203">
              <a:extLst>
                <a:ext uri="{FF2B5EF4-FFF2-40B4-BE49-F238E27FC236}">
                  <a16:creationId xmlns:a16="http://schemas.microsoft.com/office/drawing/2014/main" id="{9808AE67-3948-4593-93BB-E282CED72ED9}"/>
                </a:ext>
              </a:extLst>
            </p:cNvPr>
            <p:cNvSpPr/>
            <p:nvPr/>
          </p:nvSpPr>
          <p:spPr>
            <a:xfrm>
              <a:off x="0" y="306927"/>
              <a:ext cx="1375861" cy="1816735"/>
            </a:xfrm>
            <a:custGeom>
              <a:avLst/>
              <a:gdLst/>
              <a:ahLst/>
              <a:cxnLst>
                <a:cxn ang="0">
                  <a:pos x="wd2" y="hd2"/>
                </a:cxn>
                <a:cxn ang="5400000">
                  <a:pos x="wd2" y="hd2"/>
                </a:cxn>
                <a:cxn ang="10800000">
                  <a:pos x="wd2" y="hd2"/>
                </a:cxn>
                <a:cxn ang="16200000">
                  <a:pos x="wd2" y="hd2"/>
                </a:cxn>
              </a:cxnLst>
              <a:rect l="0" t="0"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chemeClr val="accent1">
                <a:lumMod val="75000"/>
              </a:schemeClr>
            </a:solidFill>
            <a:ln w="12700" cap="flat">
              <a:noFill/>
              <a:miter lim="400000"/>
            </a:ln>
            <a:effectLst/>
          </p:spPr>
          <p:txBody>
            <a:bodyPr wrap="square" lIns="20097" tIns="20097" rIns="20097" bIns="20097" numCol="1" anchor="ctr">
              <a:noAutofit/>
            </a:bodyPr>
            <a:lstStyle/>
            <a:p>
              <a:endParaRPr lang="en-GB" sz="1899">
                <a:latin typeface="+mj-lt"/>
              </a:endParaRPr>
            </a:p>
          </p:txBody>
        </p:sp>
      </p:grpSp>
      <p:grpSp>
        <p:nvGrpSpPr>
          <p:cNvPr id="44" name="Group 18207">
            <a:extLst>
              <a:ext uri="{FF2B5EF4-FFF2-40B4-BE49-F238E27FC236}">
                <a16:creationId xmlns:a16="http://schemas.microsoft.com/office/drawing/2014/main" id="{E92CBC1A-290B-45BD-96C1-D085186966BB}"/>
              </a:ext>
            </a:extLst>
          </p:cNvPr>
          <p:cNvGrpSpPr/>
          <p:nvPr/>
        </p:nvGrpSpPr>
        <p:grpSpPr>
          <a:xfrm>
            <a:off x="7997950" y="2248854"/>
            <a:ext cx="1733782" cy="2063284"/>
            <a:chOff x="0" y="0"/>
            <a:chExt cx="2334032" cy="2777611"/>
          </a:xfrm>
        </p:grpSpPr>
        <p:sp>
          <p:nvSpPr>
            <p:cNvPr id="45" name="Shape 18205">
              <a:extLst>
                <a:ext uri="{FF2B5EF4-FFF2-40B4-BE49-F238E27FC236}">
                  <a16:creationId xmlns:a16="http://schemas.microsoft.com/office/drawing/2014/main" id="{D22808D3-81CA-4112-9421-DACD48318E5A}"/>
                </a:ext>
              </a:extLst>
            </p:cNvPr>
            <p:cNvSpPr/>
            <p:nvPr/>
          </p:nvSpPr>
          <p:spPr>
            <a:xfrm>
              <a:off x="848419" y="4076"/>
              <a:ext cx="1485613" cy="2773535"/>
            </a:xfrm>
            <a:custGeom>
              <a:avLst/>
              <a:gdLst/>
              <a:ahLst/>
              <a:cxnLst>
                <a:cxn ang="0">
                  <a:pos x="wd2" y="hd2"/>
                </a:cxn>
                <a:cxn ang="5400000">
                  <a:pos x="wd2" y="hd2"/>
                </a:cxn>
                <a:cxn ang="10800000">
                  <a:pos x="wd2" y="hd2"/>
                </a:cxn>
                <a:cxn ang="16200000">
                  <a:pos x="wd2" y="hd2"/>
                </a:cxn>
              </a:cxnLst>
              <a:rect l="0" t="0"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rgbClr val="B41F7A"/>
            </a:solidFill>
            <a:ln w="12700" cap="flat">
              <a:noFill/>
              <a:miter lim="400000"/>
            </a:ln>
            <a:effectLst/>
          </p:spPr>
          <p:txBody>
            <a:bodyPr wrap="square" lIns="20097" tIns="20097" rIns="20097" bIns="20097" numCol="1" anchor="ctr">
              <a:noAutofit/>
            </a:bodyPr>
            <a:lstStyle/>
            <a:p>
              <a:endParaRPr lang="en-GB" sz="1899">
                <a:latin typeface="+mj-lt"/>
              </a:endParaRPr>
            </a:p>
          </p:txBody>
        </p:sp>
        <p:sp>
          <p:nvSpPr>
            <p:cNvPr id="46" name="Shape 18206">
              <a:extLst>
                <a:ext uri="{FF2B5EF4-FFF2-40B4-BE49-F238E27FC236}">
                  <a16:creationId xmlns:a16="http://schemas.microsoft.com/office/drawing/2014/main" id="{03CFE8EF-C66A-4C29-BBC5-B1C6C574B6E8}"/>
                </a:ext>
              </a:extLst>
            </p:cNvPr>
            <p:cNvSpPr/>
            <p:nvPr/>
          </p:nvSpPr>
          <p:spPr>
            <a:xfrm>
              <a:off x="0" y="0"/>
              <a:ext cx="2131456" cy="258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rgbClr val="B41F7A">
                <a:alpha val="86275"/>
              </a:srgbClr>
            </a:solidFill>
            <a:ln w="12700" cap="flat">
              <a:noFill/>
              <a:miter lim="400000"/>
            </a:ln>
            <a:effectLst/>
          </p:spPr>
          <p:txBody>
            <a:bodyPr wrap="square" lIns="20097" tIns="20097" rIns="20097" bIns="20097" numCol="1" anchor="ctr">
              <a:noAutofit/>
            </a:bodyPr>
            <a:lstStyle/>
            <a:p>
              <a:endParaRPr lang="en-GB" sz="1899">
                <a:latin typeface="+mj-lt"/>
              </a:endParaRPr>
            </a:p>
          </p:txBody>
        </p:sp>
      </p:grpSp>
      <p:grpSp>
        <p:nvGrpSpPr>
          <p:cNvPr id="47" name="Group 18211">
            <a:extLst>
              <a:ext uri="{FF2B5EF4-FFF2-40B4-BE49-F238E27FC236}">
                <a16:creationId xmlns:a16="http://schemas.microsoft.com/office/drawing/2014/main" id="{B5E4A9CE-CB94-45DF-BBBB-E4A466F65EC0}"/>
              </a:ext>
            </a:extLst>
          </p:cNvPr>
          <p:cNvGrpSpPr/>
          <p:nvPr/>
        </p:nvGrpSpPr>
        <p:grpSpPr>
          <a:xfrm>
            <a:off x="5008700" y="3939807"/>
            <a:ext cx="1347128" cy="1161728"/>
            <a:chOff x="0" y="0"/>
            <a:chExt cx="1813514" cy="1563927"/>
          </a:xfrm>
        </p:grpSpPr>
        <p:sp>
          <p:nvSpPr>
            <p:cNvPr id="48" name="Shape 18208">
              <a:extLst>
                <a:ext uri="{FF2B5EF4-FFF2-40B4-BE49-F238E27FC236}">
                  <a16:creationId xmlns:a16="http://schemas.microsoft.com/office/drawing/2014/main" id="{62A206F8-1A21-4ACB-9720-35E3E0FD9F51}"/>
                </a:ext>
              </a:extLst>
            </p:cNvPr>
            <p:cNvSpPr/>
            <p:nvPr/>
          </p:nvSpPr>
          <p:spPr>
            <a:xfrm>
              <a:off x="0" y="2198"/>
              <a:ext cx="819939" cy="1027088"/>
            </a:xfrm>
            <a:custGeom>
              <a:avLst/>
              <a:gdLst/>
              <a:ahLst/>
              <a:cxnLst>
                <a:cxn ang="0">
                  <a:pos x="wd2" y="hd2"/>
                </a:cxn>
                <a:cxn ang="5400000">
                  <a:pos x="wd2" y="hd2"/>
                </a:cxn>
                <a:cxn ang="10800000">
                  <a:pos x="wd2" y="hd2"/>
                </a:cxn>
                <a:cxn ang="16200000">
                  <a:pos x="wd2" y="hd2"/>
                </a:cxn>
              </a:cxnLst>
              <a:rect l="0" t="0" r="r" b="b"/>
              <a:pathLst>
                <a:path w="21600" h="21600" extrusionOk="0">
                  <a:moveTo>
                    <a:pt x="9050" y="14869"/>
                  </a:moveTo>
                  <a:lnTo>
                    <a:pt x="21600" y="0"/>
                  </a:lnTo>
                  <a:lnTo>
                    <a:pt x="17299" y="1941"/>
                  </a:lnTo>
                  <a:lnTo>
                    <a:pt x="0" y="21600"/>
                  </a:lnTo>
                  <a:lnTo>
                    <a:pt x="9047" y="14893"/>
                  </a:lnTo>
                  <a:lnTo>
                    <a:pt x="9050" y="14869"/>
                  </a:lnTo>
                  <a:close/>
                </a:path>
              </a:pathLst>
            </a:custGeom>
            <a:solidFill>
              <a:srgbClr val="651A47"/>
            </a:solidFill>
            <a:ln w="12700" cap="flat">
              <a:noFill/>
              <a:miter lim="400000"/>
            </a:ln>
            <a:effectLst/>
          </p:spPr>
          <p:txBody>
            <a:bodyPr wrap="square" lIns="20097" tIns="20097" rIns="20097" bIns="20097"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GB" sz="1583">
                <a:latin typeface="+mj-lt"/>
                <a:ea typeface="Lato Light" panose="020F0502020204030203" pitchFamily="34" charset="0"/>
                <a:cs typeface="Lato Light" panose="020F0502020204030203" pitchFamily="34" charset="0"/>
              </a:endParaRPr>
            </a:p>
          </p:txBody>
        </p:sp>
        <p:sp>
          <p:nvSpPr>
            <p:cNvPr id="49" name="Shape 18209">
              <a:extLst>
                <a:ext uri="{FF2B5EF4-FFF2-40B4-BE49-F238E27FC236}">
                  <a16:creationId xmlns:a16="http://schemas.microsoft.com/office/drawing/2014/main" id="{DA5853D9-2CCA-4CF1-875A-BDDEB01DAAD3}"/>
                </a:ext>
              </a:extLst>
            </p:cNvPr>
            <p:cNvSpPr/>
            <p:nvPr/>
          </p:nvSpPr>
          <p:spPr>
            <a:xfrm>
              <a:off x="0" y="707637"/>
              <a:ext cx="1804795" cy="856290"/>
            </a:xfrm>
            <a:custGeom>
              <a:avLst/>
              <a:gdLst/>
              <a:ahLst/>
              <a:cxnLst>
                <a:cxn ang="0">
                  <a:pos x="wd2" y="hd2"/>
                </a:cxn>
                <a:cxn ang="5400000">
                  <a:pos x="wd2" y="hd2"/>
                </a:cxn>
                <a:cxn ang="10800000">
                  <a:pos x="wd2" y="hd2"/>
                </a:cxn>
                <a:cxn ang="16200000">
                  <a:pos x="wd2" y="hd2"/>
                </a:cxn>
              </a:cxnLst>
              <a:rect l="0" t="0"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rgbClr val="651A47"/>
            </a:solidFill>
            <a:ln w="12700" cap="flat">
              <a:noFill/>
              <a:miter lim="400000"/>
            </a:ln>
            <a:effectLst/>
          </p:spPr>
          <p:txBody>
            <a:bodyPr wrap="square" lIns="20097" tIns="20097" rIns="20097" bIns="20097" numCol="1" anchor="ctr">
              <a:noAutofit/>
            </a:bodyPr>
            <a:lstStyle/>
            <a:p>
              <a:endParaRPr lang="en-GB" sz="1899">
                <a:latin typeface="+mj-lt"/>
              </a:endParaRPr>
            </a:p>
          </p:txBody>
        </p:sp>
        <p:sp>
          <p:nvSpPr>
            <p:cNvPr id="50" name="Shape 18210">
              <a:extLst>
                <a:ext uri="{FF2B5EF4-FFF2-40B4-BE49-F238E27FC236}">
                  <a16:creationId xmlns:a16="http://schemas.microsoft.com/office/drawing/2014/main" id="{BA9287BC-F11B-44FE-AD57-09F0D7EE1F3B}"/>
                </a:ext>
              </a:extLst>
            </p:cNvPr>
            <p:cNvSpPr/>
            <p:nvPr/>
          </p:nvSpPr>
          <p:spPr>
            <a:xfrm>
              <a:off x="333603" y="0"/>
              <a:ext cx="1479911" cy="1194805"/>
            </a:xfrm>
            <a:custGeom>
              <a:avLst/>
              <a:gdLst/>
              <a:ahLst/>
              <a:cxnLst>
                <a:cxn ang="0">
                  <a:pos x="wd2" y="hd2"/>
                </a:cxn>
                <a:cxn ang="5400000">
                  <a:pos x="wd2" y="hd2"/>
                </a:cxn>
                <a:cxn ang="10800000">
                  <a:pos x="wd2" y="hd2"/>
                </a:cxn>
                <a:cxn ang="16200000">
                  <a:pos x="wd2" y="hd2"/>
                </a:cxn>
              </a:cxnLst>
              <a:rect l="0" t="0"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rgbClr val="7F1C58"/>
            </a:solidFill>
            <a:ln w="12700" cap="flat">
              <a:noFill/>
              <a:miter lim="400000"/>
            </a:ln>
            <a:effectLst/>
          </p:spPr>
          <p:txBody>
            <a:bodyPr wrap="square" lIns="20097" tIns="20097" rIns="20097" bIns="20097" numCol="1" anchor="ctr">
              <a:noAutofit/>
            </a:bodyPr>
            <a:lstStyle/>
            <a:p>
              <a:endParaRPr lang="en-GB" sz="1899">
                <a:latin typeface="+mj-lt"/>
              </a:endParaRPr>
            </a:p>
          </p:txBody>
        </p:sp>
      </p:grpSp>
      <p:grpSp>
        <p:nvGrpSpPr>
          <p:cNvPr id="51" name="Group 18215">
            <a:extLst>
              <a:ext uri="{FF2B5EF4-FFF2-40B4-BE49-F238E27FC236}">
                <a16:creationId xmlns:a16="http://schemas.microsoft.com/office/drawing/2014/main" id="{83E31CA5-2ECD-47A5-8B8D-D56690592A2D}"/>
              </a:ext>
            </a:extLst>
          </p:cNvPr>
          <p:cNvGrpSpPr/>
          <p:nvPr/>
        </p:nvGrpSpPr>
        <p:grpSpPr>
          <a:xfrm>
            <a:off x="6414661" y="4224799"/>
            <a:ext cx="1172470" cy="898958"/>
            <a:chOff x="0" y="0"/>
            <a:chExt cx="1578389" cy="1210186"/>
          </a:xfrm>
        </p:grpSpPr>
        <p:sp>
          <p:nvSpPr>
            <p:cNvPr id="52" name="Shape 18212">
              <a:extLst>
                <a:ext uri="{FF2B5EF4-FFF2-40B4-BE49-F238E27FC236}">
                  <a16:creationId xmlns:a16="http://schemas.microsoft.com/office/drawing/2014/main" id="{79FBC787-3BCC-41BD-B30F-EAFE540A65C3}"/>
                </a:ext>
              </a:extLst>
            </p:cNvPr>
            <p:cNvSpPr/>
            <p:nvPr/>
          </p:nvSpPr>
          <p:spPr>
            <a:xfrm>
              <a:off x="0" y="85257"/>
              <a:ext cx="140225" cy="1120956"/>
            </a:xfrm>
            <a:custGeom>
              <a:avLst/>
              <a:gdLst/>
              <a:ahLst/>
              <a:cxnLst>
                <a:cxn ang="0">
                  <a:pos x="wd2" y="hd2"/>
                </a:cxn>
                <a:cxn ang="5400000">
                  <a:pos x="wd2" y="hd2"/>
                </a:cxn>
                <a:cxn ang="10800000">
                  <a:pos x="wd2" y="hd2"/>
                </a:cxn>
                <a:cxn ang="16200000">
                  <a:pos x="wd2" y="hd2"/>
                </a:cxn>
              </a:cxnLst>
              <a:rect l="0" t="0" r="r" b="b"/>
              <a:pathLst>
                <a:path w="21600" h="21600" extrusionOk="0">
                  <a:moveTo>
                    <a:pt x="13312" y="0"/>
                  </a:moveTo>
                  <a:lnTo>
                    <a:pt x="0" y="3782"/>
                  </a:lnTo>
                  <a:lnTo>
                    <a:pt x="599" y="21600"/>
                  </a:lnTo>
                  <a:lnTo>
                    <a:pt x="21600" y="14378"/>
                  </a:lnTo>
                  <a:lnTo>
                    <a:pt x="13312" y="0"/>
                  </a:lnTo>
                  <a:close/>
                </a:path>
              </a:pathLst>
            </a:custGeom>
            <a:solidFill>
              <a:srgbClr val="CD9040"/>
            </a:solidFill>
            <a:ln w="12700" cap="flat">
              <a:noFill/>
              <a:miter lim="400000"/>
            </a:ln>
            <a:effectLst/>
          </p:spPr>
          <p:txBody>
            <a:bodyPr wrap="square" lIns="20097" tIns="20097" rIns="20097" bIns="20097" numCol="1" anchor="ctr">
              <a:noAutofit/>
            </a:bodyPr>
            <a:lstStyle/>
            <a:p>
              <a:endParaRPr lang="en-GB" sz="1899">
                <a:latin typeface="+mj-lt"/>
              </a:endParaRPr>
            </a:p>
          </p:txBody>
        </p:sp>
        <p:sp>
          <p:nvSpPr>
            <p:cNvPr id="53" name="Shape 18213">
              <a:extLst>
                <a:ext uri="{FF2B5EF4-FFF2-40B4-BE49-F238E27FC236}">
                  <a16:creationId xmlns:a16="http://schemas.microsoft.com/office/drawing/2014/main" id="{8ABA226C-74CB-4BD8-96AB-9EB298167F71}"/>
                </a:ext>
              </a:extLst>
            </p:cNvPr>
            <p:cNvSpPr/>
            <p:nvPr/>
          </p:nvSpPr>
          <p:spPr>
            <a:xfrm>
              <a:off x="85257" y="0"/>
              <a:ext cx="1411513" cy="847631"/>
            </a:xfrm>
            <a:custGeom>
              <a:avLst/>
              <a:gdLst/>
              <a:ahLst/>
              <a:cxnLst>
                <a:cxn ang="0">
                  <a:pos x="wd2" y="hd2"/>
                </a:cxn>
                <a:cxn ang="5400000">
                  <a:pos x="wd2" y="hd2"/>
                </a:cxn>
                <a:cxn ang="10800000">
                  <a:pos x="wd2" y="hd2"/>
                </a:cxn>
                <a:cxn ang="16200000">
                  <a:pos x="wd2" y="hd2"/>
                </a:cxn>
              </a:cxnLst>
              <a:rect l="0" t="0"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rgbClr val="EDA13E"/>
            </a:solidFill>
            <a:ln w="12700" cap="flat">
              <a:noFill/>
              <a:miter lim="400000"/>
            </a:ln>
            <a:effectLst/>
          </p:spPr>
          <p:txBody>
            <a:bodyPr wrap="square" lIns="20097" tIns="20097" rIns="20097" bIns="20097" numCol="1" anchor="ctr">
              <a:noAutofit/>
            </a:bodyPr>
            <a:lstStyle/>
            <a:p>
              <a:endParaRPr lang="en-GB" sz="1899">
                <a:latin typeface="+mj-lt"/>
              </a:endParaRPr>
            </a:p>
          </p:txBody>
        </p:sp>
        <p:sp>
          <p:nvSpPr>
            <p:cNvPr id="54" name="Shape 18214">
              <a:extLst>
                <a:ext uri="{FF2B5EF4-FFF2-40B4-BE49-F238E27FC236}">
                  <a16:creationId xmlns:a16="http://schemas.microsoft.com/office/drawing/2014/main" id="{B027AFCB-B75E-4161-A13D-1E8DE951E5B9}"/>
                </a:ext>
              </a:extLst>
            </p:cNvPr>
            <p:cNvSpPr/>
            <p:nvPr/>
          </p:nvSpPr>
          <p:spPr>
            <a:xfrm>
              <a:off x="0" y="699111"/>
              <a:ext cx="1578389" cy="511075"/>
            </a:xfrm>
            <a:custGeom>
              <a:avLst/>
              <a:gdLst/>
              <a:ahLst/>
              <a:cxnLst>
                <a:cxn ang="0">
                  <a:pos x="wd2" y="hd2"/>
                </a:cxn>
                <a:cxn ang="5400000">
                  <a:pos x="wd2" y="hd2"/>
                </a:cxn>
                <a:cxn ang="10800000">
                  <a:pos x="wd2" y="hd2"/>
                </a:cxn>
                <a:cxn ang="16200000">
                  <a:pos x="wd2" y="hd2"/>
                </a:cxn>
              </a:cxnLst>
              <a:rect l="0" t="0"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rgbClr val="CD9040"/>
            </a:solidFill>
            <a:ln w="12700" cap="flat">
              <a:noFill/>
              <a:miter lim="400000"/>
            </a:ln>
            <a:effectLst/>
          </p:spPr>
          <p:txBody>
            <a:bodyPr wrap="square" lIns="20097" tIns="20097" rIns="20097" bIns="20097" numCol="1" anchor="ctr">
              <a:noAutofit/>
            </a:bodyPr>
            <a:lstStyle/>
            <a:p>
              <a:endParaRPr lang="en-GB" sz="1899">
                <a:latin typeface="+mj-lt"/>
              </a:endParaRPr>
            </a:p>
          </p:txBody>
        </p:sp>
      </p:grpSp>
      <p:grpSp>
        <p:nvGrpSpPr>
          <p:cNvPr id="55" name="Group 18219">
            <a:extLst>
              <a:ext uri="{FF2B5EF4-FFF2-40B4-BE49-F238E27FC236}">
                <a16:creationId xmlns:a16="http://schemas.microsoft.com/office/drawing/2014/main" id="{15B03CFD-C40B-41E2-88A5-D93BD04DA399}"/>
              </a:ext>
            </a:extLst>
          </p:cNvPr>
          <p:cNvGrpSpPr/>
          <p:nvPr/>
        </p:nvGrpSpPr>
        <p:grpSpPr>
          <a:xfrm>
            <a:off x="7339303" y="3844811"/>
            <a:ext cx="1394113" cy="1126387"/>
            <a:chOff x="0" y="0"/>
            <a:chExt cx="1876767" cy="1516352"/>
          </a:xfrm>
        </p:grpSpPr>
        <p:sp>
          <p:nvSpPr>
            <p:cNvPr id="56" name="Shape 18216">
              <a:extLst>
                <a:ext uri="{FF2B5EF4-FFF2-40B4-BE49-F238E27FC236}">
                  <a16:creationId xmlns:a16="http://schemas.microsoft.com/office/drawing/2014/main" id="{C10E1314-BB52-4754-8FD5-BFC6FAC5BF8F}"/>
                </a:ext>
              </a:extLst>
            </p:cNvPr>
            <p:cNvSpPr/>
            <p:nvPr/>
          </p:nvSpPr>
          <p:spPr>
            <a:xfrm>
              <a:off x="0" y="460390"/>
              <a:ext cx="546547" cy="10559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 y="3354"/>
                  </a:lnTo>
                  <a:lnTo>
                    <a:pt x="21600" y="21600"/>
                  </a:lnTo>
                  <a:lnTo>
                    <a:pt x="18943" y="14232"/>
                  </a:lnTo>
                  <a:lnTo>
                    <a:pt x="0" y="0"/>
                  </a:lnTo>
                  <a:close/>
                </a:path>
              </a:pathLst>
            </a:custGeom>
            <a:solidFill>
              <a:srgbClr val="CB6534"/>
            </a:solidFill>
            <a:ln w="12700" cap="flat">
              <a:noFill/>
              <a:miter lim="400000"/>
            </a:ln>
            <a:effectLst/>
          </p:spPr>
          <p:txBody>
            <a:bodyPr wrap="square" lIns="20097" tIns="20097" rIns="20097" bIns="20097" numCol="1" anchor="ctr">
              <a:noAutofit/>
            </a:bodyPr>
            <a:lstStyle/>
            <a:p>
              <a:endParaRPr lang="en-GB" sz="1899">
                <a:latin typeface="+mj-lt"/>
              </a:endParaRPr>
            </a:p>
          </p:txBody>
        </p:sp>
        <p:sp>
          <p:nvSpPr>
            <p:cNvPr id="57" name="Shape 18217">
              <a:extLst>
                <a:ext uri="{FF2B5EF4-FFF2-40B4-BE49-F238E27FC236}">
                  <a16:creationId xmlns:a16="http://schemas.microsoft.com/office/drawing/2014/main" id="{750D54E2-1EC6-4E45-A51D-4151B56DB2C4}"/>
                </a:ext>
              </a:extLst>
            </p:cNvPr>
            <p:cNvSpPr/>
            <p:nvPr/>
          </p:nvSpPr>
          <p:spPr>
            <a:xfrm>
              <a:off x="477442" y="549911"/>
              <a:ext cx="1399325" cy="961663"/>
            </a:xfrm>
            <a:custGeom>
              <a:avLst/>
              <a:gdLst/>
              <a:ahLst/>
              <a:cxnLst>
                <a:cxn ang="0">
                  <a:pos x="wd2" y="hd2"/>
                </a:cxn>
                <a:cxn ang="5400000">
                  <a:pos x="wd2" y="hd2"/>
                </a:cxn>
                <a:cxn ang="10800000">
                  <a:pos x="wd2" y="hd2"/>
                </a:cxn>
                <a:cxn ang="16200000">
                  <a:pos x="wd2" y="hd2"/>
                </a:cxn>
              </a:cxnLst>
              <a:rect l="0" t="0"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rgbClr val="F16924"/>
            </a:solidFill>
            <a:ln w="12700" cap="flat">
              <a:noFill/>
              <a:miter lim="400000"/>
            </a:ln>
            <a:effectLst/>
          </p:spPr>
          <p:txBody>
            <a:bodyPr wrap="square" lIns="20097" tIns="20097" rIns="20097" bIns="20097" numCol="1" anchor="ctr">
              <a:noAutofit/>
            </a:bodyPr>
            <a:lstStyle/>
            <a:p>
              <a:endParaRPr lang="en-GB" sz="1899">
                <a:latin typeface="+mj-lt"/>
              </a:endParaRPr>
            </a:p>
          </p:txBody>
        </p:sp>
        <p:sp>
          <p:nvSpPr>
            <p:cNvPr id="58" name="Shape 18218">
              <a:extLst>
                <a:ext uri="{FF2B5EF4-FFF2-40B4-BE49-F238E27FC236}">
                  <a16:creationId xmlns:a16="http://schemas.microsoft.com/office/drawing/2014/main" id="{4B9D9E84-54A6-4A37-B1EE-509B78760D4C}"/>
                </a:ext>
              </a:extLst>
            </p:cNvPr>
            <p:cNvSpPr/>
            <p:nvPr/>
          </p:nvSpPr>
          <p:spPr>
            <a:xfrm>
              <a:off x="0" y="0"/>
              <a:ext cx="1616530" cy="1154991"/>
            </a:xfrm>
            <a:custGeom>
              <a:avLst/>
              <a:gdLst/>
              <a:ahLst/>
              <a:cxnLst>
                <a:cxn ang="0">
                  <a:pos x="wd2" y="hd2"/>
                </a:cxn>
                <a:cxn ang="5400000">
                  <a:pos x="wd2" y="hd2"/>
                </a:cxn>
                <a:cxn ang="10800000">
                  <a:pos x="wd2" y="hd2"/>
                </a:cxn>
                <a:cxn ang="16200000">
                  <a:pos x="wd2" y="hd2"/>
                </a:cxn>
              </a:cxnLst>
              <a:rect l="0" t="0"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rgbClr val="F16924">
                <a:alpha val="86275"/>
              </a:srgbClr>
            </a:solidFill>
            <a:ln w="12700" cap="flat">
              <a:noFill/>
              <a:miter lim="400000"/>
            </a:ln>
            <a:effectLst/>
          </p:spPr>
          <p:txBody>
            <a:bodyPr wrap="square" lIns="20097" tIns="20097" rIns="20097" bIns="20097" numCol="1" anchor="ctr">
              <a:noAutofit/>
            </a:bodyPr>
            <a:lstStyle/>
            <a:p>
              <a:endParaRPr lang="en-GB" sz="1899">
                <a:latin typeface="+mj-lt"/>
              </a:endParaRPr>
            </a:p>
          </p:txBody>
        </p:sp>
      </p:grpSp>
      <p:sp>
        <p:nvSpPr>
          <p:cNvPr id="59" name="Shape 18237">
            <a:extLst>
              <a:ext uri="{FF2B5EF4-FFF2-40B4-BE49-F238E27FC236}">
                <a16:creationId xmlns:a16="http://schemas.microsoft.com/office/drawing/2014/main" id="{ABDBC586-6C74-47C1-B319-C5A633FE9027}"/>
              </a:ext>
            </a:extLst>
          </p:cNvPr>
          <p:cNvSpPr/>
          <p:nvPr/>
        </p:nvSpPr>
        <p:spPr>
          <a:xfrm>
            <a:off x="7328602" y="1938332"/>
            <a:ext cx="512690" cy="22530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074"/>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a:latin typeface="+mj-lt"/>
            </a:endParaRPr>
          </a:p>
        </p:txBody>
      </p:sp>
      <p:sp>
        <p:nvSpPr>
          <p:cNvPr id="60" name="Shape 18238">
            <a:extLst>
              <a:ext uri="{FF2B5EF4-FFF2-40B4-BE49-F238E27FC236}">
                <a16:creationId xmlns:a16="http://schemas.microsoft.com/office/drawing/2014/main" id="{3E848FBE-6B3E-4375-AA5E-4742D2C9BD07}"/>
              </a:ext>
            </a:extLst>
          </p:cNvPr>
          <p:cNvSpPr/>
          <p:nvPr/>
        </p:nvSpPr>
        <p:spPr>
          <a:xfrm>
            <a:off x="5692997" y="2920431"/>
            <a:ext cx="261733" cy="12215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252"/>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a:latin typeface="+mj-lt"/>
            </a:endParaRPr>
          </a:p>
        </p:txBody>
      </p:sp>
      <p:sp>
        <p:nvSpPr>
          <p:cNvPr id="61" name="Shape 18239">
            <a:extLst>
              <a:ext uri="{FF2B5EF4-FFF2-40B4-BE49-F238E27FC236}">
                <a16:creationId xmlns:a16="http://schemas.microsoft.com/office/drawing/2014/main" id="{CC099A26-59BE-4095-8AF0-CF6AA60C7769}"/>
              </a:ext>
            </a:extLst>
          </p:cNvPr>
          <p:cNvSpPr/>
          <p:nvPr/>
        </p:nvSpPr>
        <p:spPr>
          <a:xfrm>
            <a:off x="7131664" y="4812522"/>
            <a:ext cx="760859" cy="3681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44" y="2160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a:latin typeface="+mj-lt"/>
            </a:endParaRPr>
          </a:p>
        </p:txBody>
      </p:sp>
      <p:sp>
        <p:nvSpPr>
          <p:cNvPr id="62" name="Shape 18240">
            <a:extLst>
              <a:ext uri="{FF2B5EF4-FFF2-40B4-BE49-F238E27FC236}">
                <a16:creationId xmlns:a16="http://schemas.microsoft.com/office/drawing/2014/main" id="{A4285FE1-44ED-4EC3-AD33-3BA7BE064FFC}"/>
              </a:ext>
            </a:extLst>
          </p:cNvPr>
          <p:cNvSpPr/>
          <p:nvPr/>
        </p:nvSpPr>
        <p:spPr>
          <a:xfrm rot="5400000">
            <a:off x="9455287" y="2705211"/>
            <a:ext cx="200056" cy="5423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06"/>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a:latin typeface="+mj-lt"/>
            </a:endParaRPr>
          </a:p>
        </p:txBody>
      </p:sp>
      <p:sp>
        <p:nvSpPr>
          <p:cNvPr id="63" name="Shape 18241">
            <a:extLst>
              <a:ext uri="{FF2B5EF4-FFF2-40B4-BE49-F238E27FC236}">
                <a16:creationId xmlns:a16="http://schemas.microsoft.com/office/drawing/2014/main" id="{A3CBD44B-52F2-425F-9D77-20C67D23C2B1}"/>
              </a:ext>
            </a:extLst>
          </p:cNvPr>
          <p:cNvSpPr/>
          <p:nvPr/>
        </p:nvSpPr>
        <p:spPr>
          <a:xfrm>
            <a:off x="4253696" y="4034697"/>
            <a:ext cx="270821" cy="11247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201"/>
                </a:lnTo>
                <a:lnTo>
                  <a:pt x="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a:latin typeface="+mj-lt"/>
            </a:endParaRPr>
          </a:p>
        </p:txBody>
      </p:sp>
      <p:sp>
        <p:nvSpPr>
          <p:cNvPr id="64" name="TextBox 45">
            <a:extLst>
              <a:ext uri="{FF2B5EF4-FFF2-40B4-BE49-F238E27FC236}">
                <a16:creationId xmlns:a16="http://schemas.microsoft.com/office/drawing/2014/main" id="{BA7C80ED-39FD-4047-B6FD-0228E4A7E34C}"/>
              </a:ext>
            </a:extLst>
          </p:cNvPr>
          <p:cNvSpPr txBox="1"/>
          <p:nvPr/>
        </p:nvSpPr>
        <p:spPr>
          <a:xfrm>
            <a:off x="4043824" y="5593175"/>
            <a:ext cx="2751260" cy="505588"/>
          </a:xfrm>
          <a:prstGeom prst="rect">
            <a:avLst/>
          </a:prstGeom>
          <a:noFill/>
        </p:spPr>
        <p:txBody>
          <a:bodyPr wrap="square" rtlCol="0" anchor="t">
            <a:spAutoFit/>
          </a:bodyPr>
          <a:lstStyle/>
          <a:p>
            <a:pPr>
              <a:lnSpc>
                <a:spcPts val="1620"/>
              </a:lnSpc>
            </a:pPr>
            <a:r>
              <a:rPr lang="en-GB" sz="1600" b="1">
                <a:solidFill>
                  <a:srgbClr val="595959"/>
                </a:solidFill>
                <a:latin typeface="Calibri" panose="020F0502020204030204" pitchFamily="34" charset="0"/>
                <a:ea typeface="Lato Light" panose="020F0502020204030203" pitchFamily="34" charset="0"/>
                <a:cs typeface="Calibri" panose="020F0502020204030204" pitchFamily="34" charset="0"/>
              </a:rPr>
              <a:t>Los primeros signos de la crisis no se perciben o no se realizan. </a:t>
            </a:r>
          </a:p>
        </p:txBody>
      </p:sp>
      <p:sp>
        <p:nvSpPr>
          <p:cNvPr id="65" name="TextBox 46">
            <a:extLst>
              <a:ext uri="{FF2B5EF4-FFF2-40B4-BE49-F238E27FC236}">
                <a16:creationId xmlns:a16="http://schemas.microsoft.com/office/drawing/2014/main" id="{2749A74C-C935-48E6-AE75-AC3262CC931E}"/>
              </a:ext>
            </a:extLst>
          </p:cNvPr>
          <p:cNvSpPr txBox="1"/>
          <p:nvPr/>
        </p:nvSpPr>
        <p:spPr>
          <a:xfrm>
            <a:off x="4026150" y="5222807"/>
            <a:ext cx="1630959" cy="400110"/>
          </a:xfrm>
          <a:prstGeom prst="rect">
            <a:avLst/>
          </a:prstGeom>
          <a:noFill/>
        </p:spPr>
        <p:txBody>
          <a:bodyPr wrap="none" rtlCol="0" anchor="t">
            <a:spAutoFit/>
          </a:bodyPr>
          <a:lstStyle/>
          <a:p>
            <a:r>
              <a:rPr lang="en-GB" sz="2000" b="1">
                <a:solidFill>
                  <a:schemeClr val="accent1"/>
                </a:solidFill>
                <a:latin typeface="Calibri" panose="020F0502020204030204" pitchFamily="34" charset="0"/>
                <a:ea typeface="Lato Light" panose="020F0502020204030203" pitchFamily="34" charset="0"/>
                <a:cs typeface="Calibri" panose="020F0502020204030204" pitchFamily="34" charset="0"/>
              </a:rPr>
              <a:t>01. Primeras señales</a:t>
            </a:r>
          </a:p>
        </p:txBody>
      </p:sp>
      <p:sp>
        <p:nvSpPr>
          <p:cNvPr id="66" name="TextBox 49">
            <a:extLst>
              <a:ext uri="{FF2B5EF4-FFF2-40B4-BE49-F238E27FC236}">
                <a16:creationId xmlns:a16="http://schemas.microsoft.com/office/drawing/2014/main" id="{9A525032-471B-49A2-BBB0-295E6E782011}"/>
              </a:ext>
            </a:extLst>
          </p:cNvPr>
          <p:cNvSpPr txBox="1"/>
          <p:nvPr/>
        </p:nvSpPr>
        <p:spPr>
          <a:xfrm>
            <a:off x="4281620" y="2202918"/>
            <a:ext cx="2365406" cy="710772"/>
          </a:xfrm>
          <a:prstGeom prst="rect">
            <a:avLst/>
          </a:prstGeom>
          <a:noFill/>
        </p:spPr>
        <p:txBody>
          <a:bodyPr wrap="square" rtlCol="0" anchor="t">
            <a:spAutoFit/>
          </a:bodyPr>
          <a:lstStyle/>
          <a:p>
            <a:pPr>
              <a:lnSpc>
                <a:spcPts val="1620"/>
              </a:lnSpc>
            </a:pPr>
            <a:r>
              <a:rPr lang="en-GB" sz="1600" b="1">
                <a:solidFill>
                  <a:srgbClr val="595959"/>
                </a:solidFill>
                <a:latin typeface="Calibri" panose="020F0502020204030204" pitchFamily="34" charset="0"/>
                <a:ea typeface="Lato Light" panose="020F0502020204030203" pitchFamily="34" charset="0"/>
                <a:cs typeface="Calibri" panose="020F0502020204030204" pitchFamily="34" charset="0"/>
              </a:rPr>
              <a:t>La crisis es visible, pero la dirección se centra en la esperanza más que en la acción.</a:t>
            </a:r>
          </a:p>
        </p:txBody>
      </p:sp>
      <p:sp>
        <p:nvSpPr>
          <p:cNvPr id="67" name="TextBox 50">
            <a:extLst>
              <a:ext uri="{FF2B5EF4-FFF2-40B4-BE49-F238E27FC236}">
                <a16:creationId xmlns:a16="http://schemas.microsoft.com/office/drawing/2014/main" id="{47B242CE-1D8C-4F10-9918-D4A5D3D8A4F7}"/>
              </a:ext>
            </a:extLst>
          </p:cNvPr>
          <p:cNvSpPr txBox="1"/>
          <p:nvPr/>
        </p:nvSpPr>
        <p:spPr>
          <a:xfrm>
            <a:off x="4190745" y="1803466"/>
            <a:ext cx="2576346" cy="400110"/>
          </a:xfrm>
          <a:prstGeom prst="rect">
            <a:avLst/>
          </a:prstGeom>
          <a:noFill/>
        </p:spPr>
        <p:txBody>
          <a:bodyPr wrap="none" rtlCol="0" anchor="t">
            <a:spAutoFit/>
          </a:bodyPr>
          <a:lstStyle/>
          <a:p>
            <a:r>
              <a:rPr lang="en-GB" sz="2000" b="1">
                <a:solidFill>
                  <a:srgbClr val="7F1C58"/>
                </a:solidFill>
                <a:latin typeface="Calibri" panose="020F0502020204030204" pitchFamily="34" charset="0"/>
                <a:ea typeface="Lato Light" panose="020F0502020204030203" pitchFamily="34" charset="0"/>
                <a:cs typeface="Calibri" panose="020F0502020204030204" pitchFamily="34" charset="0"/>
              </a:rPr>
              <a:t>02. El principio de la esperanza</a:t>
            </a:r>
          </a:p>
        </p:txBody>
      </p:sp>
      <p:sp>
        <p:nvSpPr>
          <p:cNvPr id="68" name="TextBox 52">
            <a:extLst>
              <a:ext uri="{FF2B5EF4-FFF2-40B4-BE49-F238E27FC236}">
                <a16:creationId xmlns:a16="http://schemas.microsoft.com/office/drawing/2014/main" id="{C830AAB0-F506-44AE-8094-9BF72F2E72DA}"/>
              </a:ext>
            </a:extLst>
          </p:cNvPr>
          <p:cNvSpPr txBox="1"/>
          <p:nvPr/>
        </p:nvSpPr>
        <p:spPr>
          <a:xfrm>
            <a:off x="7197988" y="632327"/>
            <a:ext cx="3107579" cy="1326325"/>
          </a:xfrm>
          <a:prstGeom prst="rect">
            <a:avLst/>
          </a:prstGeom>
          <a:noFill/>
        </p:spPr>
        <p:txBody>
          <a:bodyPr wrap="square" rtlCol="0" anchor="t">
            <a:spAutoFit/>
          </a:bodyPr>
          <a:lstStyle/>
          <a:p>
            <a:pPr>
              <a:lnSpc>
                <a:spcPts val="1620"/>
              </a:lnSpc>
            </a:pPr>
            <a:r>
              <a:rPr lang="en-GB" sz="1600" b="1">
                <a:solidFill>
                  <a:srgbClr val="595959"/>
                </a:solidFill>
                <a:latin typeface="Calibri" panose="020F0502020204030204" pitchFamily="34" charset="0"/>
                <a:ea typeface="Lato Light" panose="020F0502020204030203" pitchFamily="34" charset="0"/>
                <a:cs typeface="Calibri" panose="020F0502020204030204" pitchFamily="34" charset="0"/>
              </a:rPr>
              <a:t>Si las medidas aplicadas tienen éxito, ahora empiezan a aparecer los primeros signos de relajación. Sin embargo, la reestructuración debe seguir aplicándose de forma coherente.</a:t>
            </a:r>
          </a:p>
        </p:txBody>
      </p:sp>
      <p:sp>
        <p:nvSpPr>
          <p:cNvPr id="69" name="TextBox 53">
            <a:extLst>
              <a:ext uri="{FF2B5EF4-FFF2-40B4-BE49-F238E27FC236}">
                <a16:creationId xmlns:a16="http://schemas.microsoft.com/office/drawing/2014/main" id="{4002A5F3-B137-41F0-83F8-0223E2499480}"/>
              </a:ext>
            </a:extLst>
          </p:cNvPr>
          <p:cNvSpPr txBox="1"/>
          <p:nvPr/>
        </p:nvSpPr>
        <p:spPr>
          <a:xfrm>
            <a:off x="7156732" y="259397"/>
            <a:ext cx="2575000" cy="400110"/>
          </a:xfrm>
          <a:prstGeom prst="rect">
            <a:avLst/>
          </a:prstGeom>
          <a:noFill/>
        </p:spPr>
        <p:txBody>
          <a:bodyPr wrap="none" rtlCol="0" anchor="t">
            <a:spAutoFit/>
          </a:bodyPr>
          <a:lstStyle/>
          <a:p>
            <a:r>
              <a:rPr lang="en-GB" sz="2000" b="1">
                <a:solidFill>
                  <a:srgbClr val="F16924"/>
                </a:solidFill>
                <a:latin typeface="Calibri" panose="020F0502020204030204" pitchFamily="34" charset="0"/>
                <a:ea typeface="Lato Light" panose="020F0502020204030203" pitchFamily="34" charset="0"/>
                <a:cs typeface="Calibri" panose="020F0502020204030204" pitchFamily="34" charset="0"/>
              </a:rPr>
              <a:t>04. Signos de relajación</a:t>
            </a:r>
          </a:p>
        </p:txBody>
      </p:sp>
      <p:sp>
        <p:nvSpPr>
          <p:cNvPr id="70" name="TextBox 55">
            <a:extLst>
              <a:ext uri="{FF2B5EF4-FFF2-40B4-BE49-F238E27FC236}">
                <a16:creationId xmlns:a16="http://schemas.microsoft.com/office/drawing/2014/main" id="{F3DF9B81-F896-4092-9719-93DF345475D4}"/>
              </a:ext>
            </a:extLst>
          </p:cNvPr>
          <p:cNvSpPr txBox="1"/>
          <p:nvPr/>
        </p:nvSpPr>
        <p:spPr>
          <a:xfrm>
            <a:off x="8039843" y="5347297"/>
            <a:ext cx="2573628" cy="1121141"/>
          </a:xfrm>
          <a:prstGeom prst="rect">
            <a:avLst/>
          </a:prstGeom>
          <a:noFill/>
        </p:spPr>
        <p:txBody>
          <a:bodyPr wrap="square" rtlCol="0" anchor="t">
            <a:spAutoFit/>
          </a:bodyPr>
          <a:lstStyle/>
          <a:p>
            <a:pPr>
              <a:lnSpc>
                <a:spcPts val="1620"/>
              </a:lnSpc>
            </a:pPr>
            <a:r>
              <a:rPr lang="en-GB" sz="1600" b="1">
                <a:solidFill>
                  <a:srgbClr val="595959"/>
                </a:solidFill>
                <a:latin typeface="Calibri" panose="020F0502020204030204" pitchFamily="34" charset="0"/>
                <a:ea typeface="Lato Light" panose="020F0502020204030203" pitchFamily="34" charset="0"/>
                <a:cs typeface="Calibri" panose="020F0502020204030204" pitchFamily="34" charset="0"/>
              </a:rPr>
              <a:t>Ya no se puede negar la crisis. Se están aplicando medidas bajo una gran presión de tiempo. Esta es la fase más crítica.</a:t>
            </a:r>
          </a:p>
        </p:txBody>
      </p:sp>
      <p:sp>
        <p:nvSpPr>
          <p:cNvPr id="71" name="TextBox 56">
            <a:extLst>
              <a:ext uri="{FF2B5EF4-FFF2-40B4-BE49-F238E27FC236}">
                <a16:creationId xmlns:a16="http://schemas.microsoft.com/office/drawing/2014/main" id="{539E5806-05BF-491C-BA0B-524CF021E7D6}"/>
              </a:ext>
            </a:extLst>
          </p:cNvPr>
          <p:cNvSpPr txBox="1"/>
          <p:nvPr/>
        </p:nvSpPr>
        <p:spPr>
          <a:xfrm>
            <a:off x="7837733" y="4989153"/>
            <a:ext cx="2199513" cy="400110"/>
          </a:xfrm>
          <a:prstGeom prst="rect">
            <a:avLst/>
          </a:prstGeom>
          <a:noFill/>
        </p:spPr>
        <p:txBody>
          <a:bodyPr wrap="none" rtlCol="0" anchor="t">
            <a:spAutoFit/>
          </a:bodyPr>
          <a:lstStyle/>
          <a:p>
            <a:r>
              <a:rPr lang="en-GB" sz="2000" b="1">
                <a:solidFill>
                  <a:srgbClr val="EDA13E"/>
                </a:solidFill>
                <a:latin typeface="Calibri" panose="020F0502020204030204" pitchFamily="34" charset="0"/>
                <a:ea typeface="Lato Light" panose="020F0502020204030203" pitchFamily="34" charset="0"/>
                <a:cs typeface="Calibri" panose="020F0502020204030204" pitchFamily="34" charset="0"/>
              </a:rPr>
              <a:t>03. El Despertar</a:t>
            </a:r>
          </a:p>
        </p:txBody>
      </p:sp>
      <p:sp>
        <p:nvSpPr>
          <p:cNvPr id="72" name="TextBox 58">
            <a:extLst>
              <a:ext uri="{FF2B5EF4-FFF2-40B4-BE49-F238E27FC236}">
                <a16:creationId xmlns:a16="http://schemas.microsoft.com/office/drawing/2014/main" id="{610355AA-909C-422D-A943-DF1F7CA205EE}"/>
              </a:ext>
            </a:extLst>
          </p:cNvPr>
          <p:cNvSpPr txBox="1"/>
          <p:nvPr/>
        </p:nvSpPr>
        <p:spPr>
          <a:xfrm>
            <a:off x="9783928" y="3285311"/>
            <a:ext cx="2341810" cy="1531510"/>
          </a:xfrm>
          <a:prstGeom prst="rect">
            <a:avLst/>
          </a:prstGeom>
          <a:noFill/>
        </p:spPr>
        <p:txBody>
          <a:bodyPr wrap="square" rtlCol="0" anchor="t">
            <a:spAutoFit/>
          </a:bodyPr>
          <a:lstStyle/>
          <a:p>
            <a:pPr>
              <a:lnSpc>
                <a:spcPts val="1620"/>
              </a:lnSpc>
            </a:pPr>
            <a:r>
              <a:rPr lang="en-GB" sz="1600" b="1">
                <a:solidFill>
                  <a:srgbClr val="595959"/>
                </a:solidFill>
                <a:latin typeface="Calibri" panose="020F0502020204030204" pitchFamily="34" charset="0"/>
                <a:ea typeface="Lato Light" panose="020F0502020204030203" pitchFamily="34" charset="0"/>
                <a:cs typeface="Calibri" panose="020F0502020204030204" pitchFamily="34" charset="0"/>
              </a:rPr>
              <a:t>Si la crisis se supera con éxito, hay que sacar las conclusiones adecuadas. Si esto tiene éxito, puede conducir a una resiliencia sostenible ante la crisis.</a:t>
            </a:r>
          </a:p>
        </p:txBody>
      </p:sp>
      <p:sp>
        <p:nvSpPr>
          <p:cNvPr id="73" name="TextBox 59">
            <a:extLst>
              <a:ext uri="{FF2B5EF4-FFF2-40B4-BE49-F238E27FC236}">
                <a16:creationId xmlns:a16="http://schemas.microsoft.com/office/drawing/2014/main" id="{4AF87715-6E8C-4277-A3C8-F9DC36BCAA90}"/>
              </a:ext>
            </a:extLst>
          </p:cNvPr>
          <p:cNvSpPr txBox="1"/>
          <p:nvPr/>
        </p:nvSpPr>
        <p:spPr>
          <a:xfrm>
            <a:off x="9819806" y="2600157"/>
            <a:ext cx="2139339" cy="735098"/>
          </a:xfrm>
          <a:prstGeom prst="rect">
            <a:avLst/>
          </a:prstGeom>
          <a:noFill/>
        </p:spPr>
        <p:txBody>
          <a:bodyPr wrap="square" rtlCol="0" anchor="t">
            <a:spAutoFit/>
          </a:bodyPr>
          <a:lstStyle/>
          <a:p>
            <a:r>
              <a:rPr lang="en-GB" sz="2000" b="1">
                <a:solidFill>
                  <a:srgbClr val="B41F7A"/>
                </a:solidFill>
                <a:latin typeface="Calibri" panose="020F0502020204030204" pitchFamily="34" charset="0"/>
                <a:ea typeface="Lato Light" panose="020F0502020204030203" pitchFamily="34" charset="0"/>
                <a:cs typeface="Calibri" panose="020F0502020204030204" pitchFamily="34" charset="0"/>
              </a:rPr>
              <a:t>05. Aprendizaje + Resiliencia</a:t>
            </a:r>
          </a:p>
        </p:txBody>
      </p:sp>
      <p:sp>
        <p:nvSpPr>
          <p:cNvPr id="8" name="Text Placeholder 1">
            <a:extLst>
              <a:ext uri="{FF2B5EF4-FFF2-40B4-BE49-F238E27FC236}">
                <a16:creationId xmlns:a16="http://schemas.microsoft.com/office/drawing/2014/main" id="{8AB623EC-F956-F48C-23E6-6CC931892D8B}"/>
              </a:ext>
            </a:extLst>
          </p:cNvPr>
          <p:cNvSpPr txBox="1"/>
          <p:nvPr/>
        </p:nvSpPr>
        <p:spPr>
          <a:xfrm>
            <a:off x="273886" y="472559"/>
            <a:ext cx="3425917" cy="30970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solidFill>
                  <a:schemeClr val="bg1"/>
                </a:solidFill>
              </a:rPr>
              <a:t>El proceso de reconocimiento</a:t>
            </a:r>
          </a:p>
        </p:txBody>
      </p:sp>
      <p:sp>
        <p:nvSpPr>
          <p:cNvPr id="9" name="Subtitle 2">
            <a:extLst>
              <a:ext uri="{FF2B5EF4-FFF2-40B4-BE49-F238E27FC236}">
                <a16:creationId xmlns:a16="http://schemas.microsoft.com/office/drawing/2014/main" id="{07D6984A-B61C-803C-A473-CC2EF7D50567}"/>
              </a:ext>
            </a:extLst>
          </p:cNvPr>
          <p:cNvSpPr txBox="1"/>
          <p:nvPr/>
        </p:nvSpPr>
        <p:spPr>
          <a:xfrm>
            <a:off x="285940" y="2038904"/>
            <a:ext cx="3076307" cy="375402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ct val="0"/>
              </a:spcBef>
            </a:pPr>
            <a:r>
              <a:rPr lang="en-GB" sz="2200">
                <a:solidFill>
                  <a:schemeClr val="bg1"/>
                </a:solidFill>
                <a:latin typeface="+mn-lt"/>
                <a:ea typeface="Open Sans Light" panose="020B0306030504020204" pitchFamily="34" charset="0"/>
                <a:cs typeface="Open Sans Light" panose="020B0306030504020204" pitchFamily="34" charset="0"/>
              </a:rPr>
              <a:t>El éxito de la gestión de crisis depende en gran medida de la apertura de las personas implicadas. Hay que reconocer las señales de alarma y dominar los nuevos retos una y otra vez en todas las fases de la crisis.</a:t>
            </a:r>
          </a:p>
          <a:p>
            <a:pPr algn="l">
              <a:lnSpc>
                <a:spcPts val="2240"/>
              </a:lnSpc>
              <a:spcBef>
                <a:spcPct val="0"/>
              </a:spcBef>
            </a:pPr>
            <a:endParaRPr lang="en-GB" sz="220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ct val="0"/>
              </a:spcBef>
            </a:pPr>
            <a:r>
              <a:rPr lang="en-GB" sz="2200">
                <a:solidFill>
                  <a:schemeClr val="bg1"/>
                </a:solidFill>
                <a:latin typeface="+mn-lt"/>
                <a:ea typeface="Open Sans Light" panose="020B0306030504020204" pitchFamily="34" charset="0"/>
                <a:cs typeface="Open Sans Light" panose="020B0306030504020204" pitchFamily="34" charset="0"/>
              </a:rPr>
              <a:t>Esto requiere un alto grado de capacidad de cambio y atención.</a:t>
            </a:r>
          </a:p>
        </p:txBody>
      </p:sp>
      <p:sp>
        <p:nvSpPr>
          <p:cNvPr id="13" name="Rectangle 12">
            <a:extLst>
              <a:ext uri="{FF2B5EF4-FFF2-40B4-BE49-F238E27FC236}">
                <a16:creationId xmlns:a16="http://schemas.microsoft.com/office/drawing/2014/main" id="{BBACEB36-80C6-B2F5-FC73-38BE4375F090}"/>
              </a:ext>
            </a:extLst>
          </p:cNvPr>
          <p:cNvSpPr/>
          <p:nvPr/>
        </p:nvSpPr>
        <p:spPr>
          <a:xfrm>
            <a:off x="360441" y="1777829"/>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88043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a:solidFill>
                  <a:schemeClr val="bg1"/>
                </a:solidFill>
              </a:rPr>
              <a:t>01 </a:t>
            </a:r>
            <a:r>
              <a:rPr lang="en-US">
                <a:solidFill>
                  <a:schemeClr val="bg1"/>
                </a:solidFill>
              </a:rPr>
              <a:t>Primeros signos de una crisis empresarial</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8" y="1918123"/>
            <a:ext cx="8957141" cy="4255886"/>
          </a:xfrm>
        </p:spPr>
        <p:txBody>
          <a:bodyPr>
            <a:normAutofit fontScale="92500" lnSpcReduction="10000"/>
          </a:bodyPr>
          <a:lstStyle/>
          <a:p>
            <a:pPr marL="12700" indent="-12700"/>
            <a:r>
              <a:rPr lang="en-US"/>
              <a:t>Una crisis empresarial puede haber existido durante mucho tiempo antes de que la dirección la reconozca o reconozca. En muchos casos, enfrentarse al problema suele ser una experiencia extremadamente estresante para los que tienen que lidiar con él, que pueden intentar explicar los signos emergentes de la crisis. Algunos de los primeros signos son:</a:t>
            </a:r>
          </a:p>
          <a:p>
            <a:pPr marL="342900" indent="-342900">
              <a:buClr>
                <a:srgbClr val="F16924"/>
              </a:buClr>
              <a:buFont typeface="Arial" panose="020B0604020202020204" pitchFamily="34" charset="0"/>
              <a:buChar char="•"/>
            </a:pPr>
            <a:r>
              <a:rPr lang="en-US"/>
              <a:t>Dependencia de la deuda</a:t>
            </a:r>
          </a:p>
          <a:p>
            <a:pPr marL="342900" indent="-342900">
              <a:buClr>
                <a:srgbClr val="F16924"/>
              </a:buClr>
              <a:buFont typeface="Arial" panose="020B0604020202020204" pitchFamily="34" charset="0"/>
              <a:buChar char="•"/>
            </a:pPr>
            <a:r>
              <a:rPr lang="en-US"/>
              <a:t>Caída de las ventas o de las conversiones</a:t>
            </a:r>
          </a:p>
          <a:p>
            <a:pPr marL="342900" indent="-342900">
              <a:buClr>
                <a:srgbClr val="F16924"/>
              </a:buClr>
              <a:buFont typeface="Arial" panose="020B0604020202020204" pitchFamily="34" charset="0"/>
              <a:buChar char="•"/>
            </a:pPr>
            <a:r>
              <a:rPr lang="en-US"/>
              <a:t>Números negativos en el flujo de caja operativo</a:t>
            </a:r>
          </a:p>
          <a:p>
            <a:pPr marL="342900" indent="-342900">
              <a:buClr>
                <a:srgbClr val="F16924"/>
              </a:buClr>
              <a:buFont typeface="Arial" panose="020B0604020202020204" pitchFamily="34" charset="0"/>
              <a:buChar char="•"/>
            </a:pPr>
            <a:r>
              <a:rPr lang="en-US"/>
              <a:t>Los ingresos de explotación son insuficientes para pagar los gastos de explotación</a:t>
            </a:r>
          </a:p>
          <a:p>
            <a:pPr marL="12700" indent="-12700"/>
            <a:r>
              <a:rPr lang="en-US"/>
              <a:t>Ignorar las señales de advertencia y hundir la cabeza en la arena no va a ayudar en absoluto. De hecho, probablemente sea una vía rápida hacia el fracaso. Así que asegúrese de detectar las señales de advertencia cuando se produzcan y de ser capaz de actuar rápidamente para encontrar las soluciones necesarias.</a:t>
            </a:r>
          </a:p>
          <a:p>
            <a:endParaRPr lang="en-US"/>
          </a:p>
          <a:p>
            <a:endParaRPr lang="en-US"/>
          </a:p>
          <a:p>
            <a:endParaRPr lang="en-US"/>
          </a:p>
          <a:p>
            <a:endParaRPr lang="en-US"/>
          </a:p>
          <a:p>
            <a:endParaRPr lang="en-US"/>
          </a:p>
          <a:p>
            <a:endParaRPr lang="en-US"/>
          </a:p>
          <a:p>
            <a:endParaRPr lang="en-US"/>
          </a:p>
        </p:txBody>
      </p:sp>
      <p:grpSp>
        <p:nvGrpSpPr>
          <p:cNvPr id="14" name="Group 13">
            <a:extLst>
              <a:ext uri="{FF2B5EF4-FFF2-40B4-BE49-F238E27FC236}">
                <a16:creationId xmlns:a16="http://schemas.microsoft.com/office/drawing/2014/main" id="{53D2578A-4FC9-B232-C6C1-A04988D60F5B}"/>
              </a:ext>
            </a:extLst>
          </p:cNvPr>
          <p:cNvGrpSpPr/>
          <p:nvPr/>
        </p:nvGrpSpPr>
        <p:grpSpPr>
          <a:xfrm>
            <a:off x="382118" y="2060185"/>
            <a:ext cx="1254125" cy="1256547"/>
            <a:chOff x="7284496" y="2127428"/>
            <a:chExt cx="2245645" cy="2249982"/>
          </a:xfrm>
          <a:solidFill>
            <a:srgbClr val="595959"/>
          </a:solidFill>
        </p:grpSpPr>
        <p:grpSp>
          <p:nvGrpSpPr>
            <p:cNvPr id="15" name="Graphic 3">
              <a:extLst>
                <a:ext uri="{FF2B5EF4-FFF2-40B4-BE49-F238E27FC236}">
                  <a16:creationId xmlns:a16="http://schemas.microsoft.com/office/drawing/2014/main" id="{88E756BF-3768-DEBA-1980-5AACA06A9A09}"/>
                </a:ext>
              </a:extLst>
            </p:cNvPr>
            <p:cNvGrpSpPr/>
            <p:nvPr/>
          </p:nvGrpSpPr>
          <p:grpSpPr>
            <a:xfrm>
              <a:off x="7284496" y="2127428"/>
              <a:ext cx="2245645" cy="2249982"/>
              <a:chOff x="5098317" y="2100784"/>
              <a:chExt cx="2245645" cy="2249982"/>
            </a:xfrm>
            <a:grpFill/>
          </p:grpSpPr>
          <p:sp>
            <p:nvSpPr>
              <p:cNvPr id="19" name="Freeform 18">
                <a:extLst>
                  <a:ext uri="{FF2B5EF4-FFF2-40B4-BE49-F238E27FC236}">
                    <a16:creationId xmlns:a16="http://schemas.microsoft.com/office/drawing/2014/main" id="{1258D1E7-CF83-968B-F69D-BB8335EFC834}"/>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FD97700-2BCB-3D3C-3F38-FAC58BB794B7}"/>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0712443-ECD1-1C71-E78D-01555880F88A}"/>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25D4299-A105-762A-8428-B4A9ECDFBA53}"/>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703767C-F893-9891-0FAF-A381BFD3B7BB}"/>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24DF0FD-4DBE-0A40-4F92-F989A4B4049D}"/>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solidFill>
                <a:srgbClr val="F16924"/>
              </a:solidFill>
              <a:ln w="6040" cap="flat">
                <a:noFill/>
                <a:prstDash val="solid"/>
                <a:miter/>
              </a:ln>
            </p:spPr>
            <p:txBody>
              <a:bodyPr rtlCol="0" anchor="ctr"/>
              <a:lstStyle/>
              <a:p>
                <a:endParaRPr lang="en-US"/>
              </a:p>
            </p:txBody>
          </p:sp>
        </p:grpSp>
        <p:grpSp>
          <p:nvGrpSpPr>
            <p:cNvPr id="16" name="Graphic 3">
              <a:extLst>
                <a:ext uri="{FF2B5EF4-FFF2-40B4-BE49-F238E27FC236}">
                  <a16:creationId xmlns:a16="http://schemas.microsoft.com/office/drawing/2014/main" id="{3E993061-B25E-DBAB-77EE-C6C7A43FCF80}"/>
                </a:ext>
              </a:extLst>
            </p:cNvPr>
            <p:cNvGrpSpPr/>
            <p:nvPr/>
          </p:nvGrpSpPr>
          <p:grpSpPr>
            <a:xfrm>
              <a:off x="8878245" y="2200268"/>
              <a:ext cx="144167" cy="725714"/>
              <a:chOff x="6692066" y="2173624"/>
              <a:chExt cx="144167" cy="725714"/>
            </a:xfrm>
            <a:grpFill/>
          </p:grpSpPr>
          <p:sp>
            <p:nvSpPr>
              <p:cNvPr id="17" name="Freeform 16">
                <a:extLst>
                  <a:ext uri="{FF2B5EF4-FFF2-40B4-BE49-F238E27FC236}">
                    <a16:creationId xmlns:a16="http://schemas.microsoft.com/office/drawing/2014/main" id="{DE99F963-208C-4E08-F0CE-C9FB5D90186F}"/>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98F091C-6565-FA1B-4A61-9C94CF645565}"/>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195900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a:solidFill>
                  <a:schemeClr val="bg1"/>
                </a:solidFill>
              </a:rPr>
              <a:t>02 </a:t>
            </a:r>
            <a:r>
              <a:rPr lang="en-US">
                <a:solidFill>
                  <a:schemeClr val="bg1"/>
                </a:solidFill>
              </a:rPr>
              <a:t>El principio de la esperanza</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8" y="1918123"/>
            <a:ext cx="9586108" cy="4255886"/>
          </a:xfrm>
        </p:spPr>
        <p:txBody>
          <a:bodyPr>
            <a:normAutofit/>
          </a:bodyPr>
          <a:lstStyle/>
          <a:p>
            <a:pPr marL="12700" indent="-12700" algn="just"/>
            <a:r>
              <a:rPr lang="en-US"/>
              <a:t>Los directores generales y los empresarios suelen estar llenos de ideas creativas y de pasión, pero esto, por desgracia, puede dar lugar a falsas suposiciones y mentalidades. El exceso de confianza genera falsas esperanzas, que engendran expectativas de éxito infladas. A menudo las empresas se dejan llevar por una falsa sensación de seguridad que tiene consecuencias devastadoras en el momento de la crisis. Hay que tomarse en serio las señales de advertencia de un negocio en quiebra en lugar de aferrarse a la esperanza.</a:t>
            </a:r>
          </a:p>
        </p:txBody>
      </p:sp>
      <p:sp>
        <p:nvSpPr>
          <p:cNvPr id="2" name="TextBox 1">
            <a:extLst>
              <a:ext uri="{FF2B5EF4-FFF2-40B4-BE49-F238E27FC236}">
                <a16:creationId xmlns:a16="http://schemas.microsoft.com/office/drawing/2014/main" id="{81033F59-DF70-5AA2-D909-2AC1AAB63FA9}"/>
              </a:ext>
            </a:extLst>
          </p:cNvPr>
          <p:cNvSpPr txBox="1"/>
          <p:nvPr/>
        </p:nvSpPr>
        <p:spPr>
          <a:xfrm>
            <a:off x="2321371" y="4391615"/>
            <a:ext cx="8957141" cy="1415772"/>
          </a:xfrm>
          <a:prstGeom prst="rect">
            <a:avLst/>
          </a:prstGeom>
          <a:solidFill>
            <a:srgbClr val="F16924"/>
          </a:solidFill>
        </p:spPr>
        <p:txBody>
          <a:bodyPr wrap="square" anchor="ctr">
            <a:spAutoFit/>
          </a:bodyPr>
          <a:lstStyle/>
          <a:p>
            <a:pPr algn="ctr"/>
            <a:endParaRPr lang="en-GB" sz="1000" b="0" i="1">
              <a:solidFill>
                <a:schemeClr val="bg1"/>
              </a:solidFill>
              <a:effectLst/>
              <a:latin typeface="Calibri" panose="020F0502020204030204" pitchFamily="34" charset="0"/>
              <a:cs typeface="Calibri" panose="020F0502020204030204" pitchFamily="34" charset="0"/>
            </a:endParaRPr>
          </a:p>
          <a:p>
            <a:pPr algn="ctr"/>
            <a:r>
              <a:rPr lang="en-GB" sz="2000" b="0" i="1">
                <a:solidFill>
                  <a:schemeClr val="bg1"/>
                </a:solidFill>
                <a:effectLst/>
                <a:latin typeface="Calibri" panose="020F0502020204030204" pitchFamily="34" charset="0"/>
                <a:cs typeface="Calibri" panose="020F0502020204030204" pitchFamily="34" charset="0"/>
              </a:rPr>
              <a:t>"¿Me dejarás ir por el amor de Dios?                                                                                        ¿Tomarás ese sueño falso y lo quemarás antes de que ocurra algo?"</a:t>
            </a:r>
          </a:p>
          <a:p>
            <a:pPr algn="ctr"/>
            <a:r>
              <a:rPr lang="en-GB" b="1" i="0">
                <a:solidFill>
                  <a:schemeClr val="bg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Arthur Miller, </a:t>
            </a:r>
            <a:r>
              <a:rPr lang="en-GB" b="1" i="0" u="none" strike="noStrike">
                <a:solidFill>
                  <a:schemeClr val="bg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La muerte de un viajante</a:t>
            </a:r>
            <a:endParaRPr lang="en-GB" b="1" i="0" u="none" strike="noStrike">
              <a:solidFill>
                <a:schemeClr val="bg1"/>
              </a:solidFill>
              <a:effectLst/>
              <a:latin typeface="Calibri" panose="020F0502020204030204" pitchFamily="34" charset="0"/>
              <a:cs typeface="Calibri" panose="020F0502020204030204" pitchFamily="34" charset="0"/>
            </a:endParaRPr>
          </a:p>
          <a:p>
            <a:pPr algn="ctr"/>
            <a:endParaRPr lang="en-IE">
              <a:solidFill>
                <a:schemeClr val="bg1"/>
              </a:solidFill>
              <a:latin typeface="Calibri" panose="020F0502020204030204" pitchFamily="34" charset="0"/>
              <a:cs typeface="Calibri" panose="020F0502020204030204" pitchFamily="34" charset="0"/>
            </a:endParaRPr>
          </a:p>
        </p:txBody>
      </p:sp>
      <p:grpSp>
        <p:nvGrpSpPr>
          <p:cNvPr id="3" name="Graphic 3">
            <a:extLst>
              <a:ext uri="{FF2B5EF4-FFF2-40B4-BE49-F238E27FC236}">
                <a16:creationId xmlns:a16="http://schemas.microsoft.com/office/drawing/2014/main" id="{F3F0F0E0-32F8-DDCC-7C99-47B711DAEDF6}"/>
              </a:ext>
            </a:extLst>
          </p:cNvPr>
          <p:cNvGrpSpPr/>
          <p:nvPr/>
        </p:nvGrpSpPr>
        <p:grpSpPr>
          <a:xfrm>
            <a:off x="845321" y="1918123"/>
            <a:ext cx="1086136" cy="1037162"/>
            <a:chOff x="10407709" y="5371716"/>
            <a:chExt cx="1086136" cy="1037162"/>
          </a:xfrm>
          <a:solidFill>
            <a:srgbClr val="595959"/>
          </a:solidFill>
        </p:grpSpPr>
        <p:sp>
          <p:nvSpPr>
            <p:cNvPr id="5" name="Freeform 4">
              <a:extLst>
                <a:ext uri="{FF2B5EF4-FFF2-40B4-BE49-F238E27FC236}">
                  <a16:creationId xmlns:a16="http://schemas.microsoft.com/office/drawing/2014/main" id="{42D0A66A-2965-C7DA-7D9A-20708BAB2ACB}"/>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16924"/>
            </a:solid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6EFD660-B8DD-51FC-34C3-72CC5509D2B3}"/>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16924"/>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1E566430-D83F-9D9E-3C22-31C9F4C4607C}"/>
                </a:ext>
              </a:extLst>
            </p:cNvPr>
            <p:cNvGrpSpPr/>
            <p:nvPr/>
          </p:nvGrpSpPr>
          <p:grpSpPr>
            <a:xfrm>
              <a:off x="10407709" y="5371716"/>
              <a:ext cx="1086136" cy="1037162"/>
              <a:chOff x="10407709" y="5371716"/>
              <a:chExt cx="1086136" cy="1037162"/>
            </a:xfrm>
            <a:grpFill/>
          </p:grpSpPr>
          <p:grpSp>
            <p:nvGrpSpPr>
              <p:cNvPr id="12" name="Graphic 3">
                <a:extLst>
                  <a:ext uri="{FF2B5EF4-FFF2-40B4-BE49-F238E27FC236}">
                    <a16:creationId xmlns:a16="http://schemas.microsoft.com/office/drawing/2014/main" id="{A6D36FE6-CCEF-5B6B-8234-0082CC940F65}"/>
                  </a:ext>
                </a:extLst>
              </p:cNvPr>
              <p:cNvGrpSpPr/>
              <p:nvPr/>
            </p:nvGrpSpPr>
            <p:grpSpPr>
              <a:xfrm>
                <a:off x="10407709" y="5371716"/>
                <a:ext cx="1086136" cy="1037162"/>
                <a:chOff x="10407709" y="5371716"/>
                <a:chExt cx="1086136" cy="1037162"/>
              </a:xfrm>
              <a:grpFill/>
            </p:grpSpPr>
            <p:sp>
              <p:nvSpPr>
                <p:cNvPr id="26" name="Freeform 25">
                  <a:extLst>
                    <a:ext uri="{FF2B5EF4-FFF2-40B4-BE49-F238E27FC236}">
                      <a16:creationId xmlns:a16="http://schemas.microsoft.com/office/drawing/2014/main" id="{187CBDE6-2BD1-D5B5-B9E8-8E024F934B30}"/>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0A410CA-C542-B442-9AB2-027BE45F8D68}"/>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3"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998A847-48A1-F443-EB7D-EE67E59994D4}"/>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25" name="Freeform 24">
                <a:extLst>
                  <a:ext uri="{FF2B5EF4-FFF2-40B4-BE49-F238E27FC236}">
                    <a16:creationId xmlns:a16="http://schemas.microsoft.com/office/drawing/2014/main" id="{32A28D2E-A3A3-AAC3-DA80-298540B0DCFC}"/>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805326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a:solidFill>
                  <a:schemeClr val="bg1"/>
                </a:solidFill>
              </a:rPr>
              <a:t>03 </a:t>
            </a:r>
            <a:r>
              <a:rPr lang="en-US">
                <a:solidFill>
                  <a:schemeClr val="bg1"/>
                </a:solidFill>
              </a:rPr>
              <a:t>El Despertar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8" y="1918123"/>
            <a:ext cx="8957141" cy="4255886"/>
          </a:xfrm>
        </p:spPr>
        <p:txBody>
          <a:bodyPr>
            <a:normAutofit lnSpcReduction="10000"/>
          </a:bodyPr>
          <a:lstStyle/>
          <a:p>
            <a:pPr marL="12700" indent="-12700"/>
            <a:r>
              <a:rPr lang="en-US"/>
              <a:t>Ya no se puede negar la crisis. Se están aplicando medidas bajo una gran presión de tiempo. Esta es la fase más crítica.  Hay que centrarse en los detalles y planificar con claridad. Muchas empresas encuentran el camino de vuelta de la crisis. Para ello, tendrá que tomar algunas decisiones difíciles y tendrá que tomar medidas decisivas para salvar su negocio.</a:t>
            </a:r>
          </a:p>
          <a:p>
            <a:pPr marL="12700" indent="-12700"/>
            <a:r>
              <a:rPr lang="en-US"/>
              <a:t>Sea consciente de todas las personas, partes, interesados, clientes, empleados y proveedores, etc., que se verán afectados y cómo. Tome las medidas necesarias. La mayoría de las veces estas situaciones no se arreglan solas y hay un punto de no retorno. </a:t>
            </a:r>
          </a:p>
          <a:p>
            <a:pPr marL="12700" indent="-12700"/>
            <a:endParaRPr lang="en-US"/>
          </a:p>
          <a:p>
            <a:pPr marL="12700" indent="-12700"/>
            <a:r>
              <a:rPr lang="en-US" b="1">
                <a:solidFill>
                  <a:schemeClr val="bg2"/>
                </a:solidFill>
                <a:highlight>
                  <a:srgbClr val="F16924"/>
                </a:highlight>
              </a:rPr>
              <a:t>VER EL VALOR DEL APOYO EXTERNO MÁS ADELANTE EN ESTE MÓDULO</a:t>
            </a:r>
          </a:p>
        </p:txBody>
      </p:sp>
      <p:grpSp>
        <p:nvGrpSpPr>
          <p:cNvPr id="14" name="Group 13">
            <a:extLst>
              <a:ext uri="{FF2B5EF4-FFF2-40B4-BE49-F238E27FC236}">
                <a16:creationId xmlns:a16="http://schemas.microsoft.com/office/drawing/2014/main" id="{BD421ED6-85B8-736E-1A47-5826FE0DF382}"/>
              </a:ext>
            </a:extLst>
          </p:cNvPr>
          <p:cNvGrpSpPr/>
          <p:nvPr/>
        </p:nvGrpSpPr>
        <p:grpSpPr>
          <a:xfrm>
            <a:off x="444799" y="1912466"/>
            <a:ext cx="1205405" cy="1199810"/>
            <a:chOff x="3917171" y="3851610"/>
            <a:chExt cx="870324" cy="866284"/>
          </a:xfrm>
          <a:solidFill>
            <a:srgbClr val="595959"/>
          </a:solidFill>
        </p:grpSpPr>
        <p:sp>
          <p:nvSpPr>
            <p:cNvPr id="15" name="Freeform 14">
              <a:extLst>
                <a:ext uri="{FF2B5EF4-FFF2-40B4-BE49-F238E27FC236}">
                  <a16:creationId xmlns:a16="http://schemas.microsoft.com/office/drawing/2014/main" id="{006DE1C0-21F7-59F2-AFF3-0D48B6B28A9B}"/>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 name="Graphic 2">
              <a:extLst>
                <a:ext uri="{FF2B5EF4-FFF2-40B4-BE49-F238E27FC236}">
                  <a16:creationId xmlns:a16="http://schemas.microsoft.com/office/drawing/2014/main" id="{A6884616-87B8-AB37-05F6-630FDF213F53}"/>
                </a:ext>
              </a:extLst>
            </p:cNvPr>
            <p:cNvGrpSpPr/>
            <p:nvPr/>
          </p:nvGrpSpPr>
          <p:grpSpPr>
            <a:xfrm>
              <a:off x="3917171" y="3851610"/>
              <a:ext cx="870324" cy="866284"/>
              <a:chOff x="3917171" y="3851610"/>
              <a:chExt cx="870324" cy="866284"/>
            </a:xfrm>
            <a:grpFill/>
          </p:grpSpPr>
          <p:sp>
            <p:nvSpPr>
              <p:cNvPr id="17" name="Freeform 16">
                <a:extLst>
                  <a:ext uri="{FF2B5EF4-FFF2-40B4-BE49-F238E27FC236}">
                    <a16:creationId xmlns:a16="http://schemas.microsoft.com/office/drawing/2014/main" id="{25E0CC55-87CF-9AAC-29DD-9BECDD1C1FAE}"/>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84FC622A-148C-96F4-C19E-641032889D6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D09B4478-2C48-55ED-B170-5E43B9E66402}"/>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3A59EE3-E24A-8818-8FEF-E342B56A1EB8}"/>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B59D4274-3590-1583-83E6-95B45C806D23}"/>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B2A22498-AD73-AE46-D43A-CDA19F726ED6}"/>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1"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738F6CC6-8B27-E691-F9A2-D5989A4C09B2}"/>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5">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88530A9B-75DC-55F4-924F-B8C7550B9960}"/>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695EB752-7DEA-E92A-55F6-AFDDC40BF347}"/>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5"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C01959B8-6614-0EB5-566F-5ABA996940C5}"/>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3BE1C44B-F02F-F8D0-37F2-50766C8295E5}"/>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0C4F5F74-0B26-6BB6-3BE0-B7E7AA365A0F}"/>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E07264BE-D76D-0B45-35AD-889033F992E9}"/>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EE107353-6778-6423-9AE8-CE8E111ADE87}"/>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45C9F13C-FAC1-2BF7-FAC7-DBA7266A8C26}"/>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623373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33FB1A-88BC-51CB-23A3-197749DAD006}"/>
              </a:ext>
            </a:extLst>
          </p:cNvPr>
          <p:cNvSpPr/>
          <p:nvPr/>
        </p:nvSpPr>
        <p:spPr>
          <a:xfrm>
            <a:off x="0" y="0"/>
            <a:ext cx="12191999" cy="250681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7945C2B-E733-85D4-147B-D61F510FAFE2}"/>
              </a:ext>
            </a:extLst>
          </p:cNvPr>
          <p:cNvSpPr>
            <a:spLocks noGrp="1"/>
          </p:cNvSpPr>
          <p:nvPr>
            <p:ph type="body" sz="quarter" idx="18"/>
          </p:nvPr>
        </p:nvSpPr>
        <p:spPr>
          <a:xfrm>
            <a:off x="3976576" y="229133"/>
            <a:ext cx="7899737" cy="3275230"/>
          </a:xfrm>
        </p:spPr>
        <p:txBody>
          <a:bodyPr>
            <a:normAutofit/>
          </a:bodyPr>
          <a:lstStyle/>
          <a:p>
            <a:pPr marL="0" lvl="0" indent="0" algn="just" defTabSz="1087636">
              <a:lnSpc>
                <a:spcPts val="2240"/>
              </a:lnSpc>
              <a:spcBef>
                <a:spcPct val="0"/>
              </a:spcBef>
              <a:defRPr/>
            </a:pPr>
            <a:r>
              <a:rPr lang="en-GB" sz="2000">
                <a:solidFill>
                  <a:schemeClr val="bg1"/>
                </a:solidFill>
                <a:ea typeface="Open Sans Light" panose="020B0306030504020204" pitchFamily="34" charset="0"/>
                <a:cs typeface="Open Sans Light" panose="020B0306030504020204" pitchFamily="34" charset="0"/>
              </a:rPr>
              <a:t>Si se pregunta a la dirección de la PYME sobre las causas de la crisis, las personas que actúan suelen llegar a atribuciones de las causas completamente diferentes a las de los interesados externos. Mientras que la dirección tiende naturalmente a atribuir la crisis a factores externos y ve pocos errores a nivel interno, la visión externa de los consultores suele ser contradictoria.  Una visión objetiva desde el exterior es especialmente útil en una crisis.</a:t>
            </a:r>
            <a:endParaRPr lang="en-GB" sz="2000">
              <a:solidFill>
                <a:prstClr val="black"/>
              </a:solidFill>
              <a:ea typeface="Open Sans Light" panose="020B0306030504020204" pitchFamily="34" charset="0"/>
              <a:cs typeface="Open Sans Light" panose="020B0306030504020204" pitchFamily="34" charset="0"/>
            </a:endParaRPr>
          </a:p>
          <a:p>
            <a:endParaRPr lang="en-US"/>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a:xfrm>
            <a:off x="315685" y="382772"/>
            <a:ext cx="3660891" cy="2126512"/>
          </a:xfrm>
        </p:spPr>
        <p:txBody>
          <a:bodyPr>
            <a:noAutofit/>
          </a:bodyPr>
          <a:lstStyle/>
          <a:p>
            <a:pPr>
              <a:lnSpc>
                <a:spcPts val="3240"/>
              </a:lnSpc>
            </a:pPr>
            <a:r>
              <a:rPr lang="en-US" sz="2800">
                <a:solidFill>
                  <a:schemeClr val="bg1"/>
                </a:solidFill>
              </a:rPr>
              <a:t>Comprender el valor y el impacto de una visión externa objetiva en una crisis</a:t>
            </a:r>
          </a:p>
        </p:txBody>
      </p:sp>
      <p:graphicFrame>
        <p:nvGraphicFramePr>
          <p:cNvPr id="8" name="object 22">
            <a:extLst>
              <a:ext uri="{FF2B5EF4-FFF2-40B4-BE49-F238E27FC236}">
                <a16:creationId xmlns:a16="http://schemas.microsoft.com/office/drawing/2014/main" id="{C4F54718-0B00-2BDF-7E22-A8C609182361}"/>
              </a:ext>
            </a:extLst>
          </p:cNvPr>
          <p:cNvGraphicFramePr>
            <a:graphicFrameLocks noGrp="1"/>
          </p:cNvGraphicFramePr>
          <p:nvPr>
            <p:extLst>
              <p:ext uri="{D42A27DB-BD31-4B8C-83A1-F6EECF244321}">
                <p14:modId xmlns:p14="http://schemas.microsoft.com/office/powerpoint/2010/main" val="134572915"/>
              </p:ext>
            </p:extLst>
          </p:nvPr>
        </p:nvGraphicFramePr>
        <p:xfrm>
          <a:off x="315685" y="2451911"/>
          <a:ext cx="11560628" cy="3793611"/>
        </p:xfrm>
        <a:graphic>
          <a:graphicData uri="http://schemas.openxmlformats.org/drawingml/2006/table">
            <a:tbl>
              <a:tblPr firstRow="1" bandRow="1">
                <a:tableStyleId>{2D5ABB26-0587-4C30-8999-92F81FD0307C}</a:tableStyleId>
              </a:tblPr>
              <a:tblGrid>
                <a:gridCol w="4082377">
                  <a:extLst>
                    <a:ext uri="{9D8B030D-6E8A-4147-A177-3AD203B41FA5}">
                      <a16:colId xmlns:a16="http://schemas.microsoft.com/office/drawing/2014/main" val="20000"/>
                    </a:ext>
                  </a:extLst>
                </a:gridCol>
                <a:gridCol w="3024156">
                  <a:extLst>
                    <a:ext uri="{9D8B030D-6E8A-4147-A177-3AD203B41FA5}">
                      <a16:colId xmlns:a16="http://schemas.microsoft.com/office/drawing/2014/main" val="20001"/>
                    </a:ext>
                  </a:extLst>
                </a:gridCol>
                <a:gridCol w="4454095">
                  <a:extLst>
                    <a:ext uri="{9D8B030D-6E8A-4147-A177-3AD203B41FA5}">
                      <a16:colId xmlns:a16="http://schemas.microsoft.com/office/drawing/2014/main" val="20002"/>
                    </a:ext>
                  </a:extLst>
                </a:gridCol>
              </a:tblGrid>
              <a:tr h="379968">
                <a:tc>
                  <a:txBody>
                    <a:bodyPr/>
                    <a:lstStyle/>
                    <a:p>
                      <a:pPr marL="91440" algn="ctr">
                        <a:lnSpc>
                          <a:spcPct val="100000"/>
                        </a:lnSpc>
                        <a:spcBef>
                          <a:spcPts val="1145"/>
                        </a:spcBef>
                      </a:pPr>
                      <a:r>
                        <a:rPr lang="en-GB" sz="1800" b="1">
                          <a:solidFill>
                            <a:schemeClr val="bg1"/>
                          </a:solidFill>
                          <a:latin typeface="+mn-lt"/>
                          <a:cs typeface="Arial"/>
                        </a:rPr>
                        <a:t>FACTORES EXTERNOS</a:t>
                      </a:r>
                      <a:endParaRPr lang="en-GB" sz="1800">
                        <a:solidFill>
                          <a:schemeClr val="bg1"/>
                        </a:solidFill>
                        <a:latin typeface="+mn-lt"/>
                        <a:cs typeface="Arial"/>
                      </a:endParaRPr>
                    </a:p>
                  </a:txBody>
                  <a:tcPr marL="0" marR="0" marT="14541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B41F7A"/>
                      </a:solidFill>
                      <a:prstDash val="solid"/>
                      <a:round/>
                      <a:headEnd type="none" w="med" len="med"/>
                      <a:tailEnd type="none" w="med" len="med"/>
                    </a:lnB>
                    <a:solidFill>
                      <a:srgbClr val="F16924"/>
                    </a:solidFill>
                  </a:tcPr>
                </a:tc>
                <a:tc>
                  <a:txBody>
                    <a:bodyPr/>
                    <a:lstStyle/>
                    <a:p>
                      <a:pPr marL="146050" algn="ctr">
                        <a:lnSpc>
                          <a:spcPct val="100000"/>
                        </a:lnSpc>
                        <a:spcBef>
                          <a:spcPts val="840"/>
                        </a:spcBef>
                      </a:pPr>
                      <a:r>
                        <a:rPr lang="en-GB" sz="1800" b="1" spc="-10">
                          <a:solidFill>
                            <a:schemeClr val="bg1"/>
                          </a:solidFill>
                          <a:latin typeface="+mn-lt"/>
                          <a:cs typeface="Arial" panose="020B0604020202020204" pitchFamily="34" charset="0"/>
                        </a:rPr>
                        <a:t>PERCEPCIONES</a:t>
                      </a:r>
                      <a:endParaRPr lang="en-GB" sz="1800">
                        <a:solidFill>
                          <a:schemeClr val="bg1"/>
                        </a:solidFill>
                        <a:latin typeface="+mn-lt"/>
                        <a:cs typeface="Arial" panose="020B0604020202020204" pitchFamily="34" charset="0"/>
                      </a:endParaRPr>
                    </a:p>
                  </a:txBody>
                  <a:tcPr marL="0" marR="0" marT="10668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B41F7A"/>
                      </a:solidFill>
                      <a:prstDash val="solid"/>
                      <a:round/>
                      <a:headEnd type="none" w="med" len="med"/>
                      <a:tailEnd type="none" w="med" len="med"/>
                    </a:lnB>
                    <a:solidFill>
                      <a:srgbClr val="F16924"/>
                    </a:solidFill>
                  </a:tcPr>
                </a:tc>
                <a:tc>
                  <a:txBody>
                    <a:bodyPr/>
                    <a:lstStyle/>
                    <a:p>
                      <a:pPr marL="106680" algn="ctr">
                        <a:lnSpc>
                          <a:spcPct val="100000"/>
                        </a:lnSpc>
                        <a:spcBef>
                          <a:spcPts val="1155"/>
                        </a:spcBef>
                      </a:pPr>
                      <a:r>
                        <a:rPr lang="en-GB" sz="1800" b="1" spc="-5">
                          <a:solidFill>
                            <a:schemeClr val="bg1"/>
                          </a:solidFill>
                          <a:latin typeface="+mn-lt"/>
                          <a:cs typeface="Arial"/>
                        </a:rPr>
                        <a:t>FACTORES INTERNOS</a:t>
                      </a:r>
                      <a:endParaRPr lang="en-GB" sz="1800">
                        <a:solidFill>
                          <a:schemeClr val="bg1"/>
                        </a:solidFill>
                        <a:latin typeface="+mn-lt"/>
                        <a:cs typeface="Arial"/>
                      </a:endParaRPr>
                    </a:p>
                  </a:txBody>
                  <a:tcPr marL="0" marR="0" marT="14668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B41F7A"/>
                      </a:solidFill>
                      <a:prstDash val="solid"/>
                      <a:round/>
                      <a:headEnd type="none" w="med" len="med"/>
                      <a:tailEnd type="none" w="med" len="med"/>
                    </a:lnB>
                    <a:solidFill>
                      <a:srgbClr val="F16924"/>
                    </a:solidFill>
                  </a:tcPr>
                </a:tc>
                <a:extLst>
                  <a:ext uri="{0D108BD9-81ED-4DB2-BD59-A6C34878D82A}">
                    <a16:rowId xmlns:a16="http://schemas.microsoft.com/office/drawing/2014/main" val="10000"/>
                  </a:ext>
                </a:extLst>
              </a:tr>
              <a:tr h="342499">
                <a:tc>
                  <a:txBody>
                    <a:bodyPr/>
                    <a:lstStyle/>
                    <a:p>
                      <a:pPr marL="91440" marR="480695" algn="ctr">
                        <a:lnSpc>
                          <a:spcPct val="100000"/>
                        </a:lnSpc>
                        <a:spcBef>
                          <a:spcPts val="414"/>
                        </a:spcBef>
                      </a:pPr>
                      <a:r>
                        <a:rPr lang="en-GB" sz="1800">
                          <a:solidFill>
                            <a:srgbClr val="595959"/>
                          </a:solidFill>
                          <a:latin typeface="+mn-lt"/>
                          <a:cs typeface="Arial"/>
                        </a:rPr>
                        <a:t>Mercados en contracción/saturación</a:t>
                      </a:r>
                    </a:p>
                  </a:txBody>
                  <a:tcPr marL="0" marR="0" marT="52704"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rowSpan="8">
                  <a:txBody>
                    <a:bodyPr/>
                    <a:lstStyle/>
                    <a:p>
                      <a:pPr algn="ctr">
                        <a:lnSpc>
                          <a:spcPct val="100000"/>
                        </a:lnSpc>
                      </a:pPr>
                      <a:endParaRPr lang="en-GB" sz="1800" baseline="2314">
                        <a:solidFill>
                          <a:srgbClr val="595959"/>
                        </a:solidFill>
                        <a:latin typeface="+mn-lt"/>
                        <a:cs typeface="Arial"/>
                      </a:endParaRPr>
                    </a:p>
                  </a:txBody>
                  <a:tcPr marL="0" marR="0" marT="0" marB="0">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noFill/>
                  </a:tcPr>
                </a:tc>
                <a:tc>
                  <a:txBody>
                    <a:bodyPr/>
                    <a:lstStyle/>
                    <a:p>
                      <a:pPr marL="106680" algn="ctr">
                        <a:lnSpc>
                          <a:spcPct val="100000"/>
                        </a:lnSpc>
                        <a:spcBef>
                          <a:spcPts val="835"/>
                        </a:spcBef>
                      </a:pPr>
                      <a:r>
                        <a:rPr lang="en-GB" sz="1800" spc="-5">
                          <a:solidFill>
                            <a:srgbClr val="595959"/>
                          </a:solidFill>
                          <a:latin typeface="+mn-lt"/>
                          <a:cs typeface="Arial"/>
                        </a:rPr>
                        <a:t>Déficit de estrategia</a:t>
                      </a:r>
                      <a:endParaRPr lang="en-GB" sz="1800">
                        <a:solidFill>
                          <a:srgbClr val="595959"/>
                        </a:solidFill>
                        <a:latin typeface="+mn-lt"/>
                        <a:cs typeface="Arial"/>
                      </a:endParaRPr>
                    </a:p>
                  </a:txBody>
                  <a:tcPr marL="0" marR="0" marT="10604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1294">
                <a:tc>
                  <a:txBody>
                    <a:bodyPr/>
                    <a:lstStyle/>
                    <a:p>
                      <a:pPr algn="ctr"/>
                      <a:r>
                        <a:rPr lang="en-GB" sz="1800">
                          <a:solidFill>
                            <a:srgbClr val="595959"/>
                          </a:solidFill>
                          <a:latin typeface="+mn-lt"/>
                          <a:cs typeface="Arial"/>
                        </a:rPr>
                        <a:t>  Digitalización</a:t>
                      </a:r>
                      <a:endParaRPr lang="en-GB" sz="1800">
                        <a:solidFill>
                          <a:srgbClr val="595959"/>
                        </a:solidFill>
                        <a:latin typeface="+mn-lt"/>
                      </a:endParaRPr>
                    </a:p>
                  </a:txBody>
                  <a:tcPr marL="0" marR="0" marT="11303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tcPr>
                </a:tc>
                <a:tc>
                  <a:txBody>
                    <a:bodyPr/>
                    <a:lstStyle/>
                    <a:p>
                      <a:pPr marL="15875" marR="678815" indent="0" algn="ctr">
                        <a:lnSpc>
                          <a:spcPct val="100000"/>
                        </a:lnSpc>
                        <a:spcBef>
                          <a:spcPts val="320"/>
                        </a:spcBef>
                      </a:pPr>
                      <a:r>
                        <a:rPr lang="en-GB" sz="1800">
                          <a:solidFill>
                            <a:srgbClr val="595959"/>
                          </a:solidFill>
                          <a:latin typeface="+mn-lt"/>
                          <a:cs typeface="Arial"/>
                        </a:rPr>
                        <a:t>Tecnología/productos obsoletos</a:t>
                      </a:r>
                    </a:p>
                  </a:txBody>
                  <a:tcPr marL="0" marR="0" marT="4064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796">
                <a:tc>
                  <a:txBody>
                    <a:bodyPr/>
                    <a:lstStyle/>
                    <a:p>
                      <a:pPr algn="ctr">
                        <a:lnSpc>
                          <a:spcPct val="100000"/>
                        </a:lnSpc>
                        <a:spcBef>
                          <a:spcPts val="55"/>
                        </a:spcBef>
                      </a:pPr>
                      <a:r>
                        <a:rPr lang="en-GB" sz="1800">
                          <a:solidFill>
                            <a:srgbClr val="595959"/>
                          </a:solidFill>
                          <a:latin typeface="+mn-lt"/>
                          <a:cs typeface="Arial"/>
                        </a:rPr>
                        <a:t>  Cambios en la normativa</a:t>
                      </a:r>
                    </a:p>
                  </a:txBody>
                  <a:tcPr marL="0" marR="0" marT="698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994"/>
                        </a:spcBef>
                      </a:pPr>
                      <a:r>
                        <a:rPr lang="en-GB" sz="1800">
                          <a:solidFill>
                            <a:srgbClr val="595959"/>
                          </a:solidFill>
                          <a:latin typeface="+mn-lt"/>
                          <a:cs typeface="Arial"/>
                        </a:rPr>
                        <a:t>Falta de eficacia operativa</a:t>
                      </a:r>
                    </a:p>
                  </a:txBody>
                  <a:tcPr marL="0" marR="0" marT="126364"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7564">
                <a:tc>
                  <a:txBody>
                    <a:bodyPr/>
                    <a:lstStyle/>
                    <a:p>
                      <a:pPr algn="ctr"/>
                      <a:r>
                        <a:rPr lang="en-GB" sz="1800">
                          <a:solidFill>
                            <a:srgbClr val="595959"/>
                          </a:solidFill>
                          <a:latin typeface="+mn-lt"/>
                          <a:cs typeface="Arial"/>
                        </a:rPr>
                        <a:t>  Saltos tecnológicos</a:t>
                      </a:r>
                      <a:endParaRPr lang="en-GB" sz="1800">
                        <a:solidFill>
                          <a:srgbClr val="595959"/>
                        </a:solidFill>
                        <a:latin typeface="+mn-lt"/>
                      </a:endParaRPr>
                    </a:p>
                  </a:txBody>
                  <a:tcPr marL="0" marR="0" marT="11366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tcPr>
                </a:tc>
                <a:tc>
                  <a:txBody>
                    <a:bodyPr/>
                    <a:lstStyle/>
                    <a:p>
                      <a:pPr marL="106680" marR="103505" algn="ctr">
                        <a:lnSpc>
                          <a:spcPct val="100000"/>
                        </a:lnSpc>
                        <a:spcBef>
                          <a:spcPts val="1160"/>
                        </a:spcBef>
                      </a:pPr>
                      <a:r>
                        <a:rPr lang="en-GB" sz="1800">
                          <a:solidFill>
                            <a:srgbClr val="595959"/>
                          </a:solidFill>
                          <a:latin typeface="+mn-lt"/>
                          <a:cs typeface="Arial"/>
                        </a:rPr>
                        <a:t>Gestión insuficiente. / calidad de liderazgo</a:t>
                      </a:r>
                    </a:p>
                  </a:txBody>
                  <a:tcPr marL="0" marR="0" marT="14732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1749">
                <a:tc>
                  <a:txBody>
                    <a:bodyPr/>
                    <a:lstStyle/>
                    <a:p>
                      <a:pPr algn="ctr"/>
                      <a:r>
                        <a:rPr lang="en-GB" sz="1800">
                          <a:solidFill>
                            <a:srgbClr val="595959"/>
                          </a:solidFill>
                          <a:latin typeface="+mn-lt"/>
                          <a:cs typeface="Arial"/>
                        </a:rPr>
                        <a:t>  Globalización</a:t>
                      </a:r>
                      <a:endParaRPr lang="en-GB" sz="1800">
                        <a:solidFill>
                          <a:srgbClr val="595959"/>
                        </a:solidFill>
                        <a:latin typeface="+mn-lt"/>
                      </a:endParaRPr>
                    </a:p>
                  </a:txBody>
                  <a:tcPr marL="0" marR="0" marT="113664"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marR="829310" algn="ctr">
                        <a:lnSpc>
                          <a:spcPct val="100000"/>
                        </a:lnSpc>
                        <a:spcBef>
                          <a:spcPts val="325"/>
                        </a:spcBef>
                      </a:pPr>
                      <a:r>
                        <a:rPr lang="en-GB" sz="1800" spc="-5">
                          <a:solidFill>
                            <a:srgbClr val="595959"/>
                          </a:solidFill>
                          <a:latin typeface="+mn-lt"/>
                          <a:cs typeface="Arial"/>
                        </a:rPr>
                        <a:t>Estructura de financiación desequilibrada</a:t>
                      </a:r>
                    </a:p>
                  </a:txBody>
                  <a:tcPr marL="0" marR="0" marT="4127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2245">
                <a:tc>
                  <a:txBody>
                    <a:bodyPr/>
                    <a:lstStyle/>
                    <a:p>
                      <a:pPr algn="ctr"/>
                      <a:r>
                        <a:rPr lang="en-GB" sz="1800">
                          <a:solidFill>
                            <a:srgbClr val="595959"/>
                          </a:solidFill>
                          <a:latin typeface="+mn-lt"/>
                          <a:cs typeface="Arial"/>
                        </a:rPr>
                        <a:t>  Nuevos productos / nuevos competidores</a:t>
                      </a:r>
                      <a:endParaRPr lang="en-GB" sz="1800">
                        <a:solidFill>
                          <a:srgbClr val="595959"/>
                        </a:solidFill>
                        <a:latin typeface="+mn-lt"/>
                      </a:endParaRPr>
                    </a:p>
                  </a:txBody>
                  <a:tcPr marL="0" marR="0" marT="16129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825"/>
                        </a:spcBef>
                      </a:pPr>
                      <a:r>
                        <a:rPr lang="en-GB" sz="1800">
                          <a:solidFill>
                            <a:srgbClr val="595959"/>
                          </a:solidFill>
                          <a:latin typeface="+mn-lt"/>
                          <a:cs typeface="Arial"/>
                        </a:rPr>
                        <a:t>Adquisiciones sobrevaloradas</a:t>
                      </a:r>
                    </a:p>
                  </a:txBody>
                  <a:tcPr marL="0" marR="0" marT="10477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92816">
                <a:tc>
                  <a:txBody>
                    <a:bodyPr/>
                    <a:lstStyle/>
                    <a:p>
                      <a:pPr algn="ctr"/>
                      <a:r>
                        <a:rPr lang="en-GB" sz="1800">
                          <a:solidFill>
                            <a:srgbClr val="595959"/>
                          </a:solidFill>
                          <a:latin typeface="+mn-lt"/>
                          <a:cs typeface="Arial"/>
                        </a:rPr>
                        <a:t>  Precios de las materias primas / tipos de cambio</a:t>
                      </a:r>
                      <a:endParaRPr lang="en-GB" sz="1800">
                        <a:solidFill>
                          <a:srgbClr val="595959"/>
                        </a:solidFill>
                        <a:latin typeface="+mn-lt"/>
                      </a:endParaRPr>
                    </a:p>
                  </a:txBody>
                  <a:tcPr marL="0" marR="0" marT="16192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1165"/>
                        </a:spcBef>
                      </a:pPr>
                      <a:r>
                        <a:rPr lang="en-GB" sz="1800" spc="-5">
                          <a:solidFill>
                            <a:srgbClr val="595959"/>
                          </a:solidFill>
                          <a:latin typeface="+mn-lt"/>
                          <a:cs typeface="Arial"/>
                        </a:rPr>
                        <a:t>Control insuficiente</a:t>
                      </a:r>
                    </a:p>
                  </a:txBody>
                  <a:tcPr marL="0" marR="0" marT="14795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41356">
                <a:tc>
                  <a:txBody>
                    <a:bodyPr/>
                    <a:lstStyle/>
                    <a:p>
                      <a:pPr algn="ctr"/>
                      <a:r>
                        <a:rPr lang="en-GB" sz="1800">
                          <a:solidFill>
                            <a:srgbClr val="595959"/>
                          </a:solidFill>
                          <a:latin typeface="+mn-lt"/>
                          <a:cs typeface="Arial"/>
                        </a:rPr>
                        <a:t>  Insolvencias de clientes / proveedores</a:t>
                      </a:r>
                      <a:endParaRPr lang="en-GB" sz="1800">
                        <a:solidFill>
                          <a:srgbClr val="595959"/>
                        </a:solidFill>
                        <a:latin typeface="+mn-lt"/>
                      </a:endParaRPr>
                    </a:p>
                  </a:txBody>
                  <a:tcPr marL="0" marR="0" marT="6985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825"/>
                        </a:spcBef>
                      </a:pPr>
                      <a:r>
                        <a:rPr lang="en-GB" sz="1800" spc="-5">
                          <a:solidFill>
                            <a:srgbClr val="595959"/>
                          </a:solidFill>
                          <a:latin typeface="+mn-lt"/>
                          <a:cs typeface="Arial"/>
                        </a:rPr>
                        <a:t>Deficiencias organizativas</a:t>
                      </a:r>
                    </a:p>
                  </a:txBody>
                  <a:tcPr marL="0" marR="0" marT="10477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15" name="Textfeld 2">
            <a:extLst>
              <a:ext uri="{FF2B5EF4-FFF2-40B4-BE49-F238E27FC236}">
                <a16:creationId xmlns:a16="http://schemas.microsoft.com/office/drawing/2014/main" id="{254B833A-9E25-1197-4DA7-146025442994}"/>
              </a:ext>
            </a:extLst>
          </p:cNvPr>
          <p:cNvSpPr txBox="1"/>
          <p:nvPr/>
        </p:nvSpPr>
        <p:spPr>
          <a:xfrm rot="20469084">
            <a:off x="4811726" y="4646855"/>
            <a:ext cx="21019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sz="1600" b="1" i="0" u="none" strike="noStrike" kern="1200" cap="none" spc="0" normalizeH="0" baseline="0" noProof="0">
                <a:ln>
                  <a:noFill/>
                </a:ln>
                <a:solidFill>
                  <a:srgbClr val="F16924"/>
                </a:solidFill>
                <a:effectLst/>
                <a:uLnTx/>
                <a:uFillTx/>
                <a:latin typeface="Calibri" panose="020F0502020204030204"/>
                <a:ea typeface="+mn-ea"/>
                <a:cs typeface="+mn-cs"/>
              </a:rPr>
              <a:t>Percepción de los asesores</a:t>
            </a:r>
          </a:p>
        </p:txBody>
      </p:sp>
      <p:sp>
        <p:nvSpPr>
          <p:cNvPr id="16" name="Textfeld 11">
            <a:extLst>
              <a:ext uri="{FF2B5EF4-FFF2-40B4-BE49-F238E27FC236}">
                <a16:creationId xmlns:a16="http://schemas.microsoft.com/office/drawing/2014/main" id="{CDAE1CEF-33A0-B10C-8774-06ADC9A127F8}"/>
              </a:ext>
            </a:extLst>
          </p:cNvPr>
          <p:cNvSpPr txBox="1"/>
          <p:nvPr/>
        </p:nvSpPr>
        <p:spPr>
          <a:xfrm rot="1159998">
            <a:off x="4779137" y="3190129"/>
            <a:ext cx="25122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sz="1600" b="1" i="0" u="none" strike="noStrike" kern="1200" cap="none" spc="0" normalizeH="0" baseline="0" noProof="0">
                <a:ln>
                  <a:noFill/>
                </a:ln>
                <a:solidFill>
                  <a:srgbClr val="F16924"/>
                </a:solidFill>
                <a:effectLst/>
                <a:uLnTx/>
                <a:uFillTx/>
                <a:latin typeface="Calibri" panose="020F0502020204030204"/>
                <a:ea typeface="+mn-ea"/>
                <a:cs typeface="+mn-cs"/>
              </a:rPr>
              <a:t>Percepción de la gestión</a:t>
            </a:r>
          </a:p>
        </p:txBody>
      </p:sp>
      <p:grpSp>
        <p:nvGrpSpPr>
          <p:cNvPr id="17" name="Group 16">
            <a:extLst>
              <a:ext uri="{FF2B5EF4-FFF2-40B4-BE49-F238E27FC236}">
                <a16:creationId xmlns:a16="http://schemas.microsoft.com/office/drawing/2014/main" id="{D9E8AD8D-894B-93A3-B0E7-B7392260710F}"/>
              </a:ext>
            </a:extLst>
          </p:cNvPr>
          <p:cNvGrpSpPr/>
          <p:nvPr/>
        </p:nvGrpSpPr>
        <p:grpSpPr>
          <a:xfrm>
            <a:off x="4711806" y="4591785"/>
            <a:ext cx="2311077" cy="1552199"/>
            <a:chOff x="-2684985" y="4847393"/>
            <a:chExt cx="2311077" cy="1552199"/>
          </a:xfrm>
        </p:grpSpPr>
        <p:sp>
          <p:nvSpPr>
            <p:cNvPr id="18" name="Gleichschenkliges Dreieck 1">
              <a:extLst>
                <a:ext uri="{FF2B5EF4-FFF2-40B4-BE49-F238E27FC236}">
                  <a16:creationId xmlns:a16="http://schemas.microsoft.com/office/drawing/2014/main" id="{A1266FCB-8F94-1F03-365C-327B43CD8AF7}"/>
                </a:ext>
              </a:extLst>
            </p:cNvPr>
            <p:cNvSpPr/>
            <p:nvPr/>
          </p:nvSpPr>
          <p:spPr>
            <a:xfrm rot="16200000">
              <a:off x="-2317543" y="4479951"/>
              <a:ext cx="1552199" cy="2287084"/>
            </a:xfrm>
            <a:prstGeom prst="triangl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feld 9">
              <a:extLst>
                <a:ext uri="{FF2B5EF4-FFF2-40B4-BE49-F238E27FC236}">
                  <a16:creationId xmlns:a16="http://schemas.microsoft.com/office/drawing/2014/main" id="{5CB0ED21-1D7C-A554-BF80-BB2C9A4B90F9}"/>
                </a:ext>
              </a:extLst>
            </p:cNvPr>
            <p:cNvSpPr txBox="1"/>
            <p:nvPr/>
          </p:nvSpPr>
          <p:spPr>
            <a:xfrm>
              <a:off x="-1183745" y="5614947"/>
              <a:ext cx="80983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bg1"/>
                  </a:solidFill>
                  <a:effectLst/>
                  <a:uLnTx/>
                  <a:uFillTx/>
                  <a:latin typeface="Calibri" panose="020F0502020204030204"/>
                  <a:ea typeface="+mn-ea"/>
                  <a:cs typeface="+mn-cs"/>
                </a:rPr>
                <a:t>INTERNO</a:t>
              </a:r>
            </a:p>
          </p:txBody>
        </p:sp>
        <p:sp>
          <p:nvSpPr>
            <p:cNvPr id="20" name="Textfeld 9">
              <a:extLst>
                <a:ext uri="{FF2B5EF4-FFF2-40B4-BE49-F238E27FC236}">
                  <a16:creationId xmlns:a16="http://schemas.microsoft.com/office/drawing/2014/main" id="{085EFF05-3AAE-7A2A-48B4-47F07B15DCCD}"/>
                </a:ext>
              </a:extLst>
            </p:cNvPr>
            <p:cNvSpPr txBox="1"/>
            <p:nvPr/>
          </p:nvSpPr>
          <p:spPr>
            <a:xfrm>
              <a:off x="-1118542" y="5299343"/>
              <a:ext cx="7152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sz="2400" b="1" i="0" u="none" strike="noStrike" kern="1200" cap="none" spc="0" normalizeH="0" baseline="0" noProof="0">
                  <a:ln>
                    <a:noFill/>
                  </a:ln>
                  <a:solidFill>
                    <a:schemeClr val="bg1"/>
                  </a:solidFill>
                  <a:effectLst/>
                  <a:uLnTx/>
                  <a:uFillTx/>
                  <a:latin typeface="Calibri" panose="020F0502020204030204"/>
                  <a:ea typeface="+mn-ea"/>
                  <a:cs typeface="+mn-cs"/>
                </a:rPr>
                <a:t>90%</a:t>
              </a:r>
            </a:p>
          </p:txBody>
        </p:sp>
        <p:sp>
          <p:nvSpPr>
            <p:cNvPr id="21" name="Textfeld 9">
              <a:extLst>
                <a:ext uri="{FF2B5EF4-FFF2-40B4-BE49-F238E27FC236}">
                  <a16:creationId xmlns:a16="http://schemas.microsoft.com/office/drawing/2014/main" id="{F9860DD1-33A1-D2A7-9F7D-E136F81E8BBE}"/>
                </a:ext>
              </a:extLst>
            </p:cNvPr>
            <p:cNvSpPr txBox="1"/>
            <p:nvPr/>
          </p:nvSpPr>
          <p:spPr>
            <a:xfrm>
              <a:off x="-2050225" y="5614947"/>
              <a:ext cx="8274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1200">
                  <a:solidFill>
                    <a:schemeClr val="bg1"/>
                  </a:solidFill>
                  <a:latin typeface="Calibri" panose="020F0502020204030204"/>
                </a:rPr>
                <a:t>EXTERIOR</a:t>
              </a:r>
            </a:p>
          </p:txBody>
        </p:sp>
        <p:sp>
          <p:nvSpPr>
            <p:cNvPr id="22" name="Textfeld 9">
              <a:extLst>
                <a:ext uri="{FF2B5EF4-FFF2-40B4-BE49-F238E27FC236}">
                  <a16:creationId xmlns:a16="http://schemas.microsoft.com/office/drawing/2014/main" id="{632C2541-1B01-42AE-D802-9F91DE03EB68}"/>
                </a:ext>
              </a:extLst>
            </p:cNvPr>
            <p:cNvSpPr txBox="1"/>
            <p:nvPr/>
          </p:nvSpPr>
          <p:spPr>
            <a:xfrm>
              <a:off x="-2002114" y="5299343"/>
              <a:ext cx="7200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sz="2400" b="1" i="0" u="none" strike="noStrike" kern="1200" cap="none" spc="0" normalizeH="0" baseline="0" noProof="0">
                  <a:ln>
                    <a:noFill/>
                  </a:ln>
                  <a:solidFill>
                    <a:schemeClr val="bg1"/>
                  </a:solidFill>
                  <a:effectLst/>
                  <a:uLnTx/>
                  <a:uFillTx/>
                  <a:latin typeface="Calibri" panose="020F0502020204030204"/>
                  <a:ea typeface="+mn-ea"/>
                  <a:cs typeface="+mn-cs"/>
                </a:rPr>
                <a:t>10%</a:t>
              </a:r>
            </a:p>
          </p:txBody>
        </p:sp>
      </p:grpSp>
      <p:grpSp>
        <p:nvGrpSpPr>
          <p:cNvPr id="23" name="Group 22">
            <a:extLst>
              <a:ext uri="{FF2B5EF4-FFF2-40B4-BE49-F238E27FC236}">
                <a16:creationId xmlns:a16="http://schemas.microsoft.com/office/drawing/2014/main" id="{1EC733AA-BA67-0BF9-78EC-96DF65B55FE4}"/>
              </a:ext>
            </a:extLst>
          </p:cNvPr>
          <p:cNvGrpSpPr/>
          <p:nvPr/>
        </p:nvGrpSpPr>
        <p:grpSpPr>
          <a:xfrm>
            <a:off x="4811727" y="3107759"/>
            <a:ext cx="2287085" cy="1552199"/>
            <a:chOff x="-2050225" y="4821740"/>
            <a:chExt cx="2287085" cy="1552199"/>
          </a:xfrm>
        </p:grpSpPr>
        <p:sp>
          <p:nvSpPr>
            <p:cNvPr id="24" name="Gleichschenkliges Dreieck 1">
              <a:extLst>
                <a:ext uri="{FF2B5EF4-FFF2-40B4-BE49-F238E27FC236}">
                  <a16:creationId xmlns:a16="http://schemas.microsoft.com/office/drawing/2014/main" id="{ED8CF7FF-0A3C-E618-312D-8F94F2F1B62A}"/>
                </a:ext>
              </a:extLst>
            </p:cNvPr>
            <p:cNvSpPr/>
            <p:nvPr/>
          </p:nvSpPr>
          <p:spPr>
            <a:xfrm rot="5400000" flipH="1">
              <a:off x="-1682782" y="4454298"/>
              <a:ext cx="1552199" cy="2287084"/>
            </a:xfrm>
            <a:prstGeom prst="triangl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feld 9">
              <a:extLst>
                <a:ext uri="{FF2B5EF4-FFF2-40B4-BE49-F238E27FC236}">
                  <a16:creationId xmlns:a16="http://schemas.microsoft.com/office/drawing/2014/main" id="{E3CFA779-90C6-9951-F780-6A0DF7F63185}"/>
                </a:ext>
              </a:extLst>
            </p:cNvPr>
            <p:cNvSpPr txBox="1"/>
            <p:nvPr/>
          </p:nvSpPr>
          <p:spPr>
            <a:xfrm>
              <a:off x="-1183745" y="5614947"/>
              <a:ext cx="80983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bg1"/>
                  </a:solidFill>
                  <a:effectLst/>
                  <a:uLnTx/>
                  <a:uFillTx/>
                  <a:latin typeface="Calibri" panose="020F0502020204030204"/>
                  <a:ea typeface="+mn-ea"/>
                  <a:cs typeface="+mn-cs"/>
                </a:rPr>
                <a:t>INTERNO</a:t>
              </a:r>
            </a:p>
          </p:txBody>
        </p:sp>
        <p:sp>
          <p:nvSpPr>
            <p:cNvPr id="26" name="Textfeld 9">
              <a:extLst>
                <a:ext uri="{FF2B5EF4-FFF2-40B4-BE49-F238E27FC236}">
                  <a16:creationId xmlns:a16="http://schemas.microsoft.com/office/drawing/2014/main" id="{CA28D81F-E138-3828-43BD-54D6849878B4}"/>
                </a:ext>
              </a:extLst>
            </p:cNvPr>
            <p:cNvSpPr txBox="1"/>
            <p:nvPr/>
          </p:nvSpPr>
          <p:spPr>
            <a:xfrm>
              <a:off x="-1118542" y="5299343"/>
              <a:ext cx="7200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sz="2400" b="1" i="0" u="none" strike="noStrike" kern="1200" cap="none" spc="0" normalizeH="0" baseline="0" noProof="0">
                  <a:ln>
                    <a:noFill/>
                  </a:ln>
                  <a:solidFill>
                    <a:schemeClr val="bg1"/>
                  </a:solidFill>
                  <a:effectLst/>
                  <a:uLnTx/>
                  <a:uFillTx/>
                  <a:latin typeface="Calibri" panose="020F0502020204030204"/>
                  <a:ea typeface="+mn-ea"/>
                  <a:cs typeface="+mn-cs"/>
                </a:rPr>
                <a:t>10%</a:t>
              </a:r>
            </a:p>
          </p:txBody>
        </p:sp>
        <p:sp>
          <p:nvSpPr>
            <p:cNvPr id="27" name="Textfeld 9">
              <a:extLst>
                <a:ext uri="{FF2B5EF4-FFF2-40B4-BE49-F238E27FC236}">
                  <a16:creationId xmlns:a16="http://schemas.microsoft.com/office/drawing/2014/main" id="{689E75F6-2082-D009-5C00-7215263273D3}"/>
                </a:ext>
              </a:extLst>
            </p:cNvPr>
            <p:cNvSpPr txBox="1"/>
            <p:nvPr/>
          </p:nvSpPr>
          <p:spPr>
            <a:xfrm>
              <a:off x="-2050225" y="5614947"/>
              <a:ext cx="8274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1200">
                  <a:solidFill>
                    <a:schemeClr val="bg1"/>
                  </a:solidFill>
                  <a:latin typeface="Calibri" panose="020F0502020204030204"/>
                </a:rPr>
                <a:t>EXTERIOR</a:t>
              </a:r>
            </a:p>
          </p:txBody>
        </p:sp>
        <p:sp>
          <p:nvSpPr>
            <p:cNvPr id="28" name="Textfeld 9">
              <a:extLst>
                <a:ext uri="{FF2B5EF4-FFF2-40B4-BE49-F238E27FC236}">
                  <a16:creationId xmlns:a16="http://schemas.microsoft.com/office/drawing/2014/main" id="{7450F520-2296-26AD-1CBE-A35ABDCE66CA}"/>
                </a:ext>
              </a:extLst>
            </p:cNvPr>
            <p:cNvSpPr txBox="1"/>
            <p:nvPr/>
          </p:nvSpPr>
          <p:spPr>
            <a:xfrm>
              <a:off x="-2002114" y="5299343"/>
              <a:ext cx="7200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sz="2400" b="1" i="0" u="none" strike="noStrike" kern="1200" cap="none" spc="0" normalizeH="0" baseline="0" noProof="0">
                  <a:ln>
                    <a:noFill/>
                  </a:ln>
                  <a:solidFill>
                    <a:schemeClr val="bg1"/>
                  </a:solidFill>
                  <a:effectLst/>
                  <a:uLnTx/>
                  <a:uFillTx/>
                  <a:latin typeface="Calibri" panose="020F0502020204030204"/>
                  <a:ea typeface="+mn-ea"/>
                  <a:cs typeface="+mn-cs"/>
                </a:rPr>
                <a:t>90%</a:t>
              </a:r>
            </a:p>
          </p:txBody>
        </p:sp>
      </p:grpSp>
    </p:spTree>
    <p:extLst>
      <p:ext uri="{BB962C8B-B14F-4D97-AF65-F5344CB8AC3E}">
        <p14:creationId xmlns:p14="http://schemas.microsoft.com/office/powerpoint/2010/main" val="85309107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877067-4DF6-CAD3-9D51-E733FD7068E0}"/>
              </a:ext>
            </a:extLst>
          </p:cNvPr>
          <p:cNvSpPr/>
          <p:nvPr/>
        </p:nvSpPr>
        <p:spPr>
          <a:xfrm>
            <a:off x="1" y="0"/>
            <a:ext cx="5014912"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0A991C1-66CD-9C4A-907D-EF168A14CA90}"/>
              </a:ext>
            </a:extLst>
          </p:cNvPr>
          <p:cNvSpPr>
            <a:spLocks noGrp="1"/>
          </p:cNvSpPr>
          <p:nvPr>
            <p:ph type="body" sz="quarter" idx="16"/>
          </p:nvPr>
        </p:nvSpPr>
        <p:spPr>
          <a:xfrm>
            <a:off x="273886" y="361641"/>
            <a:ext cx="3894451" cy="3097006"/>
          </a:xfrm>
        </p:spPr>
        <p:txBody>
          <a:bodyPr>
            <a:normAutofit/>
          </a:bodyPr>
          <a:lstStyle/>
          <a:p>
            <a:pPr>
              <a:lnSpc>
                <a:spcPts val="3620"/>
              </a:lnSpc>
            </a:pPr>
            <a:r>
              <a:rPr lang="en-IE">
                <a:solidFill>
                  <a:srgbClr val="EDA13E"/>
                </a:solidFill>
              </a:rPr>
              <a:t>Tres errores comunes</a:t>
            </a:r>
          </a:p>
        </p:txBody>
      </p:sp>
      <p:sp>
        <p:nvSpPr>
          <p:cNvPr id="6" name="Subtitle 2">
            <a:extLst>
              <a:ext uri="{FF2B5EF4-FFF2-40B4-BE49-F238E27FC236}">
                <a16:creationId xmlns:a16="http://schemas.microsoft.com/office/drawing/2014/main" id="{8A4CA383-4C97-AF9C-723E-AC0CB7603B14}"/>
              </a:ext>
            </a:extLst>
          </p:cNvPr>
          <p:cNvSpPr txBox="1"/>
          <p:nvPr/>
        </p:nvSpPr>
        <p:spPr>
          <a:xfrm>
            <a:off x="256806" y="1589370"/>
            <a:ext cx="3998078" cy="403615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ct val="0"/>
              </a:spcBef>
            </a:pPr>
            <a:r>
              <a:rPr lang="en-GB" sz="2200">
                <a:solidFill>
                  <a:schemeClr val="bg1"/>
                </a:solidFill>
                <a:latin typeface="+mn-lt"/>
                <a:ea typeface="Open Sans Light" panose="020B0306030504020204" pitchFamily="34" charset="0"/>
                <a:cs typeface="Open Sans Light" panose="020B0306030504020204" pitchFamily="34" charset="0"/>
              </a:rPr>
              <a:t>Al abordar la financiación durante una crisis, las empresas suelen cometer graves errores.  Un error importante es invertir el patrimonio privado demasiado pronto y de forma excesiva en la empresa. Incluso si la intención de los propietarios detrás de esto es loable, a menudo conduce a un daño irreparable.  Por lo tanto, es importante elaborar primero un plan de reestructuración completo y </a:t>
            </a:r>
            <a:r>
              <a:rPr lang="en-GB" sz="2200" b="1" u="sng">
                <a:solidFill>
                  <a:schemeClr val="bg1"/>
                </a:solidFill>
                <a:latin typeface="+mn-lt"/>
                <a:ea typeface="Open Sans Light" panose="020B0306030504020204" pitchFamily="34" charset="0"/>
                <a:cs typeface="Open Sans Light" panose="020B0306030504020204" pitchFamily="34" charset="0"/>
              </a:rPr>
              <a:t>luego </a:t>
            </a:r>
            <a:r>
              <a:rPr lang="en-GB" sz="2200">
                <a:solidFill>
                  <a:schemeClr val="bg1"/>
                </a:solidFill>
                <a:latin typeface="+mn-lt"/>
                <a:ea typeface="Open Sans Light" panose="020B0306030504020204" pitchFamily="34" charset="0"/>
                <a:cs typeface="Open Sans Light" panose="020B0306030504020204" pitchFamily="34" charset="0"/>
              </a:rPr>
              <a:t>financiarlo y aplicarlo junto con un socio financiero, por ejemplo, los bancos.</a:t>
            </a:r>
          </a:p>
        </p:txBody>
      </p:sp>
      <p:sp>
        <p:nvSpPr>
          <p:cNvPr id="17" name="TextBox 57">
            <a:extLst>
              <a:ext uri="{FF2B5EF4-FFF2-40B4-BE49-F238E27FC236}">
                <a16:creationId xmlns:a16="http://schemas.microsoft.com/office/drawing/2014/main" id="{124DCD05-6E90-5B25-21BC-81AA4F0B3BB9}"/>
              </a:ext>
            </a:extLst>
          </p:cNvPr>
          <p:cNvSpPr txBox="1"/>
          <p:nvPr/>
        </p:nvSpPr>
        <p:spPr>
          <a:xfrm>
            <a:off x="6096000" y="529773"/>
            <a:ext cx="5576888" cy="6825651"/>
          </a:xfrm>
          <a:prstGeom prst="rect">
            <a:avLst/>
          </a:prstGeom>
          <a:noFill/>
        </p:spPr>
        <p:txBody>
          <a:bodyPr wrap="square" rtlCol="0" anchor="t">
            <a:spAutoFit/>
          </a:bodyPr>
          <a:lstStyle/>
          <a:p>
            <a:pPr>
              <a:lnSpc>
                <a:spcPts val="2340"/>
              </a:lnSpc>
              <a:spcBef>
                <a:spcPts val="675"/>
              </a:spcBef>
            </a:pPr>
            <a:r>
              <a:rPr lang="en-US" sz="2200">
                <a:solidFill>
                  <a:srgbClr val="595959"/>
                </a:solidFill>
                <a:ea typeface="Lato Light" panose="020F0502020204030203" pitchFamily="34" charset="0"/>
                <a:cs typeface="Lato Light" panose="020F0502020204030203" pitchFamily="34" charset="0"/>
              </a:rPr>
              <a:t>El propietario invierte dinero privado en la crisis porque quiere salvar su empresa. Esperan que la situación vuelva a cambiar con el próximo gran contrato.</a:t>
            </a:r>
          </a:p>
          <a:p>
            <a:pPr>
              <a:lnSpc>
                <a:spcPts val="2340"/>
              </a:lnSpc>
              <a:spcBef>
                <a:spcPts val="675"/>
              </a:spcBef>
            </a:pPr>
            <a:endParaRPr lang="en-US" sz="2200">
              <a:solidFill>
                <a:srgbClr val="595959"/>
              </a:solidFill>
              <a:ea typeface="Lato Light" panose="020F0502020204030203" pitchFamily="34" charset="0"/>
              <a:cs typeface="Lato Light" panose="020F0502020204030203" pitchFamily="34" charset="0"/>
            </a:endParaRPr>
          </a:p>
          <a:p>
            <a:pPr>
              <a:lnSpc>
                <a:spcPts val="2340"/>
              </a:lnSpc>
              <a:spcBef>
                <a:spcPts val="675"/>
              </a:spcBef>
            </a:pPr>
            <a:r>
              <a:rPr lang="en-US" sz="2200">
                <a:solidFill>
                  <a:srgbClr val="595959"/>
                </a:solidFill>
                <a:ea typeface="Lato Light" panose="020F0502020204030203" pitchFamily="34" charset="0"/>
                <a:cs typeface="Lato Light" panose="020F0502020204030203" pitchFamily="34" charset="0"/>
              </a:rPr>
              <a:t>La situación de liquidez de la empresa vuelve a ser inicialmente más relajada. Sin embargo, por regla general, no se aplican medidas de reestructuración de gran alcance. Sigue prevaleciendo el principio de la esperanza: el problema sólo se pospone. </a:t>
            </a:r>
          </a:p>
          <a:p>
            <a:pPr>
              <a:lnSpc>
                <a:spcPts val="2340"/>
              </a:lnSpc>
              <a:spcBef>
                <a:spcPts val="675"/>
              </a:spcBef>
            </a:pPr>
            <a:endParaRPr lang="en-US" sz="2200">
              <a:solidFill>
                <a:srgbClr val="595959"/>
              </a:solidFill>
              <a:ea typeface="Lato Light" panose="020F0502020204030203" pitchFamily="34" charset="0"/>
              <a:cs typeface="Lato Light" panose="020F0502020204030203" pitchFamily="34" charset="0"/>
            </a:endParaRPr>
          </a:p>
          <a:p>
            <a:pPr>
              <a:lnSpc>
                <a:spcPts val="2340"/>
              </a:lnSpc>
              <a:spcBef>
                <a:spcPts val="675"/>
              </a:spcBef>
            </a:pPr>
            <a:r>
              <a:rPr lang="en-US" sz="2200">
                <a:solidFill>
                  <a:srgbClr val="595959"/>
                </a:solidFill>
                <a:ea typeface="Lato Light" panose="020F0502020204030203" pitchFamily="34" charset="0"/>
                <a:cs typeface="Lato Light" panose="020F0502020204030203" pitchFamily="34" charset="0"/>
              </a:rPr>
              <a:t>Cuando se han agotado las últimas reservas propias, el empresario busca capital en los bancos. Los bancos suelen exigir importantes aportaciones personales del propietario si quieren prestar su apoyo durante la crisis. Sin embargo, si la pólvora ya se ha agotado, esta opción queda denegada, y la insolvencia suele ser la consecuencia lógica.</a:t>
            </a:r>
          </a:p>
          <a:p>
            <a:pPr>
              <a:lnSpc>
                <a:spcPts val="2340"/>
              </a:lnSpc>
              <a:spcBef>
                <a:spcPts val="675"/>
              </a:spcBef>
            </a:pPr>
            <a:endParaRPr lang="en-US" sz="2200">
              <a:solidFill>
                <a:srgbClr val="595959"/>
              </a:solidFill>
              <a:ea typeface="Lato Light" panose="020F0502020204030203" pitchFamily="34" charset="0"/>
              <a:cs typeface="Lato Light" panose="020F0502020204030203" pitchFamily="34" charset="0"/>
            </a:endParaRPr>
          </a:p>
          <a:p>
            <a:pPr>
              <a:lnSpc>
                <a:spcPts val="2340"/>
              </a:lnSpc>
              <a:spcBef>
                <a:spcPts val="675"/>
              </a:spcBef>
            </a:pPr>
            <a:endParaRPr lang="en-US" sz="2200">
              <a:solidFill>
                <a:srgbClr val="595959"/>
              </a:solidFill>
              <a:ea typeface="Lato Light" panose="020F0502020204030203" pitchFamily="34" charset="0"/>
              <a:cs typeface="Lato Light" panose="020F0502020204030203" pitchFamily="34" charset="0"/>
            </a:endParaRPr>
          </a:p>
        </p:txBody>
      </p:sp>
      <p:cxnSp>
        <p:nvCxnSpPr>
          <p:cNvPr id="79" name="Straight Connector 78">
            <a:extLst>
              <a:ext uri="{FF2B5EF4-FFF2-40B4-BE49-F238E27FC236}">
                <a16:creationId xmlns:a16="http://schemas.microsoft.com/office/drawing/2014/main" id="{63CFBF68-2771-2571-D821-F2CCC76C215B}"/>
              </a:ext>
            </a:extLst>
          </p:cNvPr>
          <p:cNvCxnSpPr/>
          <p:nvPr/>
        </p:nvCxnSpPr>
        <p:spPr>
          <a:xfrm>
            <a:off x="5014913" y="3890811"/>
            <a:ext cx="7177087"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4898B6D4-BCE6-0B3F-E58C-B428D7928A56}"/>
              </a:ext>
            </a:extLst>
          </p:cNvPr>
          <p:cNvGrpSpPr/>
          <p:nvPr/>
        </p:nvGrpSpPr>
        <p:grpSpPr>
          <a:xfrm>
            <a:off x="4675222" y="529773"/>
            <a:ext cx="1205556" cy="1116749"/>
            <a:chOff x="3866507" y="700090"/>
            <a:chExt cx="1205556" cy="1116749"/>
          </a:xfrm>
        </p:grpSpPr>
        <p:sp>
          <p:nvSpPr>
            <p:cNvPr id="43" name="Rectangle 42">
              <a:extLst>
                <a:ext uri="{FF2B5EF4-FFF2-40B4-BE49-F238E27FC236}">
                  <a16:creationId xmlns:a16="http://schemas.microsoft.com/office/drawing/2014/main" id="{A88D5B21-63C2-28D4-29E2-E73F7FAE5EF4}"/>
                </a:ext>
              </a:extLst>
            </p:cNvPr>
            <p:cNvSpPr/>
            <p:nvPr/>
          </p:nvSpPr>
          <p:spPr>
            <a:xfrm>
              <a:off x="3866507" y="700090"/>
              <a:ext cx="1205556" cy="111674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84">
              <a:extLst>
                <a:ext uri="{FF2B5EF4-FFF2-40B4-BE49-F238E27FC236}">
                  <a16:creationId xmlns:a16="http://schemas.microsoft.com/office/drawing/2014/main" id="{B7FDD1B4-B783-A473-D9BE-FB757E1DFE11}"/>
                </a:ext>
              </a:extLst>
            </p:cNvPr>
            <p:cNvSpPr txBox="1"/>
            <p:nvPr/>
          </p:nvSpPr>
          <p:spPr>
            <a:xfrm>
              <a:off x="3956084" y="752336"/>
              <a:ext cx="996404" cy="461665"/>
            </a:xfrm>
            <a:prstGeom prst="rect">
              <a:avLst/>
            </a:prstGeom>
            <a:noFill/>
          </p:spPr>
          <p:txBody>
            <a:bodyPr wrap="square" rtlCol="0">
              <a:spAutoFit/>
            </a:bodyPr>
            <a:lstStyle/>
            <a:p>
              <a:pPr algn="ctr"/>
              <a:r>
                <a:rPr lang="en-GB" sz="2400">
                  <a:solidFill>
                    <a:schemeClr val="bg1"/>
                  </a:solidFill>
                  <a:latin typeface="Calibri" panose="020F0502020204030204" pitchFamily="34" charset="0"/>
                  <a:ea typeface="Roboto" charset="0"/>
                  <a:cs typeface="Calibri" panose="020F0502020204030204" pitchFamily="34" charset="0"/>
                </a:rPr>
                <a:t>STEP</a:t>
              </a:r>
            </a:p>
          </p:txBody>
        </p:sp>
        <p:sp>
          <p:nvSpPr>
            <p:cNvPr id="45" name="Rectangle 85">
              <a:extLst>
                <a:ext uri="{FF2B5EF4-FFF2-40B4-BE49-F238E27FC236}">
                  <a16:creationId xmlns:a16="http://schemas.microsoft.com/office/drawing/2014/main" id="{31F65602-2A35-6F95-A683-F18CC51A8DF3}"/>
                </a:ext>
              </a:extLst>
            </p:cNvPr>
            <p:cNvSpPr/>
            <p:nvPr/>
          </p:nvSpPr>
          <p:spPr bwMode="auto">
            <a:xfrm>
              <a:off x="4035912" y="1021023"/>
              <a:ext cx="851315" cy="738664"/>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p159="http://schemas.microsoft.com/office/powerpoint/2015/09/main" xmlns:p15="http://schemas.microsoft.com/office/powerpoint/2012/main"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p159="http://schemas.microsoft.com/office/powerpoint/2015/09/main" xmlns:p15="http://schemas.microsoft.com/office/powerpoint/2012/main" xmlns:wp="http://schemas.openxmlformats.org/drawingml/2006/wordprocessingDrawing" xmlns:w="http://schemas.openxmlformats.org/wordprocessingml/2006/main" xmlns:m="http://schemas.openxmlformats.org/officeDocument/2006/math" xmlns="" w="12700">
                  <a:solidFill>
                    <a:schemeClr val="tx1"/>
                  </a:solidFill>
                  <a:miter lim="800000"/>
                  <a:headEnd/>
                  <a:tailEnd/>
                </a14:hiddenLine>
              </a:ext>
            </a:extLst>
          </p:spPr>
          <p:txBody>
            <a:bodyPr wrap="square" lIns="0" tIns="0" rIns="0" bIns="0" anchor="ctr">
              <a:spAutoFit/>
            </a:bodyPr>
            <a:lstStyle/>
            <a:p>
              <a:pPr algn="ctr"/>
              <a:r>
                <a:rPr lang="en-GB" sz="4800" b="1" spc="113">
                  <a:solidFill>
                    <a:schemeClr val="bg1"/>
                  </a:solidFill>
                  <a:latin typeface="Calibri" panose="020F0502020204030204" pitchFamily="34" charset="0"/>
                  <a:ea typeface="Roboto" charset="0"/>
                  <a:cs typeface="Calibri" panose="020F0502020204030204" pitchFamily="34" charset="0"/>
                  <a:sym typeface="Bebas Neue" charset="0"/>
                </a:rPr>
                <a:t>01</a:t>
              </a:r>
            </a:p>
          </p:txBody>
        </p:sp>
      </p:grpSp>
      <p:cxnSp>
        <p:nvCxnSpPr>
          <p:cNvPr id="48" name="Straight Connector 47">
            <a:extLst>
              <a:ext uri="{FF2B5EF4-FFF2-40B4-BE49-F238E27FC236}">
                <a16:creationId xmlns:a16="http://schemas.microsoft.com/office/drawing/2014/main" id="{5E3AF840-F9EF-E312-501A-4279E6BB0737}"/>
              </a:ext>
            </a:extLst>
          </p:cNvPr>
          <p:cNvCxnSpPr/>
          <p:nvPr/>
        </p:nvCxnSpPr>
        <p:spPr>
          <a:xfrm>
            <a:off x="5014912" y="1928661"/>
            <a:ext cx="7177087"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6D1041E8-827C-288C-E17A-7D8E237F41DD}"/>
              </a:ext>
            </a:extLst>
          </p:cNvPr>
          <p:cNvGrpSpPr/>
          <p:nvPr/>
        </p:nvGrpSpPr>
        <p:grpSpPr>
          <a:xfrm>
            <a:off x="4675222" y="2200458"/>
            <a:ext cx="1205556" cy="1116749"/>
            <a:chOff x="3866507" y="700090"/>
            <a:chExt cx="1205556" cy="1116749"/>
          </a:xfrm>
        </p:grpSpPr>
        <p:sp>
          <p:nvSpPr>
            <p:cNvPr id="50" name="Rectangle 49">
              <a:extLst>
                <a:ext uri="{FF2B5EF4-FFF2-40B4-BE49-F238E27FC236}">
                  <a16:creationId xmlns:a16="http://schemas.microsoft.com/office/drawing/2014/main" id="{8E82B385-8A2F-C647-1C52-AEFB8E550AF0}"/>
                </a:ext>
              </a:extLst>
            </p:cNvPr>
            <p:cNvSpPr/>
            <p:nvPr/>
          </p:nvSpPr>
          <p:spPr>
            <a:xfrm>
              <a:off x="3866507" y="700090"/>
              <a:ext cx="1205556" cy="111674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84">
              <a:extLst>
                <a:ext uri="{FF2B5EF4-FFF2-40B4-BE49-F238E27FC236}">
                  <a16:creationId xmlns:a16="http://schemas.microsoft.com/office/drawing/2014/main" id="{6AFCE095-3444-5229-38D1-E5280FA60A8C}"/>
                </a:ext>
              </a:extLst>
            </p:cNvPr>
            <p:cNvSpPr txBox="1"/>
            <p:nvPr/>
          </p:nvSpPr>
          <p:spPr>
            <a:xfrm>
              <a:off x="3956084" y="752336"/>
              <a:ext cx="996404" cy="461665"/>
            </a:xfrm>
            <a:prstGeom prst="rect">
              <a:avLst/>
            </a:prstGeom>
            <a:noFill/>
          </p:spPr>
          <p:txBody>
            <a:bodyPr wrap="square" rtlCol="0">
              <a:spAutoFit/>
            </a:bodyPr>
            <a:lstStyle/>
            <a:p>
              <a:pPr algn="ctr"/>
              <a:r>
                <a:rPr lang="en-GB" sz="2400">
                  <a:solidFill>
                    <a:schemeClr val="bg1"/>
                  </a:solidFill>
                  <a:latin typeface="Calibri" panose="020F0502020204030204" pitchFamily="34" charset="0"/>
                  <a:ea typeface="Roboto" charset="0"/>
                  <a:cs typeface="Calibri" panose="020F0502020204030204" pitchFamily="34" charset="0"/>
                </a:rPr>
                <a:t>STEP</a:t>
              </a:r>
            </a:p>
          </p:txBody>
        </p:sp>
        <p:sp>
          <p:nvSpPr>
            <p:cNvPr id="52" name="Rectangle 85">
              <a:extLst>
                <a:ext uri="{FF2B5EF4-FFF2-40B4-BE49-F238E27FC236}">
                  <a16:creationId xmlns:a16="http://schemas.microsoft.com/office/drawing/2014/main" id="{6152F8ED-73B9-67BE-4A06-EF976C982B93}"/>
                </a:ext>
              </a:extLst>
            </p:cNvPr>
            <p:cNvSpPr/>
            <p:nvPr/>
          </p:nvSpPr>
          <p:spPr bwMode="auto">
            <a:xfrm>
              <a:off x="4035912" y="1021023"/>
              <a:ext cx="851315" cy="738664"/>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p159="http://schemas.microsoft.com/office/powerpoint/2015/09/main" xmlns:p15="http://schemas.microsoft.com/office/powerpoint/2012/main"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p159="http://schemas.microsoft.com/office/powerpoint/2015/09/main" xmlns:p15="http://schemas.microsoft.com/office/powerpoint/2012/main" xmlns:wp="http://schemas.openxmlformats.org/drawingml/2006/wordprocessingDrawing" xmlns:w="http://schemas.openxmlformats.org/wordprocessingml/2006/main" xmlns:m="http://schemas.openxmlformats.org/officeDocument/2006/math" xmlns="" w="12700">
                  <a:solidFill>
                    <a:schemeClr val="tx1"/>
                  </a:solidFill>
                  <a:miter lim="800000"/>
                  <a:headEnd/>
                  <a:tailEnd/>
                </a14:hiddenLine>
              </a:ext>
            </a:extLst>
          </p:spPr>
          <p:txBody>
            <a:bodyPr wrap="square" lIns="0" tIns="0" rIns="0" bIns="0" anchor="ctr">
              <a:spAutoFit/>
            </a:bodyPr>
            <a:lstStyle/>
            <a:p>
              <a:pPr algn="ctr"/>
              <a:r>
                <a:rPr lang="en-GB" sz="4800" b="1" spc="113">
                  <a:solidFill>
                    <a:schemeClr val="bg1"/>
                  </a:solidFill>
                  <a:latin typeface="Calibri" panose="020F0502020204030204" pitchFamily="34" charset="0"/>
                  <a:ea typeface="Roboto" charset="0"/>
                  <a:cs typeface="Calibri" panose="020F0502020204030204" pitchFamily="34" charset="0"/>
                  <a:sym typeface="Bebas Neue" charset="0"/>
                </a:rPr>
                <a:t>02</a:t>
              </a:r>
            </a:p>
          </p:txBody>
        </p:sp>
      </p:grpSp>
      <p:grpSp>
        <p:nvGrpSpPr>
          <p:cNvPr id="53" name="Group 52">
            <a:extLst>
              <a:ext uri="{FF2B5EF4-FFF2-40B4-BE49-F238E27FC236}">
                <a16:creationId xmlns:a16="http://schemas.microsoft.com/office/drawing/2014/main" id="{C268988E-BDA8-A79F-B01F-A3CAEEDD9733}"/>
              </a:ext>
            </a:extLst>
          </p:cNvPr>
          <p:cNvGrpSpPr/>
          <p:nvPr/>
        </p:nvGrpSpPr>
        <p:grpSpPr>
          <a:xfrm>
            <a:off x="4675222" y="4105455"/>
            <a:ext cx="1205556" cy="1116749"/>
            <a:chOff x="3866507" y="700090"/>
            <a:chExt cx="1205556" cy="1116749"/>
          </a:xfrm>
        </p:grpSpPr>
        <p:sp>
          <p:nvSpPr>
            <p:cNvPr id="54" name="Rectangle 53">
              <a:extLst>
                <a:ext uri="{FF2B5EF4-FFF2-40B4-BE49-F238E27FC236}">
                  <a16:creationId xmlns:a16="http://schemas.microsoft.com/office/drawing/2014/main" id="{2F42717B-BA08-E3FC-6FF3-0605861D6D66}"/>
                </a:ext>
              </a:extLst>
            </p:cNvPr>
            <p:cNvSpPr/>
            <p:nvPr/>
          </p:nvSpPr>
          <p:spPr>
            <a:xfrm>
              <a:off x="3866507" y="700090"/>
              <a:ext cx="1205556" cy="111674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84">
              <a:extLst>
                <a:ext uri="{FF2B5EF4-FFF2-40B4-BE49-F238E27FC236}">
                  <a16:creationId xmlns:a16="http://schemas.microsoft.com/office/drawing/2014/main" id="{FA2BE469-48E3-A2CC-E448-D45C8E2D75BD}"/>
                </a:ext>
              </a:extLst>
            </p:cNvPr>
            <p:cNvSpPr txBox="1"/>
            <p:nvPr/>
          </p:nvSpPr>
          <p:spPr>
            <a:xfrm>
              <a:off x="3956084" y="752336"/>
              <a:ext cx="996404" cy="461665"/>
            </a:xfrm>
            <a:prstGeom prst="rect">
              <a:avLst/>
            </a:prstGeom>
            <a:noFill/>
          </p:spPr>
          <p:txBody>
            <a:bodyPr wrap="square" rtlCol="0">
              <a:spAutoFit/>
            </a:bodyPr>
            <a:lstStyle/>
            <a:p>
              <a:pPr algn="ctr"/>
              <a:r>
                <a:rPr lang="en-GB" sz="2400">
                  <a:solidFill>
                    <a:schemeClr val="bg1"/>
                  </a:solidFill>
                  <a:latin typeface="Calibri" panose="020F0502020204030204" pitchFamily="34" charset="0"/>
                  <a:ea typeface="Roboto" charset="0"/>
                  <a:cs typeface="Calibri" panose="020F0502020204030204" pitchFamily="34" charset="0"/>
                </a:rPr>
                <a:t>STEP</a:t>
              </a:r>
            </a:p>
          </p:txBody>
        </p:sp>
        <p:sp>
          <p:nvSpPr>
            <p:cNvPr id="56" name="Rectangle 85">
              <a:extLst>
                <a:ext uri="{FF2B5EF4-FFF2-40B4-BE49-F238E27FC236}">
                  <a16:creationId xmlns:a16="http://schemas.microsoft.com/office/drawing/2014/main" id="{2F57E5CC-5F3C-7881-6EAB-8E8D2118CFD9}"/>
                </a:ext>
              </a:extLst>
            </p:cNvPr>
            <p:cNvSpPr/>
            <p:nvPr/>
          </p:nvSpPr>
          <p:spPr bwMode="auto">
            <a:xfrm>
              <a:off x="4035912" y="1021023"/>
              <a:ext cx="851315" cy="738664"/>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p159="http://schemas.microsoft.com/office/powerpoint/2015/09/main" xmlns:p15="http://schemas.microsoft.com/office/powerpoint/2012/main"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p159="http://schemas.microsoft.com/office/powerpoint/2015/09/main" xmlns:p15="http://schemas.microsoft.com/office/powerpoint/2012/main" xmlns:wp="http://schemas.openxmlformats.org/drawingml/2006/wordprocessingDrawing" xmlns:w="http://schemas.openxmlformats.org/wordprocessingml/2006/main" xmlns:m="http://schemas.openxmlformats.org/officeDocument/2006/math" xmlns="" w="12700">
                  <a:solidFill>
                    <a:schemeClr val="tx1"/>
                  </a:solidFill>
                  <a:miter lim="800000"/>
                  <a:headEnd/>
                  <a:tailEnd/>
                </a14:hiddenLine>
              </a:ext>
            </a:extLst>
          </p:spPr>
          <p:txBody>
            <a:bodyPr wrap="square" lIns="0" tIns="0" rIns="0" bIns="0" anchor="ctr">
              <a:spAutoFit/>
            </a:bodyPr>
            <a:lstStyle/>
            <a:p>
              <a:pPr algn="ctr"/>
              <a:r>
                <a:rPr lang="en-GB" sz="4800" b="1" spc="113">
                  <a:solidFill>
                    <a:schemeClr val="bg1"/>
                  </a:solidFill>
                  <a:latin typeface="Calibri" panose="020F0502020204030204" pitchFamily="34" charset="0"/>
                  <a:ea typeface="Roboto" charset="0"/>
                  <a:cs typeface="Calibri" panose="020F0502020204030204" pitchFamily="34" charset="0"/>
                  <a:sym typeface="Bebas Neue" charset="0"/>
                </a:rPr>
                <a:t>03</a:t>
              </a:r>
            </a:p>
          </p:txBody>
        </p:sp>
      </p:grpSp>
    </p:spTree>
    <p:extLst>
      <p:ext uri="{BB962C8B-B14F-4D97-AF65-F5344CB8AC3E}">
        <p14:creationId xmlns:p14="http://schemas.microsoft.com/office/powerpoint/2010/main" val="26903524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1B82FEE-1C27-6425-3E2E-73E301035009}"/>
              </a:ext>
            </a:extLst>
          </p:cNvPr>
          <p:cNvSpPr>
            <a:spLocks noGrp="1"/>
          </p:cNvSpPr>
          <p:nvPr>
            <p:ph type="body" sz="quarter" idx="18"/>
          </p:nvPr>
        </p:nvSpPr>
        <p:spPr>
          <a:xfrm>
            <a:off x="3971925" y="605588"/>
            <a:ext cx="7631496" cy="5019127"/>
          </a:xfrm>
        </p:spPr>
        <p:txBody>
          <a:bodyPr numCol="1" spcCol="72000">
            <a:normAutofit lnSpcReduction="10000"/>
          </a:bodyPr>
          <a:lstStyle/>
          <a:p>
            <a:pPr marL="12700" indent="-12700" algn="just"/>
            <a:r>
              <a:rPr lang="en-US"/>
              <a:t>Algunas de las empresas más exitosas del mundo han estado muy cerca de la ruina financiera, pero se han recuperado de forma espectacular. Un ejemplo claro es Evernote, la empresa de software de San Francisco. La empresa se encontró con sólo tres semanas de efectivo en 2008, cuando un inversor clave se retiró al llegar la crisis financiera. Se tomó la dolorosa decisión de cerrar la empresa y ahorrar dinero para los costes legales que implicaba el cierre. Sin embargo, después de que un ávido usuario de Evernote en Suecia invirtiera medio millón de dólares, la empresa volvió a ponerse en marcha, acumuló 100 millones de usuarios en todo el mundo y fue valorada recientemente en 1.000 millones de dólares.</a:t>
            </a:r>
          </a:p>
          <a:p>
            <a:pPr marL="12700" indent="-12700"/>
            <a:endParaRPr lang="en-US"/>
          </a:p>
          <a:p>
            <a:pPr marL="12700" indent="-12700"/>
            <a:r>
              <a:rPr lang="en-GB" sz="2800" b="1">
                <a:solidFill>
                  <a:srgbClr val="B41F7A"/>
                </a:solidFill>
                <a:latin typeface="Calibri" panose="020F0502020204030204" pitchFamily="34" charset="0"/>
                <a:ea typeface="Lato Light" panose="020F0502020204030203" pitchFamily="34" charset="0"/>
                <a:cs typeface="Calibri" panose="020F0502020204030204" pitchFamily="34" charset="0"/>
              </a:rPr>
              <a:t>LEER: </a:t>
            </a:r>
          </a:p>
          <a:p>
            <a:pPr marL="12700" indent="-12700"/>
            <a:r>
              <a:rPr lang="en-GB" b="1">
                <a:solidFill>
                  <a:srgbClr val="B41F7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Cómo 5 grandes marcas se recuperaron del borde del fracaso</a:t>
            </a:r>
            <a:endParaRPr lang="en-GB" b="1">
              <a:solidFill>
                <a:srgbClr val="B41F7A"/>
              </a:solidFill>
              <a:latin typeface="Calibri" panose="020F0502020204030204" pitchFamily="34" charset="0"/>
              <a:cs typeface="Calibri" panose="020F0502020204030204" pitchFamily="34" charset="0"/>
            </a:endParaRPr>
          </a:p>
          <a:p>
            <a:pPr marL="12700" indent="-12700"/>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479191" y="572475"/>
            <a:ext cx="2670642" cy="3253943"/>
          </a:xfrm>
        </p:spPr>
        <p:txBody>
          <a:bodyPr>
            <a:normAutofit/>
          </a:bodyPr>
          <a:lstStyle/>
          <a:p>
            <a:r>
              <a:rPr lang="en-US">
                <a:solidFill>
                  <a:schemeClr val="bg1"/>
                </a:solidFill>
              </a:rPr>
              <a:t>¿De vuelta del borde?</a:t>
            </a:r>
          </a:p>
          <a:p>
            <a:endParaRPr lang="en-US">
              <a:solidFill>
                <a:schemeClr val="bg1"/>
              </a:solidFill>
            </a:endParaRPr>
          </a:p>
          <a:p>
            <a:r>
              <a:rPr lang="en-US">
                <a:solidFill>
                  <a:srgbClr val="EDA13E"/>
                </a:solidFill>
              </a:rPr>
              <a:t>La historia de Evernote</a:t>
            </a:r>
          </a:p>
          <a:p>
            <a:endParaRPr lang="en-US"/>
          </a:p>
          <a:p>
            <a:endParaRPr lang="en-US"/>
          </a:p>
        </p:txBody>
      </p:sp>
      <p:pic>
        <p:nvPicPr>
          <p:cNvPr id="5" name="Picture 4">
            <a:extLst>
              <a:ext uri="{FF2B5EF4-FFF2-40B4-BE49-F238E27FC236}">
                <a16:creationId xmlns:a16="http://schemas.microsoft.com/office/drawing/2014/main" id="{DCAF31DA-A21E-1210-BD65-1EA75D691421}"/>
              </a:ext>
            </a:extLst>
          </p:cNvPr>
          <p:cNvPicPr>
            <a:picLocks noChangeAspect="1"/>
          </p:cNvPicPr>
          <p:nvPr/>
        </p:nvPicPr>
        <p:blipFill>
          <a:blip r:embed="rId3"/>
          <a:stretch>
            <a:fillRect/>
          </a:stretch>
        </p:blipFill>
        <p:spPr>
          <a:xfrm>
            <a:off x="-28574" y="4487228"/>
            <a:ext cx="3747874" cy="1137487"/>
          </a:xfrm>
          <a:prstGeom prst="rect">
            <a:avLst/>
          </a:prstGeom>
        </p:spPr>
      </p:pic>
    </p:spTree>
    <p:extLst>
      <p:ext uri="{BB962C8B-B14F-4D97-AF65-F5344CB8AC3E}">
        <p14:creationId xmlns:p14="http://schemas.microsoft.com/office/powerpoint/2010/main" val="177213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a:solidFill>
                  <a:schemeClr val="bg1"/>
                </a:solidFill>
              </a:rPr>
              <a:t>04 </a:t>
            </a:r>
            <a:r>
              <a:rPr lang="en-IE">
                <a:solidFill>
                  <a:schemeClr val="bg1"/>
                </a:solidFill>
              </a:rPr>
              <a:t>Señales de relajación</a:t>
            </a:r>
            <a:endParaRPr lang="en-US">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7" y="1918123"/>
            <a:ext cx="9831643" cy="4255886"/>
          </a:xfrm>
        </p:spPr>
        <p:txBody>
          <a:bodyPr>
            <a:normAutofit/>
          </a:bodyPr>
          <a:lstStyle/>
          <a:p>
            <a:pPr marL="12700" indent="-12700"/>
            <a:r>
              <a:rPr lang="en-US"/>
              <a:t>Si las medidas aplicadas tienen éxito, ahora empiezan a aparecer los primeros signos de relajación. </a:t>
            </a:r>
          </a:p>
          <a:p>
            <a:pPr marL="12700" indent="-12700"/>
            <a:r>
              <a:rPr lang="en-US"/>
              <a:t>Sin embargo, la reestructuración debe seguir aplicándose de forma coherente. </a:t>
            </a:r>
          </a:p>
          <a:p>
            <a:pPr marL="12700" indent="-12700"/>
            <a:r>
              <a:rPr lang="en-US" b="1">
                <a:solidFill>
                  <a:srgbClr val="F16924"/>
                </a:solidFill>
              </a:rPr>
              <a:t>No te conformes.</a:t>
            </a:r>
          </a:p>
          <a:p>
            <a:pPr marL="12700" indent="-12700"/>
            <a:endParaRPr lang="en-US" b="1">
              <a:solidFill>
                <a:srgbClr val="F16924"/>
              </a:solidFill>
            </a:endParaRPr>
          </a:p>
          <a:p>
            <a:pPr marL="12700" indent="-12700"/>
            <a:r>
              <a:rPr lang="en-US" b="1">
                <a:solidFill>
                  <a:schemeClr val="bg1"/>
                </a:solidFill>
                <a:highlight>
                  <a:srgbClr val="F16924"/>
                </a:highlight>
              </a:rPr>
              <a:t>LEER </a:t>
            </a:r>
            <a:r>
              <a:rPr lang="en-US"/>
              <a:t>Artículo realmente interesante en LINKEDIN - </a:t>
            </a:r>
            <a:r>
              <a:rPr lang="en-GB"/>
              <a:t>Cómo la </a:t>
            </a:r>
            <a:r>
              <a:rPr lang="en-GB" b="1"/>
              <a:t>complacencia</a:t>
            </a:r>
            <a:r>
              <a:rPr lang="en-GB"/>
              <a:t> casi mata mi negocio - </a:t>
            </a:r>
            <a:r>
              <a:rPr lang="en-GB" b="1"/>
              <a:t>Cuando te vuelves complaciente pones tu negocio en riesgo. Estos siete peligros sugieren que necesitas reevaluar la forma en que diriges tu negocio. </a:t>
            </a:r>
            <a:r>
              <a:rPr lang="en-US" b="1">
                <a:solidFill>
                  <a:srgbClr val="F16924"/>
                </a:solidFill>
              </a:rPr>
              <a:t>https://www.linkedin.com/pulse/how-complacency-almost-killed-my-business-hassan-younes/?articleId=6541136148297846784</a:t>
            </a:r>
          </a:p>
        </p:txBody>
      </p:sp>
      <p:grpSp>
        <p:nvGrpSpPr>
          <p:cNvPr id="2" name="Group 1">
            <a:extLst>
              <a:ext uri="{FF2B5EF4-FFF2-40B4-BE49-F238E27FC236}">
                <a16:creationId xmlns:a16="http://schemas.microsoft.com/office/drawing/2014/main" id="{6560FC22-DF33-2D88-FAD5-D0E11B378B20}"/>
              </a:ext>
            </a:extLst>
          </p:cNvPr>
          <p:cNvGrpSpPr/>
          <p:nvPr/>
        </p:nvGrpSpPr>
        <p:grpSpPr>
          <a:xfrm>
            <a:off x="466113" y="1918123"/>
            <a:ext cx="1086135" cy="968195"/>
            <a:chOff x="4422991" y="1951890"/>
            <a:chExt cx="1086135" cy="968195"/>
          </a:xfrm>
          <a:solidFill>
            <a:srgbClr val="595959"/>
          </a:solidFill>
        </p:grpSpPr>
        <p:sp>
          <p:nvSpPr>
            <p:cNvPr id="3" name="Freeform 2">
              <a:extLst>
                <a:ext uri="{FF2B5EF4-FFF2-40B4-BE49-F238E27FC236}">
                  <a16:creationId xmlns:a16="http://schemas.microsoft.com/office/drawing/2014/main" id="{A2AA5479-47BC-FB75-A2CD-308581D51E9F}"/>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0EBD1E5F-2948-155A-3B57-661A30F685A7}"/>
                </a:ext>
              </a:extLst>
            </p:cNvPr>
            <p:cNvGrpSpPr/>
            <p:nvPr/>
          </p:nvGrpSpPr>
          <p:grpSpPr>
            <a:xfrm>
              <a:off x="4738409" y="2001259"/>
              <a:ext cx="466270" cy="416900"/>
              <a:chOff x="4738409" y="2001259"/>
              <a:chExt cx="466270" cy="416900"/>
            </a:xfrm>
            <a:grpFill/>
          </p:grpSpPr>
          <p:sp>
            <p:nvSpPr>
              <p:cNvPr id="8" name="Freeform 7">
                <a:extLst>
                  <a:ext uri="{FF2B5EF4-FFF2-40B4-BE49-F238E27FC236}">
                    <a16:creationId xmlns:a16="http://schemas.microsoft.com/office/drawing/2014/main" id="{F3840086-72FE-5068-B7E9-CD5561D6C574}"/>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16924"/>
              </a:solid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70DD39B-BC97-4983-83B0-4AC23E118E67}"/>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4"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16924"/>
              </a:solidFill>
              <a:ln w="274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08478D-C114-ECC8-CEA1-EFF47A71C070}"/>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16924"/>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607050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a:solidFill>
                  <a:schemeClr val="bg1"/>
                </a:solidFill>
              </a:rPr>
              <a:t>05 </a:t>
            </a:r>
            <a:r>
              <a:rPr lang="en-IE">
                <a:solidFill>
                  <a:schemeClr val="bg1"/>
                </a:solidFill>
              </a:rPr>
              <a:t>Aprendizaje y resiliencia </a:t>
            </a:r>
            <a:endParaRPr lang="en-US">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8" y="1918123"/>
            <a:ext cx="9377743" cy="4255886"/>
          </a:xfrm>
        </p:spPr>
        <p:txBody>
          <a:bodyPr>
            <a:normAutofit/>
          </a:bodyPr>
          <a:lstStyle/>
          <a:p>
            <a:pPr marL="12700" indent="-12700" algn="just"/>
            <a:r>
              <a:rPr lang="en-GB">
                <a:latin typeface="Calibri" panose="020F0502020204030204" pitchFamily="34" charset="0"/>
                <a:ea typeface="Lato Light" panose="020F0502020204030203" pitchFamily="34" charset="0"/>
                <a:cs typeface="Calibri" panose="020F0502020204030204" pitchFamily="34" charset="0"/>
              </a:rPr>
              <a:t>Si la crisis se supera con éxito, hay que extraer el aprendizaje adecuado. Si esto tiene éxito, puede conducir a una resiliencia sostenible ante la crisis.</a:t>
            </a:r>
          </a:p>
        </p:txBody>
      </p:sp>
      <p:sp>
        <p:nvSpPr>
          <p:cNvPr id="2" name="TextBox 1">
            <a:extLst>
              <a:ext uri="{FF2B5EF4-FFF2-40B4-BE49-F238E27FC236}">
                <a16:creationId xmlns:a16="http://schemas.microsoft.com/office/drawing/2014/main" id="{5F287E9B-0697-9CFF-5766-567DB12E05B5}"/>
              </a:ext>
            </a:extLst>
          </p:cNvPr>
          <p:cNvSpPr txBox="1"/>
          <p:nvPr/>
        </p:nvSpPr>
        <p:spPr>
          <a:xfrm>
            <a:off x="2225677" y="3188929"/>
            <a:ext cx="8957141" cy="2554545"/>
          </a:xfrm>
          <a:prstGeom prst="rect">
            <a:avLst/>
          </a:prstGeom>
          <a:solidFill>
            <a:srgbClr val="F16924"/>
          </a:solidFill>
        </p:spPr>
        <p:txBody>
          <a:bodyPr wrap="square" anchor="ctr">
            <a:spAutoFit/>
          </a:bodyPr>
          <a:lstStyle/>
          <a:p>
            <a:pPr algn="ctr"/>
            <a:endParaRPr lang="en-GB" sz="2000" i="1">
              <a:solidFill>
                <a:schemeClr val="bg1"/>
              </a:solidFill>
              <a:latin typeface="Calibri" panose="020F0502020204030204" pitchFamily="34" charset="0"/>
              <a:cs typeface="Calibri" panose="020F0502020204030204" pitchFamily="34" charset="0"/>
            </a:endParaRPr>
          </a:p>
          <a:p>
            <a:pPr algn="ctr"/>
            <a:r>
              <a:rPr lang="en-GB" sz="2000" i="1">
                <a:solidFill>
                  <a:schemeClr val="bg1"/>
                </a:solidFill>
                <a:latin typeface="Calibri" panose="020F0502020204030204" pitchFamily="34" charset="0"/>
                <a:cs typeface="Calibri" panose="020F0502020204030204" pitchFamily="34" charset="0"/>
              </a:rPr>
              <a:t>"Estoy convencido de que aproximadamente la mitad de lo que separa a los empresarios de éxito de los que no lo son es pura perseverancia. Es tan duro y viertes tanto de tu vida en esta cosa, que hay momentos tan duros en el tiempo que la mayoría de la gente se rinde. Y no les culpo, es realmente duro". </a:t>
            </a:r>
          </a:p>
          <a:p>
            <a:pPr algn="ctr"/>
            <a:endParaRPr lang="en-GB" sz="2000" i="1">
              <a:solidFill>
                <a:schemeClr val="bg1"/>
              </a:solidFill>
              <a:latin typeface="Calibri" panose="020F0502020204030204" pitchFamily="34" charset="0"/>
              <a:cs typeface="Calibri" panose="020F0502020204030204" pitchFamily="34" charset="0"/>
            </a:endParaRPr>
          </a:p>
          <a:p>
            <a:pPr algn="ctr"/>
            <a:r>
              <a:rPr lang="en-GB" sz="2000" b="1">
                <a:solidFill>
                  <a:schemeClr val="bg1"/>
                </a:solidFill>
                <a:latin typeface="Calibri" panose="020F0502020204030204" pitchFamily="34" charset="0"/>
                <a:cs typeface="Calibri" panose="020F0502020204030204" pitchFamily="34" charset="0"/>
              </a:rPr>
              <a:t>Steve Jobs, cofundador de Apple</a:t>
            </a:r>
          </a:p>
          <a:p>
            <a:pPr algn="ctr"/>
            <a:endParaRPr lang="en-GB" sz="2000" b="1">
              <a:solidFill>
                <a:schemeClr val="bg1"/>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A1C701F-EE2E-9A70-964F-98BE08741BDA}"/>
              </a:ext>
            </a:extLst>
          </p:cNvPr>
          <p:cNvGrpSpPr/>
          <p:nvPr/>
        </p:nvGrpSpPr>
        <p:grpSpPr>
          <a:xfrm>
            <a:off x="497532" y="1828977"/>
            <a:ext cx="912267" cy="912987"/>
            <a:chOff x="2845389" y="1612886"/>
            <a:chExt cx="3419384" cy="3422081"/>
          </a:xfrm>
          <a:solidFill>
            <a:srgbClr val="595959"/>
          </a:solidFill>
        </p:grpSpPr>
        <p:sp>
          <p:nvSpPr>
            <p:cNvPr id="5" name="Freeform 4">
              <a:extLst>
                <a:ext uri="{FF2B5EF4-FFF2-40B4-BE49-F238E27FC236}">
                  <a16:creationId xmlns:a16="http://schemas.microsoft.com/office/drawing/2014/main" id="{44D958D1-B2BC-971A-B22B-81B53760C122}"/>
                </a:ext>
              </a:extLst>
            </p:cNvPr>
            <p:cNvSpPr/>
            <p:nvPr/>
          </p:nvSpPr>
          <p:spPr>
            <a:xfrm>
              <a:off x="4625981" y="1744565"/>
              <a:ext cx="1591319" cy="1762089"/>
            </a:xfrm>
            <a:custGeom>
              <a:avLst/>
              <a:gdLst>
                <a:gd name="connsiteX0" fmla="*/ 1590367 w 1591319"/>
                <a:gd name="connsiteY0" fmla="*/ 1762090 h 1762089"/>
                <a:gd name="connsiteX1" fmla="*/ 453031 w 1591319"/>
                <a:gd name="connsiteY1" fmla="*/ 1762090 h 1762089"/>
                <a:gd name="connsiteX2" fmla="*/ 453031 w 1591319"/>
                <a:gd name="connsiteY2" fmla="*/ 1608823 h 1762089"/>
                <a:gd name="connsiteX3" fmla="*/ 379747 w 1591319"/>
                <a:gd name="connsiteY3" fmla="*/ 1535522 h 1762089"/>
                <a:gd name="connsiteX4" fmla="*/ 0 w 1591319"/>
                <a:gd name="connsiteY4" fmla="*/ 1535522 h 1762089"/>
                <a:gd name="connsiteX5" fmla="*/ 0 w 1591319"/>
                <a:gd name="connsiteY5" fmla="*/ 1434613 h 1762089"/>
                <a:gd name="connsiteX6" fmla="*/ 246502 w 1591319"/>
                <a:gd name="connsiteY6" fmla="*/ 1251836 h 1762089"/>
                <a:gd name="connsiteX7" fmla="*/ 536785 w 1591319"/>
                <a:gd name="connsiteY7" fmla="*/ 962438 h 1762089"/>
                <a:gd name="connsiteX8" fmla="*/ 536785 w 1591319"/>
                <a:gd name="connsiteY8" fmla="*/ 853914 h 1762089"/>
                <a:gd name="connsiteX9" fmla="*/ 420672 w 1591319"/>
                <a:gd name="connsiteY9" fmla="*/ 740630 h 1762089"/>
                <a:gd name="connsiteX10" fmla="*/ 724279 w 1591319"/>
                <a:gd name="connsiteY10" fmla="*/ 439809 h 1762089"/>
                <a:gd name="connsiteX11" fmla="*/ 638622 w 1591319"/>
                <a:gd name="connsiteY11" fmla="*/ 362699 h 1762089"/>
                <a:gd name="connsiteX12" fmla="*/ 348339 w 1591319"/>
                <a:gd name="connsiteY12" fmla="*/ 657809 h 1762089"/>
                <a:gd name="connsiteX13" fmla="*/ 217950 w 1591319"/>
                <a:gd name="connsiteY13" fmla="*/ 665425 h 1762089"/>
                <a:gd name="connsiteX14" fmla="*/ 8566 w 1591319"/>
                <a:gd name="connsiteY14" fmla="*/ 873905 h 1762089"/>
                <a:gd name="connsiteX15" fmla="*/ 0 w 1591319"/>
                <a:gd name="connsiteY15" fmla="*/ 877713 h 1762089"/>
                <a:gd name="connsiteX16" fmla="*/ 0 w 1591319"/>
                <a:gd name="connsiteY16" fmla="*/ 0 h 1762089"/>
                <a:gd name="connsiteX17" fmla="*/ 1591319 w 1591319"/>
                <a:gd name="connsiteY17" fmla="*/ 0 h 1762089"/>
                <a:gd name="connsiteX18" fmla="*/ 1590367 w 1591319"/>
                <a:gd name="connsiteY18" fmla="*/ 1762090 h 1762089"/>
                <a:gd name="connsiteX19" fmla="*/ 313125 w 1591319"/>
                <a:gd name="connsiteY19" fmla="*/ 286542 h 1762089"/>
                <a:gd name="connsiteX20" fmla="*/ 364519 w 1591319"/>
                <a:gd name="connsiteY20" fmla="*/ 388402 h 1762089"/>
                <a:gd name="connsiteX21" fmla="*/ 654801 w 1591319"/>
                <a:gd name="connsiteY21" fmla="*/ 242751 h 1762089"/>
                <a:gd name="connsiteX22" fmla="*/ 707147 w 1591319"/>
                <a:gd name="connsiteY22" fmla="*/ 242751 h 1762089"/>
                <a:gd name="connsiteX23" fmla="*/ 980298 w 1591319"/>
                <a:gd name="connsiteY23" fmla="*/ 380786 h 1762089"/>
                <a:gd name="connsiteX24" fmla="*/ 1064052 w 1591319"/>
                <a:gd name="connsiteY24" fmla="*/ 380786 h 1762089"/>
                <a:gd name="connsiteX25" fmla="*/ 1257256 w 1591319"/>
                <a:gd name="connsiteY25" fmla="*/ 283686 h 1762089"/>
                <a:gd name="connsiteX26" fmla="*/ 1389549 w 1591319"/>
                <a:gd name="connsiteY26" fmla="*/ 218000 h 1762089"/>
                <a:gd name="connsiteX27" fmla="*/ 1338155 w 1591319"/>
                <a:gd name="connsiteY27" fmla="*/ 116140 h 1762089"/>
                <a:gd name="connsiteX28" fmla="*/ 1048824 w 1591319"/>
                <a:gd name="connsiteY28" fmla="*/ 260839 h 1762089"/>
                <a:gd name="connsiteX29" fmla="*/ 996478 w 1591319"/>
                <a:gd name="connsiteY29" fmla="*/ 261791 h 1762089"/>
                <a:gd name="connsiteX30" fmla="*/ 719520 w 1591319"/>
                <a:gd name="connsiteY30" fmla="*/ 123756 h 1762089"/>
                <a:gd name="connsiteX31" fmla="*/ 659560 w 1591319"/>
                <a:gd name="connsiteY31" fmla="*/ 115188 h 1762089"/>
                <a:gd name="connsiteX32" fmla="*/ 313125 w 1591319"/>
                <a:gd name="connsiteY32" fmla="*/ 286542 h 1762089"/>
                <a:gd name="connsiteX33" fmla="*/ 1420005 w 1591319"/>
                <a:gd name="connsiteY33" fmla="*/ 739678 h 1762089"/>
                <a:gd name="connsiteX34" fmla="*/ 740458 w 1591319"/>
                <a:gd name="connsiteY34" fmla="*/ 739678 h 1762089"/>
                <a:gd name="connsiteX35" fmla="*/ 740458 w 1591319"/>
                <a:gd name="connsiteY35" fmla="*/ 849154 h 1762089"/>
                <a:gd name="connsiteX36" fmla="*/ 1420005 w 1591319"/>
                <a:gd name="connsiteY36" fmla="*/ 849154 h 1762089"/>
                <a:gd name="connsiteX37" fmla="*/ 1420005 w 1591319"/>
                <a:gd name="connsiteY37" fmla="*/ 739678 h 1762089"/>
                <a:gd name="connsiteX38" fmla="*/ 1418101 w 1591319"/>
                <a:gd name="connsiteY38" fmla="*/ 1077626 h 1762089"/>
                <a:gd name="connsiteX39" fmla="*/ 1418101 w 1591319"/>
                <a:gd name="connsiteY39" fmla="*/ 966246 h 1762089"/>
                <a:gd name="connsiteX40" fmla="*/ 739507 w 1591319"/>
                <a:gd name="connsiteY40" fmla="*/ 966246 h 1762089"/>
                <a:gd name="connsiteX41" fmla="*/ 739507 w 1591319"/>
                <a:gd name="connsiteY41" fmla="*/ 1077626 h 1762089"/>
                <a:gd name="connsiteX42" fmla="*/ 1418101 w 1591319"/>
                <a:gd name="connsiteY42" fmla="*/ 1077626 h 1762089"/>
                <a:gd name="connsiteX43" fmla="*/ 738555 w 1591319"/>
                <a:gd name="connsiteY43" fmla="*/ 1305146 h 1762089"/>
                <a:gd name="connsiteX44" fmla="*/ 1418101 w 1591319"/>
                <a:gd name="connsiteY44" fmla="*/ 1305146 h 1762089"/>
                <a:gd name="connsiteX45" fmla="*/ 1418101 w 1591319"/>
                <a:gd name="connsiteY45" fmla="*/ 1195670 h 1762089"/>
                <a:gd name="connsiteX46" fmla="*/ 738555 w 1591319"/>
                <a:gd name="connsiteY46" fmla="*/ 1195670 h 1762089"/>
                <a:gd name="connsiteX47" fmla="*/ 738555 w 1591319"/>
                <a:gd name="connsiteY47" fmla="*/ 1305146 h 1762089"/>
                <a:gd name="connsiteX48" fmla="*/ 1420005 w 1591319"/>
                <a:gd name="connsiteY48" fmla="*/ 1424142 h 1762089"/>
                <a:gd name="connsiteX49" fmla="*/ 740458 w 1591319"/>
                <a:gd name="connsiteY49" fmla="*/ 1424142 h 1762089"/>
                <a:gd name="connsiteX50" fmla="*/ 740458 w 1591319"/>
                <a:gd name="connsiteY50" fmla="*/ 1533618 h 1762089"/>
                <a:gd name="connsiteX51" fmla="*/ 1420005 w 1591319"/>
                <a:gd name="connsiteY51" fmla="*/ 1533618 h 1762089"/>
                <a:gd name="connsiteX52" fmla="*/ 1420005 w 1591319"/>
                <a:gd name="connsiteY52" fmla="*/ 142414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91319" h="1762089">
                  <a:moveTo>
                    <a:pt x="1590367" y="1762090"/>
                  </a:moveTo>
                  <a:cubicBezTo>
                    <a:pt x="1210621" y="1762090"/>
                    <a:pt x="833729" y="1762090"/>
                    <a:pt x="453031" y="1762090"/>
                  </a:cubicBezTo>
                  <a:cubicBezTo>
                    <a:pt x="453031" y="1709732"/>
                    <a:pt x="453031" y="1659278"/>
                    <a:pt x="453031" y="1608823"/>
                  </a:cubicBezTo>
                  <a:cubicBezTo>
                    <a:pt x="453031" y="1555513"/>
                    <a:pt x="433996" y="1535522"/>
                    <a:pt x="379747" y="1535522"/>
                  </a:cubicBezTo>
                  <a:cubicBezTo>
                    <a:pt x="254116" y="1535522"/>
                    <a:pt x="128486" y="1535522"/>
                    <a:pt x="0" y="1535522"/>
                  </a:cubicBezTo>
                  <a:cubicBezTo>
                    <a:pt x="0" y="1503155"/>
                    <a:pt x="0" y="1471740"/>
                    <a:pt x="0" y="1434613"/>
                  </a:cubicBezTo>
                  <a:cubicBezTo>
                    <a:pt x="109451" y="1414622"/>
                    <a:pt x="172266" y="1325137"/>
                    <a:pt x="246502" y="1251836"/>
                  </a:cubicBezTo>
                  <a:cubicBezTo>
                    <a:pt x="344532" y="1156639"/>
                    <a:pt x="439707" y="1058587"/>
                    <a:pt x="536785" y="962438"/>
                  </a:cubicBezTo>
                  <a:cubicBezTo>
                    <a:pt x="578662" y="920552"/>
                    <a:pt x="578662" y="895800"/>
                    <a:pt x="536785" y="853914"/>
                  </a:cubicBezTo>
                  <a:cubicBezTo>
                    <a:pt x="498715" y="815835"/>
                    <a:pt x="460645" y="779661"/>
                    <a:pt x="420672" y="740630"/>
                  </a:cubicBezTo>
                  <a:cubicBezTo>
                    <a:pt x="523460" y="638769"/>
                    <a:pt x="622442" y="539765"/>
                    <a:pt x="724279" y="439809"/>
                  </a:cubicBezTo>
                  <a:cubicBezTo>
                    <a:pt x="691919" y="411250"/>
                    <a:pt x="666222" y="387450"/>
                    <a:pt x="638622" y="362699"/>
                  </a:cubicBezTo>
                  <a:cubicBezTo>
                    <a:pt x="543447" y="458848"/>
                    <a:pt x="445417" y="558804"/>
                    <a:pt x="348339" y="657809"/>
                  </a:cubicBezTo>
                  <a:cubicBezTo>
                    <a:pt x="280765" y="612114"/>
                    <a:pt x="270296" y="613066"/>
                    <a:pt x="217950" y="665425"/>
                  </a:cubicBezTo>
                  <a:cubicBezTo>
                    <a:pt x="148472" y="734918"/>
                    <a:pt x="78043" y="804412"/>
                    <a:pt x="8566" y="873905"/>
                  </a:cubicBezTo>
                  <a:cubicBezTo>
                    <a:pt x="7614" y="874857"/>
                    <a:pt x="4759" y="875809"/>
                    <a:pt x="0" y="877713"/>
                  </a:cubicBezTo>
                  <a:cubicBezTo>
                    <a:pt x="0" y="585459"/>
                    <a:pt x="0" y="294158"/>
                    <a:pt x="0" y="0"/>
                  </a:cubicBezTo>
                  <a:cubicBezTo>
                    <a:pt x="529171" y="0"/>
                    <a:pt x="1059293" y="0"/>
                    <a:pt x="1591319" y="0"/>
                  </a:cubicBezTo>
                  <a:cubicBezTo>
                    <a:pt x="1590367" y="584507"/>
                    <a:pt x="1590367" y="1171871"/>
                    <a:pt x="1590367" y="1762090"/>
                  </a:cubicBezTo>
                  <a:close/>
                  <a:moveTo>
                    <a:pt x="313125" y="286542"/>
                  </a:moveTo>
                  <a:cubicBezTo>
                    <a:pt x="331208" y="323669"/>
                    <a:pt x="347387" y="355083"/>
                    <a:pt x="364519" y="388402"/>
                  </a:cubicBezTo>
                  <a:cubicBezTo>
                    <a:pt x="462549" y="339852"/>
                    <a:pt x="559627" y="292254"/>
                    <a:pt x="654801" y="242751"/>
                  </a:cubicBezTo>
                  <a:cubicBezTo>
                    <a:pt x="673836" y="233232"/>
                    <a:pt x="688112" y="233232"/>
                    <a:pt x="707147" y="242751"/>
                  </a:cubicBezTo>
                  <a:cubicBezTo>
                    <a:pt x="797563" y="289398"/>
                    <a:pt x="889882" y="333188"/>
                    <a:pt x="980298" y="380786"/>
                  </a:cubicBezTo>
                  <a:cubicBezTo>
                    <a:pt x="1009802" y="396018"/>
                    <a:pt x="1034548" y="396970"/>
                    <a:pt x="1064052" y="380786"/>
                  </a:cubicBezTo>
                  <a:cubicBezTo>
                    <a:pt x="1127819" y="347468"/>
                    <a:pt x="1193490" y="316053"/>
                    <a:pt x="1257256" y="283686"/>
                  </a:cubicBezTo>
                  <a:cubicBezTo>
                    <a:pt x="1300085" y="261791"/>
                    <a:pt x="1343865" y="240847"/>
                    <a:pt x="1389549" y="218000"/>
                  </a:cubicBezTo>
                  <a:cubicBezTo>
                    <a:pt x="1371466" y="181826"/>
                    <a:pt x="1355286" y="150411"/>
                    <a:pt x="1338155" y="116140"/>
                  </a:cubicBezTo>
                  <a:cubicBezTo>
                    <a:pt x="1239173" y="165642"/>
                    <a:pt x="1143999" y="212288"/>
                    <a:pt x="1048824" y="260839"/>
                  </a:cubicBezTo>
                  <a:cubicBezTo>
                    <a:pt x="1029789" y="270358"/>
                    <a:pt x="1015513" y="271310"/>
                    <a:pt x="996478" y="261791"/>
                  </a:cubicBezTo>
                  <a:cubicBezTo>
                    <a:pt x="905110" y="214192"/>
                    <a:pt x="812791" y="168498"/>
                    <a:pt x="719520" y="123756"/>
                  </a:cubicBezTo>
                  <a:cubicBezTo>
                    <a:pt x="701437" y="115188"/>
                    <a:pt x="674788" y="108524"/>
                    <a:pt x="659560" y="115188"/>
                  </a:cubicBezTo>
                  <a:cubicBezTo>
                    <a:pt x="544399" y="170402"/>
                    <a:pt x="431141" y="228472"/>
                    <a:pt x="313125" y="286542"/>
                  </a:cubicBezTo>
                  <a:close/>
                  <a:moveTo>
                    <a:pt x="1420005" y="739678"/>
                  </a:moveTo>
                  <a:cubicBezTo>
                    <a:pt x="1191586" y="739678"/>
                    <a:pt x="965071" y="739678"/>
                    <a:pt x="740458" y="739678"/>
                  </a:cubicBezTo>
                  <a:cubicBezTo>
                    <a:pt x="740458" y="777757"/>
                    <a:pt x="740458" y="813931"/>
                    <a:pt x="740458" y="849154"/>
                  </a:cubicBezTo>
                  <a:cubicBezTo>
                    <a:pt x="967926" y="849154"/>
                    <a:pt x="1193490" y="849154"/>
                    <a:pt x="1420005" y="849154"/>
                  </a:cubicBezTo>
                  <a:cubicBezTo>
                    <a:pt x="1420005" y="812027"/>
                    <a:pt x="1420005" y="776805"/>
                    <a:pt x="1420005" y="739678"/>
                  </a:cubicBezTo>
                  <a:close/>
                  <a:moveTo>
                    <a:pt x="1418101" y="1077626"/>
                  </a:moveTo>
                  <a:cubicBezTo>
                    <a:pt x="1418101" y="1037643"/>
                    <a:pt x="1418101" y="1001469"/>
                    <a:pt x="1418101" y="966246"/>
                  </a:cubicBezTo>
                  <a:cubicBezTo>
                    <a:pt x="1190634" y="966246"/>
                    <a:pt x="965071" y="966246"/>
                    <a:pt x="739507" y="966246"/>
                  </a:cubicBezTo>
                  <a:cubicBezTo>
                    <a:pt x="739507" y="1004324"/>
                    <a:pt x="739507" y="1040499"/>
                    <a:pt x="739507" y="1077626"/>
                  </a:cubicBezTo>
                  <a:cubicBezTo>
                    <a:pt x="966974" y="1077626"/>
                    <a:pt x="1191586" y="1077626"/>
                    <a:pt x="1418101" y="1077626"/>
                  </a:cubicBezTo>
                  <a:close/>
                  <a:moveTo>
                    <a:pt x="738555" y="1305146"/>
                  </a:moveTo>
                  <a:cubicBezTo>
                    <a:pt x="966974" y="1305146"/>
                    <a:pt x="1193490" y="1305146"/>
                    <a:pt x="1418101" y="1305146"/>
                  </a:cubicBezTo>
                  <a:cubicBezTo>
                    <a:pt x="1418101" y="1266115"/>
                    <a:pt x="1418101" y="1230893"/>
                    <a:pt x="1418101" y="1195670"/>
                  </a:cubicBezTo>
                  <a:cubicBezTo>
                    <a:pt x="1190634" y="1195670"/>
                    <a:pt x="965071" y="1195670"/>
                    <a:pt x="738555" y="1195670"/>
                  </a:cubicBezTo>
                  <a:cubicBezTo>
                    <a:pt x="738555" y="1231845"/>
                    <a:pt x="738555" y="1267067"/>
                    <a:pt x="738555" y="1305146"/>
                  </a:cubicBezTo>
                  <a:close/>
                  <a:moveTo>
                    <a:pt x="1420005" y="1424142"/>
                  </a:moveTo>
                  <a:cubicBezTo>
                    <a:pt x="1191586" y="1424142"/>
                    <a:pt x="965071" y="1424142"/>
                    <a:pt x="740458" y="1424142"/>
                  </a:cubicBezTo>
                  <a:cubicBezTo>
                    <a:pt x="740458" y="1462220"/>
                    <a:pt x="740458" y="1498395"/>
                    <a:pt x="740458" y="1533618"/>
                  </a:cubicBezTo>
                  <a:cubicBezTo>
                    <a:pt x="967926" y="1533618"/>
                    <a:pt x="1193490" y="1533618"/>
                    <a:pt x="1420005" y="1533618"/>
                  </a:cubicBezTo>
                  <a:cubicBezTo>
                    <a:pt x="1420005" y="1496491"/>
                    <a:pt x="1420005" y="1461268"/>
                    <a:pt x="1420005" y="1424142"/>
                  </a:cubicBezTo>
                  <a:close/>
                </a:path>
              </a:pathLst>
            </a:custGeom>
            <a:solidFill>
              <a:srgbClr val="F16924"/>
            </a:solidFill>
            <a:ln w="9514"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974C2706-2496-00AF-249A-48C9C6D37500}"/>
                </a:ext>
              </a:extLst>
            </p:cNvPr>
            <p:cNvGrpSpPr/>
            <p:nvPr/>
          </p:nvGrpSpPr>
          <p:grpSpPr>
            <a:xfrm>
              <a:off x="2845389" y="1612886"/>
              <a:ext cx="3419384" cy="3422081"/>
              <a:chOff x="2845389" y="1612886"/>
              <a:chExt cx="3419384" cy="3422081"/>
            </a:xfrm>
            <a:grpFill/>
          </p:grpSpPr>
          <p:sp>
            <p:nvSpPr>
              <p:cNvPr id="10" name="Freeform 9">
                <a:extLst>
                  <a:ext uri="{FF2B5EF4-FFF2-40B4-BE49-F238E27FC236}">
                    <a16:creationId xmlns:a16="http://schemas.microsoft.com/office/drawing/2014/main" id="{FBAFFE75-D104-EA26-E548-CAD2613B1998}"/>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88913B7-A655-6C44-52B7-88014961542A}"/>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65C604B-2FC3-353F-4806-2091339011CB}"/>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C2F07E9-616D-7D6A-8BC2-A42A231B642F}"/>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B8DB4F-AF3C-5AB6-1AF7-833EC2D13AF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8A87AB9-D6CA-1EC5-CEDE-4E39993895FE}"/>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1CE706A-A3D5-B576-7F91-C080DE6A2604}"/>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C4431D-8F52-C421-1886-705DF82CFC99}"/>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611157E-4979-D111-7773-06F975048CB5}"/>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421C6E3-6E7F-2D9F-6801-8A554FC72414}"/>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485454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2D945-AFAD-627A-86C7-4D5226FF17F1}"/>
              </a:ext>
            </a:extLst>
          </p:cNvPr>
          <p:cNvSpPr>
            <a:spLocks noGrp="1"/>
          </p:cNvSpPr>
          <p:nvPr>
            <p:ph type="body" sz="quarter" idx="18"/>
          </p:nvPr>
        </p:nvSpPr>
        <p:spPr>
          <a:xfrm>
            <a:off x="734715" y="2096085"/>
            <a:ext cx="5666086" cy="3528629"/>
          </a:xfrm>
        </p:spPr>
        <p:txBody>
          <a:bodyPr/>
          <a:lstStyle/>
          <a:p>
            <a:pPr marL="12700" indent="-12700"/>
            <a:r>
              <a:rPr lang="en-US">
                <a:latin typeface="Calibri" panose="020F0502020204030204" pitchFamily="34" charset="0"/>
                <a:ea typeface="Calibri" panose="020F0502020204030204" pitchFamily="34" charset="0"/>
                <a:cs typeface="Times New Roman" panose="02020603050405020304" pitchFamily="18" charset="0"/>
              </a:rPr>
              <a:t>El PAQUETE DE CURRÍCULOS Y FORMACIÓN DE EFP SECURE es el primer enfoque holístico de EFP que aborda la detección y resolución tempranas de crisis basándose en un marco desarrollado específicamente para las PYME. Lo hace combinando un enfoque basado en el currículo, que puede adoptarse en la enseñanza y la formación por parte de la EFP, con un enfoque modular, que resulta especialmente útil para los consultores y para que lo utilicen directamente las PYME y los fundadores.</a:t>
            </a:r>
            <a:endParaRPr lang="en-IE">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734713" y="642972"/>
            <a:ext cx="7241669" cy="1453114"/>
          </a:xfrm>
        </p:spPr>
        <p:txBody>
          <a:bodyPr>
            <a:normAutofit/>
          </a:bodyPr>
          <a:lstStyle/>
          <a:p>
            <a:r>
              <a:rPr lang="en-US"/>
              <a:t>¿Por qué es especial nuestro </a:t>
            </a:r>
            <a:r>
              <a:rPr lang="en-US" b="1">
                <a:effectLst/>
                <a:latin typeface="Calibri" panose="020F0502020204030204" pitchFamily="34" charset="0"/>
                <a:ea typeface="Calibri" panose="020F0502020204030204" pitchFamily="34" charset="0"/>
                <a:cs typeface="Times New Roman" panose="02020603050405020304" pitchFamily="18" charset="0"/>
              </a:rPr>
              <a:t>CURRÍCULO DE </a:t>
            </a:r>
            <a:r>
              <a:rPr lang="en-US"/>
              <a:t>SEGURIDAD </a:t>
            </a:r>
            <a:r>
              <a:rPr lang="en-US" b="1">
                <a:effectLst/>
                <a:latin typeface="Calibri" panose="020F0502020204030204" pitchFamily="34" charset="0"/>
                <a:ea typeface="Calibri" panose="020F0502020204030204" pitchFamily="34" charset="0"/>
                <a:cs typeface="Times New Roman" panose="02020603050405020304" pitchFamily="18" charset="0"/>
              </a:rPr>
              <a:t>y el PAQUETE DE FORMACIÓN VET</a:t>
            </a:r>
            <a:r>
              <a:rPr lang="en-US"/>
              <a:t>?</a:t>
            </a:r>
          </a:p>
        </p:txBody>
      </p:sp>
      <p:pic>
        <p:nvPicPr>
          <p:cNvPr id="5" name="Picture 4" descr="Icon&#10;&#10;Description automatically generated">
            <a:extLst>
              <a:ext uri="{FF2B5EF4-FFF2-40B4-BE49-F238E27FC236}">
                <a16:creationId xmlns:a16="http://schemas.microsoft.com/office/drawing/2014/main" id="{4E8A0052-0A55-522A-2BB0-59E9948A0E76}"/>
              </a:ext>
            </a:extLst>
          </p:cNvPr>
          <p:cNvPicPr/>
          <p:nvPr/>
        </p:nvPicPr>
        <p:blipFill>
          <a:blip r:embed="rId2">
            <a:extLst>
              <a:ext uri="{28A0092B-C50C-407E-A947-70E740481C1C}">
                <a14:useLocalDpi xmlns:a14="http://schemas.microsoft.com/office/drawing/2010/main"/>
              </a:ext>
            </a:extLst>
          </a:blip>
          <a:srcRect l="6291" t="4502" r="13258" b="10881"/>
          <a:stretch>
            <a:fillRect/>
          </a:stretch>
        </p:blipFill>
        <p:spPr>
          <a:xfrm>
            <a:off x="6484950" y="211015"/>
            <a:ext cx="6035215" cy="5830859"/>
          </a:xfrm>
          <a:prstGeom prst="rect">
            <a:avLst/>
          </a:prstGeom>
        </p:spPr>
      </p:pic>
      <p:sp>
        <p:nvSpPr>
          <p:cNvPr id="6" name="Rectangle 5">
            <a:extLst>
              <a:ext uri="{FF2B5EF4-FFF2-40B4-BE49-F238E27FC236}">
                <a16:creationId xmlns:a16="http://schemas.microsoft.com/office/drawing/2014/main" id="{82F49A78-CA2B-C594-04DF-F1CD4FF555A2}"/>
              </a:ext>
            </a:extLst>
          </p:cNvPr>
          <p:cNvSpPr/>
          <p:nvPr/>
        </p:nvSpPr>
        <p:spPr>
          <a:xfrm>
            <a:off x="818862" y="183269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Box 6">
            <a:extLst>
              <a:ext uri="{FF2B5EF4-FFF2-40B4-BE49-F238E27FC236}">
                <a16:creationId xmlns:a16="http://schemas.microsoft.com/office/drawing/2014/main" id="{C9EEC6F1-F743-DD8E-CDA1-31EEF2B94173}"/>
              </a:ext>
            </a:extLst>
          </p:cNvPr>
          <p:cNvSpPr txBox="1"/>
          <p:nvPr/>
        </p:nvSpPr>
        <p:spPr>
          <a:xfrm>
            <a:off x="478544" y="5953418"/>
            <a:ext cx="11600042" cy="523220"/>
          </a:xfrm>
          <a:prstGeom prst="rect">
            <a:avLst/>
          </a:prstGeom>
          <a:noFill/>
        </p:spPr>
        <p:txBody>
          <a:bodyPr wrap="square">
            <a:spAutoFit/>
          </a:bodyPr>
          <a:lstStyle/>
          <a:p>
            <a:r>
              <a:rPr lang="en-GB" sz="1400">
                <a:solidFill>
                  <a:srgbClr val="595959"/>
                </a:solidFill>
              </a:rPr>
              <a:t>"El apoyo de la Comisión Europea a la elaboración de esta publicación no constituye una aprobación de su contenido, que refleja únicamente las opiniones de los autores, y la Comisión no se hace responsable del uso que pueda hacerse de la información contenida en ella."</a:t>
            </a:r>
            <a:endParaRPr lang="en-IE" sz="1400">
              <a:solidFill>
                <a:srgbClr val="595959"/>
              </a:solidFill>
            </a:endParaRPr>
          </a:p>
        </p:txBody>
      </p:sp>
      <p:pic>
        <p:nvPicPr>
          <p:cNvPr id="8" name="Picture 7">
            <a:extLst>
              <a:ext uri="{FF2B5EF4-FFF2-40B4-BE49-F238E27FC236}">
                <a16:creationId xmlns:a16="http://schemas.microsoft.com/office/drawing/2014/main" id="{EA895E61-E0A0-D3A1-E6A8-E9F53A601598}"/>
              </a:ext>
            </a:extLst>
          </p:cNvPr>
          <p:cNvPicPr>
            <a:picLocks noChangeAspect="1"/>
          </p:cNvPicPr>
          <p:nvPr/>
        </p:nvPicPr>
        <p:blipFill>
          <a:blip r:embed="rId3"/>
          <a:stretch>
            <a:fillRect/>
          </a:stretch>
        </p:blipFill>
        <p:spPr>
          <a:xfrm>
            <a:off x="7836195" y="2213491"/>
            <a:ext cx="4171507" cy="3575575"/>
          </a:xfrm>
          <a:prstGeom prst="rect">
            <a:avLst/>
          </a:prstGeom>
        </p:spPr>
      </p:pic>
    </p:spTree>
    <p:extLst>
      <p:ext uri="{BB962C8B-B14F-4D97-AF65-F5344CB8AC3E}">
        <p14:creationId xmlns:p14="http://schemas.microsoft.com/office/powerpoint/2010/main" val="25950058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a:solidFill>
                  <a:schemeClr val="bg1"/>
                </a:solidFill>
              </a:rPr>
              <a:t>05 </a:t>
            </a:r>
            <a:r>
              <a:rPr lang="en-IE">
                <a:solidFill>
                  <a:schemeClr val="bg1"/>
                </a:solidFill>
              </a:rPr>
              <a:t>Aprendizaje y resiliencia </a:t>
            </a:r>
            <a:endParaRPr lang="en-US">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316725" y="1828977"/>
            <a:ext cx="9377743" cy="4503942"/>
          </a:xfrm>
        </p:spPr>
        <p:txBody>
          <a:bodyPr>
            <a:normAutofit fontScale="92500" lnSpcReduction="10000"/>
          </a:bodyPr>
          <a:lstStyle/>
          <a:p>
            <a:pPr marL="12700" indent="-12700" algn="just">
              <a:lnSpc>
                <a:spcPct val="110000"/>
              </a:lnSpc>
            </a:pPr>
            <a:r>
              <a:rPr lang="en-GB" b="0" i="0">
                <a:effectLst/>
                <a:latin typeface="Finlandica"/>
              </a:rPr>
              <a:t>La crisis de COVID-19 ha hecho que muchos se den cuenta de la importancia de la resistencia en las operaciones de una empresa, y seguro que no será la última crisis a la que nos enfrentemos. La resiliencia es algo que debe construirse antes de la crisis, no durante ella. La resiliencia puede definirse como la capacidad de un sistema, ya sea una organización, un individuo o una economía, para afrontar el cambio y seguir desarrollándose. La resiliencia no es una característica inherente, sino que debe planificarse y construirse sistemáticamente, y adoptarse en las actividades diarias de las empresas. La planificación y la preparación desempeñan un papel crucial: construir diferentes escenarios, crear flexibilidad y confianza. Cuando la resiliencia se incorpora a un sistema, los cambios inesperados no provocan una tragedia, sino nuevas oportunidades.</a:t>
            </a:r>
          </a:p>
          <a:p>
            <a:pPr marL="12700" indent="-12700" algn="just">
              <a:lnSpc>
                <a:spcPct val="110000"/>
              </a:lnSpc>
            </a:pPr>
            <a:r>
              <a:rPr lang="en-US" b="1">
                <a:solidFill>
                  <a:schemeClr val="bg1"/>
                </a:solidFill>
                <a:highlight>
                  <a:srgbClr val="F16924"/>
                </a:highlight>
              </a:rPr>
              <a:t>LEER </a:t>
            </a:r>
            <a:r>
              <a:rPr lang="en-GB">
                <a:latin typeface="Finlandica"/>
              </a:rPr>
              <a:t>La resiliencia en las empresas manufactureras finlandesas </a:t>
            </a:r>
            <a:r>
              <a:rPr lang="en-GB">
                <a:solidFill>
                  <a:srgbClr val="B41F7A"/>
                </a:solidFill>
                <a:hlinkClick r:id="rId3">
                  <a:extLst>
                    <a:ext uri="{A12FA001-AC4F-418D-AE19-62706E023703}">
                      <ahyp:hlinkClr xmlns:ahyp="http://schemas.microsoft.com/office/drawing/2018/hyperlinkcolor" val="tx"/>
                    </a:ext>
                  </a:extLst>
                </a:hlinkClick>
              </a:rPr>
              <a:t>Lo sostenible es resiliente: ¿cómo prepararse para la crisis y crecer de forma sostenible? - Empresas de Finlandia</a:t>
            </a:r>
            <a:endParaRPr lang="en-GB">
              <a:solidFill>
                <a:srgbClr val="B41F7A"/>
              </a:solidFill>
              <a:latin typeface="Calibri" panose="020F0502020204030204" pitchFamily="34" charset="0"/>
              <a:ea typeface="Lato Light" panose="020F0502020204030203"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A1C701F-EE2E-9A70-964F-98BE08741BDA}"/>
              </a:ext>
            </a:extLst>
          </p:cNvPr>
          <p:cNvGrpSpPr/>
          <p:nvPr/>
        </p:nvGrpSpPr>
        <p:grpSpPr>
          <a:xfrm>
            <a:off x="497532" y="1828977"/>
            <a:ext cx="912267" cy="912987"/>
            <a:chOff x="2845389" y="1612886"/>
            <a:chExt cx="3419384" cy="3422081"/>
          </a:xfrm>
          <a:solidFill>
            <a:srgbClr val="595959"/>
          </a:solidFill>
        </p:grpSpPr>
        <p:sp>
          <p:nvSpPr>
            <p:cNvPr id="5" name="Freeform 4">
              <a:extLst>
                <a:ext uri="{FF2B5EF4-FFF2-40B4-BE49-F238E27FC236}">
                  <a16:creationId xmlns:a16="http://schemas.microsoft.com/office/drawing/2014/main" id="{44D958D1-B2BC-971A-B22B-81B53760C122}"/>
                </a:ext>
              </a:extLst>
            </p:cNvPr>
            <p:cNvSpPr/>
            <p:nvPr/>
          </p:nvSpPr>
          <p:spPr>
            <a:xfrm>
              <a:off x="4625981" y="1744565"/>
              <a:ext cx="1591319" cy="1762089"/>
            </a:xfrm>
            <a:custGeom>
              <a:avLst/>
              <a:gdLst>
                <a:gd name="connsiteX0" fmla="*/ 1590367 w 1591319"/>
                <a:gd name="connsiteY0" fmla="*/ 1762090 h 1762089"/>
                <a:gd name="connsiteX1" fmla="*/ 453031 w 1591319"/>
                <a:gd name="connsiteY1" fmla="*/ 1762090 h 1762089"/>
                <a:gd name="connsiteX2" fmla="*/ 453031 w 1591319"/>
                <a:gd name="connsiteY2" fmla="*/ 1608823 h 1762089"/>
                <a:gd name="connsiteX3" fmla="*/ 379747 w 1591319"/>
                <a:gd name="connsiteY3" fmla="*/ 1535522 h 1762089"/>
                <a:gd name="connsiteX4" fmla="*/ 0 w 1591319"/>
                <a:gd name="connsiteY4" fmla="*/ 1535522 h 1762089"/>
                <a:gd name="connsiteX5" fmla="*/ 0 w 1591319"/>
                <a:gd name="connsiteY5" fmla="*/ 1434613 h 1762089"/>
                <a:gd name="connsiteX6" fmla="*/ 246502 w 1591319"/>
                <a:gd name="connsiteY6" fmla="*/ 1251836 h 1762089"/>
                <a:gd name="connsiteX7" fmla="*/ 536785 w 1591319"/>
                <a:gd name="connsiteY7" fmla="*/ 962438 h 1762089"/>
                <a:gd name="connsiteX8" fmla="*/ 536785 w 1591319"/>
                <a:gd name="connsiteY8" fmla="*/ 853914 h 1762089"/>
                <a:gd name="connsiteX9" fmla="*/ 420672 w 1591319"/>
                <a:gd name="connsiteY9" fmla="*/ 740630 h 1762089"/>
                <a:gd name="connsiteX10" fmla="*/ 724279 w 1591319"/>
                <a:gd name="connsiteY10" fmla="*/ 439809 h 1762089"/>
                <a:gd name="connsiteX11" fmla="*/ 638622 w 1591319"/>
                <a:gd name="connsiteY11" fmla="*/ 362699 h 1762089"/>
                <a:gd name="connsiteX12" fmla="*/ 348339 w 1591319"/>
                <a:gd name="connsiteY12" fmla="*/ 657809 h 1762089"/>
                <a:gd name="connsiteX13" fmla="*/ 217950 w 1591319"/>
                <a:gd name="connsiteY13" fmla="*/ 665425 h 1762089"/>
                <a:gd name="connsiteX14" fmla="*/ 8566 w 1591319"/>
                <a:gd name="connsiteY14" fmla="*/ 873905 h 1762089"/>
                <a:gd name="connsiteX15" fmla="*/ 0 w 1591319"/>
                <a:gd name="connsiteY15" fmla="*/ 877713 h 1762089"/>
                <a:gd name="connsiteX16" fmla="*/ 0 w 1591319"/>
                <a:gd name="connsiteY16" fmla="*/ 0 h 1762089"/>
                <a:gd name="connsiteX17" fmla="*/ 1591319 w 1591319"/>
                <a:gd name="connsiteY17" fmla="*/ 0 h 1762089"/>
                <a:gd name="connsiteX18" fmla="*/ 1590367 w 1591319"/>
                <a:gd name="connsiteY18" fmla="*/ 1762090 h 1762089"/>
                <a:gd name="connsiteX19" fmla="*/ 313125 w 1591319"/>
                <a:gd name="connsiteY19" fmla="*/ 286542 h 1762089"/>
                <a:gd name="connsiteX20" fmla="*/ 364519 w 1591319"/>
                <a:gd name="connsiteY20" fmla="*/ 388402 h 1762089"/>
                <a:gd name="connsiteX21" fmla="*/ 654801 w 1591319"/>
                <a:gd name="connsiteY21" fmla="*/ 242751 h 1762089"/>
                <a:gd name="connsiteX22" fmla="*/ 707147 w 1591319"/>
                <a:gd name="connsiteY22" fmla="*/ 242751 h 1762089"/>
                <a:gd name="connsiteX23" fmla="*/ 980298 w 1591319"/>
                <a:gd name="connsiteY23" fmla="*/ 380786 h 1762089"/>
                <a:gd name="connsiteX24" fmla="*/ 1064052 w 1591319"/>
                <a:gd name="connsiteY24" fmla="*/ 380786 h 1762089"/>
                <a:gd name="connsiteX25" fmla="*/ 1257256 w 1591319"/>
                <a:gd name="connsiteY25" fmla="*/ 283686 h 1762089"/>
                <a:gd name="connsiteX26" fmla="*/ 1389549 w 1591319"/>
                <a:gd name="connsiteY26" fmla="*/ 218000 h 1762089"/>
                <a:gd name="connsiteX27" fmla="*/ 1338155 w 1591319"/>
                <a:gd name="connsiteY27" fmla="*/ 116140 h 1762089"/>
                <a:gd name="connsiteX28" fmla="*/ 1048824 w 1591319"/>
                <a:gd name="connsiteY28" fmla="*/ 260839 h 1762089"/>
                <a:gd name="connsiteX29" fmla="*/ 996478 w 1591319"/>
                <a:gd name="connsiteY29" fmla="*/ 261791 h 1762089"/>
                <a:gd name="connsiteX30" fmla="*/ 719520 w 1591319"/>
                <a:gd name="connsiteY30" fmla="*/ 123756 h 1762089"/>
                <a:gd name="connsiteX31" fmla="*/ 659560 w 1591319"/>
                <a:gd name="connsiteY31" fmla="*/ 115188 h 1762089"/>
                <a:gd name="connsiteX32" fmla="*/ 313125 w 1591319"/>
                <a:gd name="connsiteY32" fmla="*/ 286542 h 1762089"/>
                <a:gd name="connsiteX33" fmla="*/ 1420005 w 1591319"/>
                <a:gd name="connsiteY33" fmla="*/ 739678 h 1762089"/>
                <a:gd name="connsiteX34" fmla="*/ 740458 w 1591319"/>
                <a:gd name="connsiteY34" fmla="*/ 739678 h 1762089"/>
                <a:gd name="connsiteX35" fmla="*/ 740458 w 1591319"/>
                <a:gd name="connsiteY35" fmla="*/ 849154 h 1762089"/>
                <a:gd name="connsiteX36" fmla="*/ 1420005 w 1591319"/>
                <a:gd name="connsiteY36" fmla="*/ 849154 h 1762089"/>
                <a:gd name="connsiteX37" fmla="*/ 1420005 w 1591319"/>
                <a:gd name="connsiteY37" fmla="*/ 739678 h 1762089"/>
                <a:gd name="connsiteX38" fmla="*/ 1418101 w 1591319"/>
                <a:gd name="connsiteY38" fmla="*/ 1077626 h 1762089"/>
                <a:gd name="connsiteX39" fmla="*/ 1418101 w 1591319"/>
                <a:gd name="connsiteY39" fmla="*/ 966246 h 1762089"/>
                <a:gd name="connsiteX40" fmla="*/ 739507 w 1591319"/>
                <a:gd name="connsiteY40" fmla="*/ 966246 h 1762089"/>
                <a:gd name="connsiteX41" fmla="*/ 739507 w 1591319"/>
                <a:gd name="connsiteY41" fmla="*/ 1077626 h 1762089"/>
                <a:gd name="connsiteX42" fmla="*/ 1418101 w 1591319"/>
                <a:gd name="connsiteY42" fmla="*/ 1077626 h 1762089"/>
                <a:gd name="connsiteX43" fmla="*/ 738555 w 1591319"/>
                <a:gd name="connsiteY43" fmla="*/ 1305146 h 1762089"/>
                <a:gd name="connsiteX44" fmla="*/ 1418101 w 1591319"/>
                <a:gd name="connsiteY44" fmla="*/ 1305146 h 1762089"/>
                <a:gd name="connsiteX45" fmla="*/ 1418101 w 1591319"/>
                <a:gd name="connsiteY45" fmla="*/ 1195670 h 1762089"/>
                <a:gd name="connsiteX46" fmla="*/ 738555 w 1591319"/>
                <a:gd name="connsiteY46" fmla="*/ 1195670 h 1762089"/>
                <a:gd name="connsiteX47" fmla="*/ 738555 w 1591319"/>
                <a:gd name="connsiteY47" fmla="*/ 1305146 h 1762089"/>
                <a:gd name="connsiteX48" fmla="*/ 1420005 w 1591319"/>
                <a:gd name="connsiteY48" fmla="*/ 1424142 h 1762089"/>
                <a:gd name="connsiteX49" fmla="*/ 740458 w 1591319"/>
                <a:gd name="connsiteY49" fmla="*/ 1424142 h 1762089"/>
                <a:gd name="connsiteX50" fmla="*/ 740458 w 1591319"/>
                <a:gd name="connsiteY50" fmla="*/ 1533618 h 1762089"/>
                <a:gd name="connsiteX51" fmla="*/ 1420005 w 1591319"/>
                <a:gd name="connsiteY51" fmla="*/ 1533618 h 1762089"/>
                <a:gd name="connsiteX52" fmla="*/ 1420005 w 1591319"/>
                <a:gd name="connsiteY52" fmla="*/ 142414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91319" h="1762089">
                  <a:moveTo>
                    <a:pt x="1590367" y="1762090"/>
                  </a:moveTo>
                  <a:cubicBezTo>
                    <a:pt x="1210621" y="1762090"/>
                    <a:pt x="833729" y="1762090"/>
                    <a:pt x="453031" y="1762090"/>
                  </a:cubicBezTo>
                  <a:cubicBezTo>
                    <a:pt x="453031" y="1709732"/>
                    <a:pt x="453031" y="1659278"/>
                    <a:pt x="453031" y="1608823"/>
                  </a:cubicBezTo>
                  <a:cubicBezTo>
                    <a:pt x="453031" y="1555513"/>
                    <a:pt x="433996" y="1535522"/>
                    <a:pt x="379747" y="1535522"/>
                  </a:cubicBezTo>
                  <a:cubicBezTo>
                    <a:pt x="254116" y="1535522"/>
                    <a:pt x="128486" y="1535522"/>
                    <a:pt x="0" y="1535522"/>
                  </a:cubicBezTo>
                  <a:cubicBezTo>
                    <a:pt x="0" y="1503155"/>
                    <a:pt x="0" y="1471740"/>
                    <a:pt x="0" y="1434613"/>
                  </a:cubicBezTo>
                  <a:cubicBezTo>
                    <a:pt x="109451" y="1414622"/>
                    <a:pt x="172266" y="1325137"/>
                    <a:pt x="246502" y="1251836"/>
                  </a:cubicBezTo>
                  <a:cubicBezTo>
                    <a:pt x="344532" y="1156639"/>
                    <a:pt x="439707" y="1058587"/>
                    <a:pt x="536785" y="962438"/>
                  </a:cubicBezTo>
                  <a:cubicBezTo>
                    <a:pt x="578662" y="920552"/>
                    <a:pt x="578662" y="895800"/>
                    <a:pt x="536785" y="853914"/>
                  </a:cubicBezTo>
                  <a:cubicBezTo>
                    <a:pt x="498715" y="815835"/>
                    <a:pt x="460645" y="779661"/>
                    <a:pt x="420672" y="740630"/>
                  </a:cubicBezTo>
                  <a:cubicBezTo>
                    <a:pt x="523460" y="638769"/>
                    <a:pt x="622442" y="539765"/>
                    <a:pt x="724279" y="439809"/>
                  </a:cubicBezTo>
                  <a:cubicBezTo>
                    <a:pt x="691919" y="411250"/>
                    <a:pt x="666222" y="387450"/>
                    <a:pt x="638622" y="362699"/>
                  </a:cubicBezTo>
                  <a:cubicBezTo>
                    <a:pt x="543447" y="458848"/>
                    <a:pt x="445417" y="558804"/>
                    <a:pt x="348339" y="657809"/>
                  </a:cubicBezTo>
                  <a:cubicBezTo>
                    <a:pt x="280765" y="612114"/>
                    <a:pt x="270296" y="613066"/>
                    <a:pt x="217950" y="665425"/>
                  </a:cubicBezTo>
                  <a:cubicBezTo>
                    <a:pt x="148472" y="734918"/>
                    <a:pt x="78043" y="804412"/>
                    <a:pt x="8566" y="873905"/>
                  </a:cubicBezTo>
                  <a:cubicBezTo>
                    <a:pt x="7614" y="874857"/>
                    <a:pt x="4759" y="875809"/>
                    <a:pt x="0" y="877713"/>
                  </a:cubicBezTo>
                  <a:cubicBezTo>
                    <a:pt x="0" y="585459"/>
                    <a:pt x="0" y="294158"/>
                    <a:pt x="0" y="0"/>
                  </a:cubicBezTo>
                  <a:cubicBezTo>
                    <a:pt x="529171" y="0"/>
                    <a:pt x="1059293" y="0"/>
                    <a:pt x="1591319" y="0"/>
                  </a:cubicBezTo>
                  <a:cubicBezTo>
                    <a:pt x="1590367" y="584507"/>
                    <a:pt x="1590367" y="1171871"/>
                    <a:pt x="1590367" y="1762090"/>
                  </a:cubicBezTo>
                  <a:close/>
                  <a:moveTo>
                    <a:pt x="313125" y="286542"/>
                  </a:moveTo>
                  <a:cubicBezTo>
                    <a:pt x="331208" y="323669"/>
                    <a:pt x="347387" y="355083"/>
                    <a:pt x="364519" y="388402"/>
                  </a:cubicBezTo>
                  <a:cubicBezTo>
                    <a:pt x="462549" y="339852"/>
                    <a:pt x="559627" y="292254"/>
                    <a:pt x="654801" y="242751"/>
                  </a:cubicBezTo>
                  <a:cubicBezTo>
                    <a:pt x="673836" y="233232"/>
                    <a:pt x="688112" y="233232"/>
                    <a:pt x="707147" y="242751"/>
                  </a:cubicBezTo>
                  <a:cubicBezTo>
                    <a:pt x="797563" y="289398"/>
                    <a:pt x="889882" y="333188"/>
                    <a:pt x="980298" y="380786"/>
                  </a:cubicBezTo>
                  <a:cubicBezTo>
                    <a:pt x="1009802" y="396018"/>
                    <a:pt x="1034548" y="396970"/>
                    <a:pt x="1064052" y="380786"/>
                  </a:cubicBezTo>
                  <a:cubicBezTo>
                    <a:pt x="1127819" y="347468"/>
                    <a:pt x="1193490" y="316053"/>
                    <a:pt x="1257256" y="283686"/>
                  </a:cubicBezTo>
                  <a:cubicBezTo>
                    <a:pt x="1300085" y="261791"/>
                    <a:pt x="1343865" y="240847"/>
                    <a:pt x="1389549" y="218000"/>
                  </a:cubicBezTo>
                  <a:cubicBezTo>
                    <a:pt x="1371466" y="181826"/>
                    <a:pt x="1355286" y="150411"/>
                    <a:pt x="1338155" y="116140"/>
                  </a:cubicBezTo>
                  <a:cubicBezTo>
                    <a:pt x="1239173" y="165642"/>
                    <a:pt x="1143999" y="212288"/>
                    <a:pt x="1048824" y="260839"/>
                  </a:cubicBezTo>
                  <a:cubicBezTo>
                    <a:pt x="1029789" y="270358"/>
                    <a:pt x="1015513" y="271310"/>
                    <a:pt x="996478" y="261791"/>
                  </a:cubicBezTo>
                  <a:cubicBezTo>
                    <a:pt x="905110" y="214192"/>
                    <a:pt x="812791" y="168498"/>
                    <a:pt x="719520" y="123756"/>
                  </a:cubicBezTo>
                  <a:cubicBezTo>
                    <a:pt x="701437" y="115188"/>
                    <a:pt x="674788" y="108524"/>
                    <a:pt x="659560" y="115188"/>
                  </a:cubicBezTo>
                  <a:cubicBezTo>
                    <a:pt x="544399" y="170402"/>
                    <a:pt x="431141" y="228472"/>
                    <a:pt x="313125" y="286542"/>
                  </a:cubicBezTo>
                  <a:close/>
                  <a:moveTo>
                    <a:pt x="1420005" y="739678"/>
                  </a:moveTo>
                  <a:cubicBezTo>
                    <a:pt x="1191586" y="739678"/>
                    <a:pt x="965071" y="739678"/>
                    <a:pt x="740458" y="739678"/>
                  </a:cubicBezTo>
                  <a:cubicBezTo>
                    <a:pt x="740458" y="777757"/>
                    <a:pt x="740458" y="813931"/>
                    <a:pt x="740458" y="849154"/>
                  </a:cubicBezTo>
                  <a:cubicBezTo>
                    <a:pt x="967926" y="849154"/>
                    <a:pt x="1193490" y="849154"/>
                    <a:pt x="1420005" y="849154"/>
                  </a:cubicBezTo>
                  <a:cubicBezTo>
                    <a:pt x="1420005" y="812027"/>
                    <a:pt x="1420005" y="776805"/>
                    <a:pt x="1420005" y="739678"/>
                  </a:cubicBezTo>
                  <a:close/>
                  <a:moveTo>
                    <a:pt x="1418101" y="1077626"/>
                  </a:moveTo>
                  <a:cubicBezTo>
                    <a:pt x="1418101" y="1037643"/>
                    <a:pt x="1418101" y="1001469"/>
                    <a:pt x="1418101" y="966246"/>
                  </a:cubicBezTo>
                  <a:cubicBezTo>
                    <a:pt x="1190634" y="966246"/>
                    <a:pt x="965071" y="966246"/>
                    <a:pt x="739507" y="966246"/>
                  </a:cubicBezTo>
                  <a:cubicBezTo>
                    <a:pt x="739507" y="1004324"/>
                    <a:pt x="739507" y="1040499"/>
                    <a:pt x="739507" y="1077626"/>
                  </a:cubicBezTo>
                  <a:cubicBezTo>
                    <a:pt x="966974" y="1077626"/>
                    <a:pt x="1191586" y="1077626"/>
                    <a:pt x="1418101" y="1077626"/>
                  </a:cubicBezTo>
                  <a:close/>
                  <a:moveTo>
                    <a:pt x="738555" y="1305146"/>
                  </a:moveTo>
                  <a:cubicBezTo>
                    <a:pt x="966974" y="1305146"/>
                    <a:pt x="1193490" y="1305146"/>
                    <a:pt x="1418101" y="1305146"/>
                  </a:cubicBezTo>
                  <a:cubicBezTo>
                    <a:pt x="1418101" y="1266115"/>
                    <a:pt x="1418101" y="1230893"/>
                    <a:pt x="1418101" y="1195670"/>
                  </a:cubicBezTo>
                  <a:cubicBezTo>
                    <a:pt x="1190634" y="1195670"/>
                    <a:pt x="965071" y="1195670"/>
                    <a:pt x="738555" y="1195670"/>
                  </a:cubicBezTo>
                  <a:cubicBezTo>
                    <a:pt x="738555" y="1231845"/>
                    <a:pt x="738555" y="1267067"/>
                    <a:pt x="738555" y="1305146"/>
                  </a:cubicBezTo>
                  <a:close/>
                  <a:moveTo>
                    <a:pt x="1420005" y="1424142"/>
                  </a:moveTo>
                  <a:cubicBezTo>
                    <a:pt x="1191586" y="1424142"/>
                    <a:pt x="965071" y="1424142"/>
                    <a:pt x="740458" y="1424142"/>
                  </a:cubicBezTo>
                  <a:cubicBezTo>
                    <a:pt x="740458" y="1462220"/>
                    <a:pt x="740458" y="1498395"/>
                    <a:pt x="740458" y="1533618"/>
                  </a:cubicBezTo>
                  <a:cubicBezTo>
                    <a:pt x="967926" y="1533618"/>
                    <a:pt x="1193490" y="1533618"/>
                    <a:pt x="1420005" y="1533618"/>
                  </a:cubicBezTo>
                  <a:cubicBezTo>
                    <a:pt x="1420005" y="1496491"/>
                    <a:pt x="1420005" y="1461268"/>
                    <a:pt x="1420005" y="1424142"/>
                  </a:cubicBezTo>
                  <a:close/>
                </a:path>
              </a:pathLst>
            </a:custGeom>
            <a:solidFill>
              <a:srgbClr val="F16924"/>
            </a:solidFill>
            <a:ln w="9514"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974C2706-2496-00AF-249A-48C9C6D37500}"/>
                </a:ext>
              </a:extLst>
            </p:cNvPr>
            <p:cNvGrpSpPr/>
            <p:nvPr/>
          </p:nvGrpSpPr>
          <p:grpSpPr>
            <a:xfrm>
              <a:off x="2845389" y="1612886"/>
              <a:ext cx="3419384" cy="3422081"/>
              <a:chOff x="2845389" y="1612886"/>
              <a:chExt cx="3419384" cy="3422081"/>
            </a:xfrm>
            <a:grpFill/>
          </p:grpSpPr>
          <p:sp>
            <p:nvSpPr>
              <p:cNvPr id="10" name="Freeform 9">
                <a:extLst>
                  <a:ext uri="{FF2B5EF4-FFF2-40B4-BE49-F238E27FC236}">
                    <a16:creationId xmlns:a16="http://schemas.microsoft.com/office/drawing/2014/main" id="{FBAFFE75-D104-EA26-E548-CAD2613B1998}"/>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88913B7-A655-6C44-52B7-88014961542A}"/>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65C604B-2FC3-353F-4806-2091339011CB}"/>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C2F07E9-616D-7D6A-8BC2-A42A231B642F}"/>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B8DB4F-AF3C-5AB6-1AF7-833EC2D13AF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8A87AB9-D6CA-1EC5-CEDE-4E39993895FE}"/>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1CE706A-A3D5-B576-7F91-C080DE6A2604}"/>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C4431D-8F52-C421-1886-705DF82CFC99}"/>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611157E-4979-D111-7773-06F975048CB5}"/>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421C6E3-6E7F-2D9F-6801-8A554FC72414}"/>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512250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572475"/>
            <a:ext cx="3291071" cy="4658741"/>
          </a:xfrm>
        </p:spPr>
        <p:txBody>
          <a:bodyPr>
            <a:normAutofit/>
          </a:bodyPr>
          <a:lstStyle/>
          <a:p>
            <a:endParaRPr lang="en-US"/>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8"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8"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3"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5"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5"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5" name="Rectangle 82">
            <a:extLst>
              <a:ext uri="{FF2B5EF4-FFF2-40B4-BE49-F238E27FC236}">
                <a16:creationId xmlns:a16="http://schemas.microsoft.com/office/drawing/2014/main" id="{17A638CD-E16A-4268-90BE-49D660E063BC}"/>
              </a:ext>
            </a:extLst>
          </p:cNvPr>
          <p:cNvSpPr>
            <a:spLocks noChangeArrowheads="1"/>
          </p:cNvSpPr>
          <p:nvPr/>
        </p:nvSpPr>
        <p:spPr bwMode="auto">
          <a:xfrm>
            <a:off x="3857339" y="352399"/>
            <a:ext cx="821598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en-GB" sz="2400">
                <a:solidFill>
                  <a:srgbClr val="595959"/>
                </a:solidFill>
                <a:latin typeface="Nuacht Serif Text"/>
              </a:rPr>
              <a:t>El sector de la hostelería se considera uno de los más afectados por las consecuencias de la pandemia de COVID-19, con una ansiedad palpable sobre su capacidad para recuperarse de esta dramática situación. Las empresas de hostelería demostraron tener pocos o insuficientes recursos financieros para soportar un cierre forzoso tras otro. </a:t>
            </a:r>
          </a:p>
          <a:p>
            <a:pPr algn="l"/>
            <a:endParaRPr lang="en-GB" sz="2400" b="0" i="0">
              <a:solidFill>
                <a:srgbClr val="595959"/>
              </a:solidFill>
              <a:effectLst/>
              <a:latin typeface="Nuacht Serif Text"/>
            </a:endParaRPr>
          </a:p>
          <a:p>
            <a:pPr algn="l"/>
            <a:r>
              <a:rPr lang="en-GB" sz="2400" b="0" i="0">
                <a:solidFill>
                  <a:srgbClr val="595959"/>
                </a:solidFill>
                <a:effectLst/>
                <a:latin typeface="Nuacht Serif Text"/>
              </a:rPr>
              <a:t>Para Belle</a:t>
            </a:r>
            <a:r>
              <a:rPr lang="en-GB" sz="2400" b="1" i="0">
                <a:solidFill>
                  <a:srgbClr val="595959"/>
                </a:solidFill>
                <a:effectLst/>
                <a:latin typeface="Nuacht Serif Text"/>
                <a:hlinkClick r:id="rId2"/>
              </a:rPr>
              <a:t>'s Kitchen Rathmullan, Co. Donegal </a:t>
            </a:r>
            <a:r>
              <a:rPr lang="en-GB" sz="2400" b="1" i="0">
                <a:solidFill>
                  <a:srgbClr val="595959"/>
                </a:solidFill>
                <a:effectLst/>
                <a:latin typeface="Nuacht Serif Text"/>
              </a:rPr>
              <a:t>(Irlanda), la resistencia ha sido clave para la supervivencia y la reinvención del negocio. </a:t>
            </a:r>
            <a:r>
              <a:rPr lang="en-GB" sz="2400" i="0">
                <a:solidFill>
                  <a:srgbClr val="595959"/>
                </a:solidFill>
                <a:effectLst/>
                <a:latin typeface="Nuacht Serif Text"/>
              </a:rPr>
              <a:t>Inaugurado en 2004, Belle's Kitchen es un restaurante familiar situado en una zona de turismo rural. Se ha </a:t>
            </a:r>
            <a:r>
              <a:rPr lang="en-GB" sz="2400">
                <a:solidFill>
                  <a:srgbClr val="595959"/>
                </a:solidFill>
                <a:latin typeface="Nuacht Serif Text"/>
              </a:rPr>
              <a:t>enfrentado a </a:t>
            </a:r>
            <a:r>
              <a:rPr lang="en-GB" sz="2400" i="0">
                <a:solidFill>
                  <a:srgbClr val="595959"/>
                </a:solidFill>
                <a:effectLst/>
                <a:latin typeface="Nuacht Serif Text"/>
              </a:rPr>
              <a:t>muchos retos a lo largo de los años, como la recesión mundial de 2008 y, más recientemente, la pandemia de COVID-19.</a:t>
            </a:r>
          </a:p>
          <a:p>
            <a:pPr algn="l"/>
            <a:endParaRPr lang="en-GB" sz="2400" i="0">
              <a:solidFill>
                <a:srgbClr val="595959"/>
              </a:solidFill>
              <a:effectLst/>
              <a:latin typeface="Nuacht Serif Text"/>
            </a:endParaRPr>
          </a:p>
          <a:p>
            <a:pPr algn="l"/>
            <a:r>
              <a:rPr lang="en-GB" sz="2400" i="0">
                <a:solidFill>
                  <a:srgbClr val="595959"/>
                </a:solidFill>
                <a:effectLst/>
                <a:latin typeface="Nuacht Serif Text"/>
              </a:rPr>
              <a:t> Antes de la pandemia de COVID-19, Belle's Kitchen funcionaba 7 días a la semana con personal y directivos que trabajaban muchas horas, con elevados gastos generales de salarios, combustible y suministros. </a:t>
            </a:r>
          </a:p>
        </p:txBody>
      </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2138" name="Picture 2137" descr="Text, letter&#10;&#10;Description automatically generated">
            <a:extLst>
              <a:ext uri="{FF2B5EF4-FFF2-40B4-BE49-F238E27FC236}">
                <a16:creationId xmlns:a16="http://schemas.microsoft.com/office/drawing/2014/main" id="{39E6D030-A7B1-936F-3FDE-D3222148345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r="5468"/>
          <a:stretch>
            <a:fillRect/>
          </a:stretch>
        </p:blipFill>
        <p:spPr bwMode="auto">
          <a:xfrm>
            <a:off x="277946" y="2616904"/>
            <a:ext cx="3094566" cy="1472635"/>
          </a:xfrm>
          <a:prstGeom prst="rect">
            <a:avLst/>
          </a:prstGeom>
          <a:ln>
            <a:noFill/>
          </a:ln>
          <a:extLst>
            <a:ext uri="{53640926-AAD7-44D8-BBD7-CCE9431645EC}">
              <a14:shadowObscured xmlns:a14="http://schemas.microsoft.com/office/drawing/2010/main"/>
            </a:ext>
          </a:extLst>
        </p:spPr>
      </p:pic>
      <p:pic>
        <p:nvPicPr>
          <p:cNvPr id="2140" name="Picture 2139" descr="Hand sanitizer and masks">
            <a:extLst>
              <a:ext uri="{FF2B5EF4-FFF2-40B4-BE49-F238E27FC236}">
                <a16:creationId xmlns:a16="http://schemas.microsoft.com/office/drawing/2014/main" id="{022AB700-463B-6876-512F-20597248C0B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3650459" cy="2434850"/>
          </a:xfrm>
          <a:prstGeom prst="rect">
            <a:avLst/>
          </a:prstGeom>
        </p:spPr>
      </p:pic>
      <p:sp>
        <p:nvSpPr>
          <p:cNvPr id="2142" name="TextBox 2141">
            <a:extLst>
              <a:ext uri="{FF2B5EF4-FFF2-40B4-BE49-F238E27FC236}">
                <a16:creationId xmlns:a16="http://schemas.microsoft.com/office/drawing/2014/main" id="{89D35896-218D-8727-ABBB-3486C509BBC9}"/>
              </a:ext>
            </a:extLst>
          </p:cNvPr>
          <p:cNvSpPr txBox="1"/>
          <p:nvPr/>
        </p:nvSpPr>
        <p:spPr>
          <a:xfrm>
            <a:off x="228313" y="4584885"/>
            <a:ext cx="3291071" cy="830997"/>
          </a:xfrm>
          <a:prstGeom prst="rect">
            <a:avLst/>
          </a:prstGeom>
          <a:noFill/>
        </p:spPr>
        <p:txBody>
          <a:bodyPr wrap="square">
            <a:spAutoFit/>
          </a:bodyPr>
          <a:lstStyle/>
          <a:p>
            <a:r>
              <a:rPr lang="en-US" sz="2400" b="1">
                <a:solidFill>
                  <a:schemeClr val="bg1"/>
                </a:solidFill>
              </a:rPr>
              <a:t>Así es la resiliencia .....</a:t>
            </a:r>
          </a:p>
        </p:txBody>
      </p:sp>
    </p:spTree>
    <p:extLst>
      <p:ext uri="{BB962C8B-B14F-4D97-AF65-F5344CB8AC3E}">
        <p14:creationId xmlns:p14="http://schemas.microsoft.com/office/powerpoint/2010/main" val="14064729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1099629"/>
            <a:ext cx="3291071" cy="4658741"/>
          </a:xfrm>
        </p:spPr>
        <p:txBody>
          <a:bodyPr>
            <a:normAutofit fontScale="92500" lnSpcReduction="10000"/>
          </a:bodyPr>
          <a:lstStyle/>
          <a:p>
            <a:endParaRPr lang="en-US"/>
          </a:p>
          <a:p>
            <a:endParaRPr lang="en-US"/>
          </a:p>
          <a:p>
            <a:endParaRPr lang="en-US"/>
          </a:p>
          <a:p>
            <a:endParaRPr lang="en-US"/>
          </a:p>
          <a:p>
            <a:endParaRPr lang="en-US"/>
          </a:p>
          <a:p>
            <a:endParaRPr lang="en-US"/>
          </a:p>
          <a:p>
            <a:endParaRPr lang="en-US"/>
          </a:p>
          <a:p>
            <a:r>
              <a:rPr lang="en-US" sz="2600" b="1">
                <a:solidFill>
                  <a:schemeClr val="bg1"/>
                </a:solidFill>
              </a:rPr>
              <a:t>Así es la resiliencia .....</a:t>
            </a:r>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8"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8"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3"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5"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5"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2138" name="Picture 2137" descr="Text, letter&#10;&#10;Description automatically generated">
            <a:extLst>
              <a:ext uri="{FF2B5EF4-FFF2-40B4-BE49-F238E27FC236}">
                <a16:creationId xmlns:a16="http://schemas.microsoft.com/office/drawing/2014/main" id="{39E6D030-A7B1-936F-3FDE-D3222148345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r="5468"/>
          <a:stretch>
            <a:fillRect/>
          </a:stretch>
        </p:blipFill>
        <p:spPr bwMode="auto">
          <a:xfrm>
            <a:off x="277946" y="2616904"/>
            <a:ext cx="3094566" cy="1472635"/>
          </a:xfrm>
          <a:prstGeom prst="rect">
            <a:avLst/>
          </a:prstGeom>
          <a:ln>
            <a:noFill/>
          </a:ln>
          <a:extLst>
            <a:ext uri="{53640926-AAD7-44D8-BBD7-CCE9431645EC}">
              <a14:shadowObscured xmlns:a14="http://schemas.microsoft.com/office/drawing/2010/main"/>
            </a:ext>
          </a:extLst>
        </p:spPr>
      </p:pic>
      <p:pic>
        <p:nvPicPr>
          <p:cNvPr id="2140" name="Picture 2139" descr="Hand sanitizer and masks">
            <a:extLst>
              <a:ext uri="{FF2B5EF4-FFF2-40B4-BE49-F238E27FC236}">
                <a16:creationId xmlns:a16="http://schemas.microsoft.com/office/drawing/2014/main" id="{022AB700-463B-6876-512F-20597248C0B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3650459" cy="2434850"/>
          </a:xfrm>
          <a:prstGeom prst="rect">
            <a:avLst/>
          </a:prstGeom>
        </p:spPr>
      </p:pic>
      <p:sp>
        <p:nvSpPr>
          <p:cNvPr id="5" name="TextBox 4">
            <a:extLst>
              <a:ext uri="{FF2B5EF4-FFF2-40B4-BE49-F238E27FC236}">
                <a16:creationId xmlns:a16="http://schemas.microsoft.com/office/drawing/2014/main" id="{E791BC06-F5C9-F957-7DDD-52038BFE17FB}"/>
              </a:ext>
            </a:extLst>
          </p:cNvPr>
          <p:cNvSpPr txBox="1"/>
          <p:nvPr/>
        </p:nvSpPr>
        <p:spPr>
          <a:xfrm>
            <a:off x="4080243" y="452183"/>
            <a:ext cx="7626203" cy="6124754"/>
          </a:xfrm>
          <a:prstGeom prst="rect">
            <a:avLst/>
          </a:prstGeom>
          <a:noFill/>
        </p:spPr>
        <p:txBody>
          <a:bodyPr wrap="square">
            <a:spAutoFit/>
          </a:bodyPr>
          <a:lstStyle/>
          <a:p>
            <a:r>
              <a:rPr lang="en-IE" sz="2200">
                <a:solidFill>
                  <a:srgbClr val="595959"/>
                </a:solidFill>
                <a:effectLst/>
                <a:latin typeface="Calibri" panose="020F0502020204030204" pitchFamily="34" charset="0"/>
                <a:ea typeface="Calibri" panose="020F0502020204030204" pitchFamily="34" charset="0"/>
              </a:rPr>
              <a:t>Belle's Kitchen aprovechó el cierre de COVID-19 como una oportunidad para dar un paso atrás y reevaluar su modelo de negocio y su forma de operar. Se decidió desarrollar un modelo de negocio nuevo y más inteligente que permitiera un mejor equilibrio entre el trabajo y la vida privada.</a:t>
            </a:r>
          </a:p>
          <a:p>
            <a:endParaRPr lang="en-IE" sz="2200">
              <a:solidFill>
                <a:srgbClr val="595959"/>
              </a:solidFill>
              <a:latin typeface="Calibri" panose="020F0502020204030204" pitchFamily="34" charset="0"/>
            </a:endParaRPr>
          </a:p>
          <a:p>
            <a:r>
              <a:rPr lang="en-US" sz="2200">
                <a:solidFill>
                  <a:srgbClr val="595959"/>
                </a:solidFill>
                <a:effectLst/>
                <a:latin typeface="Calibri" panose="020F0502020204030204" pitchFamily="34" charset="0"/>
                <a:ea typeface="Calibri" panose="020F0502020204030204" pitchFamily="34" charset="0"/>
                <a:cs typeface="Calibri" panose="020F0502020204030204" pitchFamily="34" charset="0"/>
              </a:rPr>
              <a:t>Y lo que es más importante, Belle's Kitchen tenía que encontrar la forma de seguir operando su negocio durante el cierre. </a:t>
            </a:r>
            <a:r>
              <a:rPr lang="en-GB" sz="2200">
                <a:solidFill>
                  <a:srgbClr val="595959"/>
                </a:solidFill>
                <a:effectLst/>
                <a:latin typeface="Calibri" panose="020F0502020204030204" pitchFamily="34" charset="0"/>
                <a:ea typeface="Calibri" panose="020F0502020204030204" pitchFamily="34" charset="0"/>
                <a:cs typeface="Calibri" panose="020F0502020204030204" pitchFamily="34" charset="0"/>
              </a:rPr>
              <a:t>Ronnie Blake, el propietario y jefe de cocina, también identificó una nueva oportunidad al descubrir que Co. Donegal, es uno de los mayores consumidores de dulces, tartas y pasteles de Irlanda.  Para dar servicio a este mercado, Ronnie aprovechó la oportunidad que le brindaba el cierre para perfeccionar sus habilidades de repostería. Belle's Kitchen no tardó en ganarse la reputación de producir maravillosos panes y pasteles de masa madre que ahora venden en su recién inaugurada panadería), además de actuar como proveedor de estos pasteles a otros negocios de Donegal. </a:t>
            </a:r>
            <a:r>
              <a:rPr lang="en-US" sz="2200">
                <a:solidFill>
                  <a:srgbClr val="595959"/>
                </a:solidFill>
                <a:effectLst/>
                <a:latin typeface="Calibri" panose="020F0502020204030204" pitchFamily="34" charset="0"/>
                <a:ea typeface="Calibri" panose="020F0502020204030204" pitchFamily="34" charset="0"/>
                <a:cs typeface="Calibri" panose="020F0502020204030204" pitchFamily="34" charset="0"/>
              </a:rPr>
              <a:t>  También empezaron a ofrecer un servicio de comida para llevar que ahora siguen ofreciendo junto con su servicio de comida para llevar. </a:t>
            </a:r>
            <a:endParaRPr lang="en-IE" sz="2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a:p>
        </p:txBody>
      </p:sp>
    </p:spTree>
    <p:extLst>
      <p:ext uri="{BB962C8B-B14F-4D97-AF65-F5344CB8AC3E}">
        <p14:creationId xmlns:p14="http://schemas.microsoft.com/office/powerpoint/2010/main" val="402072279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1099629"/>
            <a:ext cx="3291071" cy="4658741"/>
          </a:xfrm>
        </p:spPr>
        <p:txBody>
          <a:bodyPr>
            <a:normAutofit/>
          </a:bodyPr>
          <a:lstStyle/>
          <a:p>
            <a:r>
              <a:rPr lang="en-US" sz="2600" b="1">
                <a:solidFill>
                  <a:schemeClr val="bg1"/>
                </a:solidFill>
              </a:rPr>
              <a:t>La capacidad de recuperación también es necesaria cuando la empresa es insolvente. ¿Es la recuperación una opción? </a:t>
            </a:r>
          </a:p>
          <a:p>
            <a:endParaRPr lang="en-US" sz="2600" b="1">
              <a:solidFill>
                <a:schemeClr val="bg1"/>
              </a:solidFill>
            </a:endParaRPr>
          </a:p>
          <a:p>
            <a:r>
              <a:rPr lang="en-US" sz="2600" b="1">
                <a:solidFill>
                  <a:schemeClr val="bg1"/>
                </a:solidFill>
              </a:rPr>
              <a:t>Para PESCANOVA lo fue.</a:t>
            </a:r>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8"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8"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3"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5"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5"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5" name="TextBox 4">
            <a:extLst>
              <a:ext uri="{FF2B5EF4-FFF2-40B4-BE49-F238E27FC236}">
                <a16:creationId xmlns:a16="http://schemas.microsoft.com/office/drawing/2014/main" id="{E791BC06-F5C9-F957-7DDD-52038BFE17FB}"/>
              </a:ext>
            </a:extLst>
          </p:cNvPr>
          <p:cNvSpPr txBox="1"/>
          <p:nvPr/>
        </p:nvSpPr>
        <p:spPr>
          <a:xfrm>
            <a:off x="3875403" y="16248"/>
            <a:ext cx="7626203" cy="6832640"/>
          </a:xfrm>
          <a:prstGeom prst="rect">
            <a:avLst/>
          </a:prstGeom>
          <a:noFill/>
        </p:spPr>
        <p:txBody>
          <a:bodyPr wrap="square">
            <a:spAutoFit/>
          </a:bodyPr>
          <a:lstStyle/>
          <a:p>
            <a:pPr algn="l"/>
            <a:r>
              <a:rPr lang="en-GB" sz="2200" b="1" i="0">
                <a:solidFill>
                  <a:srgbClr val="262626"/>
                </a:solidFill>
                <a:effectLst/>
              </a:rPr>
              <a:t>EMPRESA Pescanova</a:t>
            </a:r>
          </a:p>
          <a:p>
            <a:pPr algn="l"/>
            <a:r>
              <a:rPr lang="en-GB" sz="2200" b="1" i="0">
                <a:solidFill>
                  <a:srgbClr val="262626"/>
                </a:solidFill>
                <a:effectLst/>
              </a:rPr>
              <a:t>Reto: Insolvencia</a:t>
            </a:r>
          </a:p>
          <a:p>
            <a:pPr algn="l"/>
            <a:r>
              <a:rPr lang="en-GB" sz="2200" b="1" i="0">
                <a:solidFill>
                  <a:srgbClr val="262626"/>
                </a:solidFill>
                <a:effectLst/>
              </a:rPr>
              <a:t>Táctica: Reestructuración</a:t>
            </a:r>
          </a:p>
          <a:p>
            <a:pPr algn="l"/>
            <a:endParaRPr lang="en-GB" sz="2200" b="0" i="0">
              <a:solidFill>
                <a:srgbClr val="262626"/>
              </a:solidFill>
              <a:effectLst/>
            </a:endParaRPr>
          </a:p>
          <a:p>
            <a:pPr algn="l"/>
            <a:r>
              <a:rPr lang="en-GB" sz="2200" b="0" i="0">
                <a:solidFill>
                  <a:srgbClr val="262626"/>
                </a:solidFill>
                <a:effectLst/>
              </a:rPr>
              <a:t>Nunca es tarde para cambiar de estrategia. Pescanova, la mayor empresa pesquera de Europa, con más de 12.000 empleados en 27 países, se deslizaba hacia el olvido cuando, en 2013, solicitó el concurso de acreedores. Siete acreedores contrataron al bufete Freshfields para evitar la liquidación. Las águilas jurídicas utilizaron el concurso de acreedores para reestructurar la deuda, crear una nueva empresa, llamada </a:t>
            </a:r>
            <a:r>
              <a:rPr lang="en-GB" sz="2200" b="0" i="0">
                <a:solidFill>
                  <a:srgbClr val="262626"/>
                </a:solidFill>
                <a:effectLst/>
                <a:hlinkClick r:id="rId2"/>
              </a:rPr>
              <a:t>Nueva Pescanova</a:t>
            </a:r>
            <a:r>
              <a:rPr lang="en-GB" sz="2200" b="0" i="0">
                <a:solidFill>
                  <a:srgbClr val="262626"/>
                </a:solidFill>
                <a:effectLst/>
              </a:rPr>
              <a:t>, y ampliar el capital dando a los acreedores una gran participación en la nueva entidad. Ahora Nueva Pescanova es viable y una multinacional líder en el sector de la comercialización de productos del mar. Es una de las pocas empresas presentes en toda la cadena de valor: pescamos, cultivamos, transformamos y comercializamos más de 70 especies de pescado y marisco en 80 países de todo el mundo. El plan ganó el </a:t>
            </a:r>
            <a:r>
              <a:rPr lang="en-GB" sz="2200" b="0" i="0">
                <a:solidFill>
                  <a:srgbClr val="262626"/>
                </a:solidFill>
                <a:effectLst/>
                <a:hlinkClick r:id="rId3"/>
              </a:rPr>
              <a:t>premio de la Turnaround Management Association </a:t>
            </a:r>
            <a:r>
              <a:rPr lang="en-GB" sz="2200" b="0" i="0">
                <a:solidFill>
                  <a:srgbClr val="262626"/>
                </a:solidFill>
                <a:effectLst/>
              </a:rPr>
              <a:t>al cambio de rumbo del año.</a:t>
            </a:r>
          </a:p>
          <a:p>
            <a:pPr algn="l"/>
            <a:endParaRPr lang="en-GB" sz="2200">
              <a:solidFill>
                <a:srgbClr val="262626"/>
              </a:solidFill>
            </a:endParaRPr>
          </a:p>
          <a:p>
            <a:pPr algn="l"/>
            <a:r>
              <a:rPr lang="en-GB" sz="2200" b="0" i="0">
                <a:solidFill>
                  <a:schemeClr val="bg2"/>
                </a:solidFill>
                <a:effectLst/>
                <a:highlight>
                  <a:srgbClr val="F16924"/>
                </a:highlight>
              </a:rPr>
              <a:t>LEER MÁS </a:t>
            </a:r>
            <a:r>
              <a:rPr lang="en-IE" sz="2400" err="1">
                <a:hlinkClick r:id="rId4"/>
              </a:rPr>
              <a:t>Pescanova - Wikipedia</a:t>
            </a:r>
            <a:endParaRPr lang="en-GB" sz="2200" b="0" i="0">
              <a:solidFill>
                <a:srgbClr val="262626"/>
              </a:solidFill>
              <a:effectLst/>
            </a:endParaRPr>
          </a:p>
          <a:p>
            <a:endParaRPr lang="en-IE"/>
          </a:p>
        </p:txBody>
      </p:sp>
      <p:pic>
        <p:nvPicPr>
          <p:cNvPr id="2129" name="Picture 2128">
            <a:extLst>
              <a:ext uri="{FF2B5EF4-FFF2-40B4-BE49-F238E27FC236}">
                <a16:creationId xmlns:a16="http://schemas.microsoft.com/office/drawing/2014/main" id="{E3B3810F-130D-C4AC-5913-89140CF90B78}"/>
              </a:ext>
            </a:extLst>
          </p:cNvPr>
          <p:cNvPicPr>
            <a:picLocks noChangeAspect="1"/>
          </p:cNvPicPr>
          <p:nvPr/>
        </p:nvPicPr>
        <p:blipFill>
          <a:blip r:embed="rId5"/>
          <a:stretch>
            <a:fillRect/>
          </a:stretch>
        </p:blipFill>
        <p:spPr>
          <a:xfrm>
            <a:off x="316900" y="4260756"/>
            <a:ext cx="2995224" cy="1356326"/>
          </a:xfrm>
          <a:prstGeom prst="rect">
            <a:avLst/>
          </a:prstGeom>
        </p:spPr>
      </p:pic>
    </p:spTree>
    <p:extLst>
      <p:ext uri="{BB962C8B-B14F-4D97-AF65-F5344CB8AC3E}">
        <p14:creationId xmlns:p14="http://schemas.microsoft.com/office/powerpoint/2010/main" val="117195495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a:solidFill>
                  <a:schemeClr val="bg1"/>
                </a:solidFill>
              </a:rPr>
              <a:t>05 </a:t>
            </a:r>
            <a:r>
              <a:rPr lang="en-US">
                <a:solidFill>
                  <a:schemeClr val="bg1"/>
                </a:solidFill>
              </a:rPr>
              <a:t>Visión alternativa del </a:t>
            </a:r>
            <a:r>
              <a:rPr lang="en-IE">
                <a:solidFill>
                  <a:schemeClr val="bg1"/>
                </a:solidFill>
              </a:rPr>
              <a:t>aprendizaje y la resiliencia </a:t>
            </a:r>
            <a:endParaRPr lang="en-US">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092932" y="1767267"/>
            <a:ext cx="6778175" cy="4503942"/>
          </a:xfrm>
        </p:spPr>
        <p:txBody>
          <a:bodyPr>
            <a:normAutofit/>
          </a:bodyPr>
          <a:lstStyle/>
          <a:p>
            <a:pPr marL="12700" indent="-12700" algn="just">
              <a:lnSpc>
                <a:spcPct val="110000"/>
              </a:lnSpc>
            </a:pPr>
            <a:r>
              <a:rPr lang="en-GB" b="0" i="0">
                <a:effectLst/>
              </a:rPr>
              <a:t>El autor Nassim Nicholas Taleb arroja una luz interesante sobre esto en su libro </a:t>
            </a:r>
            <a:r>
              <a:rPr lang="en-GB" b="1" i="1" u="none" strike="noStrike">
                <a:solidFill>
                  <a:srgbClr val="B41F7A"/>
                </a:solidFill>
                <a:effectLst/>
                <a:hlinkClick r:id="rId3">
                  <a:extLst>
                    <a:ext uri="{A12FA001-AC4F-418D-AE19-62706E023703}">
                      <ahyp:hlinkClr xmlns:ahyp="http://schemas.microsoft.com/office/drawing/2018/hyperlinkcolor" val="tx"/>
                    </a:ext>
                  </a:extLst>
                </a:hlinkClick>
              </a:rPr>
              <a:t>Antifragile: Things that Gain from Disorder</a:t>
            </a:r>
            <a:r>
              <a:rPr lang="en-GB" b="0" i="1">
                <a:solidFill>
                  <a:srgbClr val="2D2D2D"/>
                </a:solidFill>
                <a:effectLst/>
              </a:rPr>
              <a:t>. </a:t>
            </a:r>
            <a:r>
              <a:rPr lang="en-GB" b="0" i="0">
                <a:effectLst/>
              </a:rPr>
              <a:t>En él, sugiere que las organizaciones no deberían tener como objetivo desarrollar la resiliencia a las crisis. ¿Por qué? Porque ser resistente significa simplemente volver a estar como antes. En cambio, las organizaciones deben esforzarse por ser "antifrágiles" y salir de la crisis </a:t>
            </a:r>
            <a:r>
              <a:rPr lang="en-GB" b="0" i="1">
                <a:effectLst/>
              </a:rPr>
              <a:t>mejor </a:t>
            </a:r>
            <a:r>
              <a:rPr lang="en-GB" b="0" i="0">
                <a:effectLst/>
              </a:rPr>
              <a:t>que cuando entraron.</a:t>
            </a:r>
            <a:endParaRPr lang="en-GB">
              <a:ea typeface="Lato Light" panose="020F0502020204030203"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A1C701F-EE2E-9A70-964F-98BE08741BDA}"/>
              </a:ext>
            </a:extLst>
          </p:cNvPr>
          <p:cNvGrpSpPr/>
          <p:nvPr/>
        </p:nvGrpSpPr>
        <p:grpSpPr>
          <a:xfrm>
            <a:off x="497532" y="1828977"/>
            <a:ext cx="912267" cy="912987"/>
            <a:chOff x="2845389" y="1612886"/>
            <a:chExt cx="3419384" cy="3422081"/>
          </a:xfrm>
          <a:solidFill>
            <a:srgbClr val="595959"/>
          </a:solidFill>
        </p:grpSpPr>
        <p:sp>
          <p:nvSpPr>
            <p:cNvPr id="5" name="Freeform 4">
              <a:extLst>
                <a:ext uri="{FF2B5EF4-FFF2-40B4-BE49-F238E27FC236}">
                  <a16:creationId xmlns:a16="http://schemas.microsoft.com/office/drawing/2014/main" id="{44D958D1-B2BC-971A-B22B-81B53760C122}"/>
                </a:ext>
              </a:extLst>
            </p:cNvPr>
            <p:cNvSpPr/>
            <p:nvPr/>
          </p:nvSpPr>
          <p:spPr>
            <a:xfrm>
              <a:off x="4625981" y="1744565"/>
              <a:ext cx="1591319" cy="1762089"/>
            </a:xfrm>
            <a:custGeom>
              <a:avLst/>
              <a:gdLst>
                <a:gd name="connsiteX0" fmla="*/ 1590367 w 1591319"/>
                <a:gd name="connsiteY0" fmla="*/ 1762090 h 1762089"/>
                <a:gd name="connsiteX1" fmla="*/ 453031 w 1591319"/>
                <a:gd name="connsiteY1" fmla="*/ 1762090 h 1762089"/>
                <a:gd name="connsiteX2" fmla="*/ 453031 w 1591319"/>
                <a:gd name="connsiteY2" fmla="*/ 1608823 h 1762089"/>
                <a:gd name="connsiteX3" fmla="*/ 379747 w 1591319"/>
                <a:gd name="connsiteY3" fmla="*/ 1535522 h 1762089"/>
                <a:gd name="connsiteX4" fmla="*/ 0 w 1591319"/>
                <a:gd name="connsiteY4" fmla="*/ 1535522 h 1762089"/>
                <a:gd name="connsiteX5" fmla="*/ 0 w 1591319"/>
                <a:gd name="connsiteY5" fmla="*/ 1434613 h 1762089"/>
                <a:gd name="connsiteX6" fmla="*/ 246502 w 1591319"/>
                <a:gd name="connsiteY6" fmla="*/ 1251836 h 1762089"/>
                <a:gd name="connsiteX7" fmla="*/ 536785 w 1591319"/>
                <a:gd name="connsiteY7" fmla="*/ 962438 h 1762089"/>
                <a:gd name="connsiteX8" fmla="*/ 536785 w 1591319"/>
                <a:gd name="connsiteY8" fmla="*/ 853914 h 1762089"/>
                <a:gd name="connsiteX9" fmla="*/ 420672 w 1591319"/>
                <a:gd name="connsiteY9" fmla="*/ 740630 h 1762089"/>
                <a:gd name="connsiteX10" fmla="*/ 724279 w 1591319"/>
                <a:gd name="connsiteY10" fmla="*/ 439809 h 1762089"/>
                <a:gd name="connsiteX11" fmla="*/ 638622 w 1591319"/>
                <a:gd name="connsiteY11" fmla="*/ 362699 h 1762089"/>
                <a:gd name="connsiteX12" fmla="*/ 348339 w 1591319"/>
                <a:gd name="connsiteY12" fmla="*/ 657809 h 1762089"/>
                <a:gd name="connsiteX13" fmla="*/ 217950 w 1591319"/>
                <a:gd name="connsiteY13" fmla="*/ 665425 h 1762089"/>
                <a:gd name="connsiteX14" fmla="*/ 8566 w 1591319"/>
                <a:gd name="connsiteY14" fmla="*/ 873905 h 1762089"/>
                <a:gd name="connsiteX15" fmla="*/ 0 w 1591319"/>
                <a:gd name="connsiteY15" fmla="*/ 877713 h 1762089"/>
                <a:gd name="connsiteX16" fmla="*/ 0 w 1591319"/>
                <a:gd name="connsiteY16" fmla="*/ 0 h 1762089"/>
                <a:gd name="connsiteX17" fmla="*/ 1591319 w 1591319"/>
                <a:gd name="connsiteY17" fmla="*/ 0 h 1762089"/>
                <a:gd name="connsiteX18" fmla="*/ 1590367 w 1591319"/>
                <a:gd name="connsiteY18" fmla="*/ 1762090 h 1762089"/>
                <a:gd name="connsiteX19" fmla="*/ 313125 w 1591319"/>
                <a:gd name="connsiteY19" fmla="*/ 286542 h 1762089"/>
                <a:gd name="connsiteX20" fmla="*/ 364519 w 1591319"/>
                <a:gd name="connsiteY20" fmla="*/ 388402 h 1762089"/>
                <a:gd name="connsiteX21" fmla="*/ 654801 w 1591319"/>
                <a:gd name="connsiteY21" fmla="*/ 242751 h 1762089"/>
                <a:gd name="connsiteX22" fmla="*/ 707147 w 1591319"/>
                <a:gd name="connsiteY22" fmla="*/ 242751 h 1762089"/>
                <a:gd name="connsiteX23" fmla="*/ 980298 w 1591319"/>
                <a:gd name="connsiteY23" fmla="*/ 380786 h 1762089"/>
                <a:gd name="connsiteX24" fmla="*/ 1064052 w 1591319"/>
                <a:gd name="connsiteY24" fmla="*/ 380786 h 1762089"/>
                <a:gd name="connsiteX25" fmla="*/ 1257256 w 1591319"/>
                <a:gd name="connsiteY25" fmla="*/ 283686 h 1762089"/>
                <a:gd name="connsiteX26" fmla="*/ 1389549 w 1591319"/>
                <a:gd name="connsiteY26" fmla="*/ 218000 h 1762089"/>
                <a:gd name="connsiteX27" fmla="*/ 1338155 w 1591319"/>
                <a:gd name="connsiteY27" fmla="*/ 116140 h 1762089"/>
                <a:gd name="connsiteX28" fmla="*/ 1048824 w 1591319"/>
                <a:gd name="connsiteY28" fmla="*/ 260839 h 1762089"/>
                <a:gd name="connsiteX29" fmla="*/ 996478 w 1591319"/>
                <a:gd name="connsiteY29" fmla="*/ 261791 h 1762089"/>
                <a:gd name="connsiteX30" fmla="*/ 719520 w 1591319"/>
                <a:gd name="connsiteY30" fmla="*/ 123756 h 1762089"/>
                <a:gd name="connsiteX31" fmla="*/ 659560 w 1591319"/>
                <a:gd name="connsiteY31" fmla="*/ 115188 h 1762089"/>
                <a:gd name="connsiteX32" fmla="*/ 313125 w 1591319"/>
                <a:gd name="connsiteY32" fmla="*/ 286542 h 1762089"/>
                <a:gd name="connsiteX33" fmla="*/ 1420005 w 1591319"/>
                <a:gd name="connsiteY33" fmla="*/ 739678 h 1762089"/>
                <a:gd name="connsiteX34" fmla="*/ 740458 w 1591319"/>
                <a:gd name="connsiteY34" fmla="*/ 739678 h 1762089"/>
                <a:gd name="connsiteX35" fmla="*/ 740458 w 1591319"/>
                <a:gd name="connsiteY35" fmla="*/ 849154 h 1762089"/>
                <a:gd name="connsiteX36" fmla="*/ 1420005 w 1591319"/>
                <a:gd name="connsiteY36" fmla="*/ 849154 h 1762089"/>
                <a:gd name="connsiteX37" fmla="*/ 1420005 w 1591319"/>
                <a:gd name="connsiteY37" fmla="*/ 739678 h 1762089"/>
                <a:gd name="connsiteX38" fmla="*/ 1418101 w 1591319"/>
                <a:gd name="connsiteY38" fmla="*/ 1077626 h 1762089"/>
                <a:gd name="connsiteX39" fmla="*/ 1418101 w 1591319"/>
                <a:gd name="connsiteY39" fmla="*/ 966246 h 1762089"/>
                <a:gd name="connsiteX40" fmla="*/ 739507 w 1591319"/>
                <a:gd name="connsiteY40" fmla="*/ 966246 h 1762089"/>
                <a:gd name="connsiteX41" fmla="*/ 739507 w 1591319"/>
                <a:gd name="connsiteY41" fmla="*/ 1077626 h 1762089"/>
                <a:gd name="connsiteX42" fmla="*/ 1418101 w 1591319"/>
                <a:gd name="connsiteY42" fmla="*/ 1077626 h 1762089"/>
                <a:gd name="connsiteX43" fmla="*/ 738555 w 1591319"/>
                <a:gd name="connsiteY43" fmla="*/ 1305146 h 1762089"/>
                <a:gd name="connsiteX44" fmla="*/ 1418101 w 1591319"/>
                <a:gd name="connsiteY44" fmla="*/ 1305146 h 1762089"/>
                <a:gd name="connsiteX45" fmla="*/ 1418101 w 1591319"/>
                <a:gd name="connsiteY45" fmla="*/ 1195670 h 1762089"/>
                <a:gd name="connsiteX46" fmla="*/ 738555 w 1591319"/>
                <a:gd name="connsiteY46" fmla="*/ 1195670 h 1762089"/>
                <a:gd name="connsiteX47" fmla="*/ 738555 w 1591319"/>
                <a:gd name="connsiteY47" fmla="*/ 1305146 h 1762089"/>
                <a:gd name="connsiteX48" fmla="*/ 1420005 w 1591319"/>
                <a:gd name="connsiteY48" fmla="*/ 1424142 h 1762089"/>
                <a:gd name="connsiteX49" fmla="*/ 740458 w 1591319"/>
                <a:gd name="connsiteY49" fmla="*/ 1424142 h 1762089"/>
                <a:gd name="connsiteX50" fmla="*/ 740458 w 1591319"/>
                <a:gd name="connsiteY50" fmla="*/ 1533618 h 1762089"/>
                <a:gd name="connsiteX51" fmla="*/ 1420005 w 1591319"/>
                <a:gd name="connsiteY51" fmla="*/ 1533618 h 1762089"/>
                <a:gd name="connsiteX52" fmla="*/ 1420005 w 1591319"/>
                <a:gd name="connsiteY52" fmla="*/ 142414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91319" h="1762089">
                  <a:moveTo>
                    <a:pt x="1590367" y="1762090"/>
                  </a:moveTo>
                  <a:cubicBezTo>
                    <a:pt x="1210621" y="1762090"/>
                    <a:pt x="833729" y="1762090"/>
                    <a:pt x="453031" y="1762090"/>
                  </a:cubicBezTo>
                  <a:cubicBezTo>
                    <a:pt x="453031" y="1709732"/>
                    <a:pt x="453031" y="1659278"/>
                    <a:pt x="453031" y="1608823"/>
                  </a:cubicBezTo>
                  <a:cubicBezTo>
                    <a:pt x="453031" y="1555513"/>
                    <a:pt x="433996" y="1535522"/>
                    <a:pt x="379747" y="1535522"/>
                  </a:cubicBezTo>
                  <a:cubicBezTo>
                    <a:pt x="254116" y="1535522"/>
                    <a:pt x="128486" y="1535522"/>
                    <a:pt x="0" y="1535522"/>
                  </a:cubicBezTo>
                  <a:cubicBezTo>
                    <a:pt x="0" y="1503155"/>
                    <a:pt x="0" y="1471740"/>
                    <a:pt x="0" y="1434613"/>
                  </a:cubicBezTo>
                  <a:cubicBezTo>
                    <a:pt x="109451" y="1414622"/>
                    <a:pt x="172266" y="1325137"/>
                    <a:pt x="246502" y="1251836"/>
                  </a:cubicBezTo>
                  <a:cubicBezTo>
                    <a:pt x="344532" y="1156639"/>
                    <a:pt x="439707" y="1058587"/>
                    <a:pt x="536785" y="962438"/>
                  </a:cubicBezTo>
                  <a:cubicBezTo>
                    <a:pt x="578662" y="920552"/>
                    <a:pt x="578662" y="895800"/>
                    <a:pt x="536785" y="853914"/>
                  </a:cubicBezTo>
                  <a:cubicBezTo>
                    <a:pt x="498715" y="815835"/>
                    <a:pt x="460645" y="779661"/>
                    <a:pt x="420672" y="740630"/>
                  </a:cubicBezTo>
                  <a:cubicBezTo>
                    <a:pt x="523460" y="638769"/>
                    <a:pt x="622442" y="539765"/>
                    <a:pt x="724279" y="439809"/>
                  </a:cubicBezTo>
                  <a:cubicBezTo>
                    <a:pt x="691919" y="411250"/>
                    <a:pt x="666222" y="387450"/>
                    <a:pt x="638622" y="362699"/>
                  </a:cubicBezTo>
                  <a:cubicBezTo>
                    <a:pt x="543447" y="458848"/>
                    <a:pt x="445417" y="558804"/>
                    <a:pt x="348339" y="657809"/>
                  </a:cubicBezTo>
                  <a:cubicBezTo>
                    <a:pt x="280765" y="612114"/>
                    <a:pt x="270296" y="613066"/>
                    <a:pt x="217950" y="665425"/>
                  </a:cubicBezTo>
                  <a:cubicBezTo>
                    <a:pt x="148472" y="734918"/>
                    <a:pt x="78043" y="804412"/>
                    <a:pt x="8566" y="873905"/>
                  </a:cubicBezTo>
                  <a:cubicBezTo>
                    <a:pt x="7614" y="874857"/>
                    <a:pt x="4759" y="875809"/>
                    <a:pt x="0" y="877713"/>
                  </a:cubicBezTo>
                  <a:cubicBezTo>
                    <a:pt x="0" y="585459"/>
                    <a:pt x="0" y="294158"/>
                    <a:pt x="0" y="0"/>
                  </a:cubicBezTo>
                  <a:cubicBezTo>
                    <a:pt x="529171" y="0"/>
                    <a:pt x="1059293" y="0"/>
                    <a:pt x="1591319" y="0"/>
                  </a:cubicBezTo>
                  <a:cubicBezTo>
                    <a:pt x="1590367" y="584507"/>
                    <a:pt x="1590367" y="1171871"/>
                    <a:pt x="1590367" y="1762090"/>
                  </a:cubicBezTo>
                  <a:close/>
                  <a:moveTo>
                    <a:pt x="313125" y="286542"/>
                  </a:moveTo>
                  <a:cubicBezTo>
                    <a:pt x="331208" y="323669"/>
                    <a:pt x="347387" y="355083"/>
                    <a:pt x="364519" y="388402"/>
                  </a:cubicBezTo>
                  <a:cubicBezTo>
                    <a:pt x="462549" y="339852"/>
                    <a:pt x="559627" y="292254"/>
                    <a:pt x="654801" y="242751"/>
                  </a:cubicBezTo>
                  <a:cubicBezTo>
                    <a:pt x="673836" y="233232"/>
                    <a:pt x="688112" y="233232"/>
                    <a:pt x="707147" y="242751"/>
                  </a:cubicBezTo>
                  <a:cubicBezTo>
                    <a:pt x="797563" y="289398"/>
                    <a:pt x="889882" y="333188"/>
                    <a:pt x="980298" y="380786"/>
                  </a:cubicBezTo>
                  <a:cubicBezTo>
                    <a:pt x="1009802" y="396018"/>
                    <a:pt x="1034548" y="396970"/>
                    <a:pt x="1064052" y="380786"/>
                  </a:cubicBezTo>
                  <a:cubicBezTo>
                    <a:pt x="1127819" y="347468"/>
                    <a:pt x="1193490" y="316053"/>
                    <a:pt x="1257256" y="283686"/>
                  </a:cubicBezTo>
                  <a:cubicBezTo>
                    <a:pt x="1300085" y="261791"/>
                    <a:pt x="1343865" y="240847"/>
                    <a:pt x="1389549" y="218000"/>
                  </a:cubicBezTo>
                  <a:cubicBezTo>
                    <a:pt x="1371466" y="181826"/>
                    <a:pt x="1355286" y="150411"/>
                    <a:pt x="1338155" y="116140"/>
                  </a:cubicBezTo>
                  <a:cubicBezTo>
                    <a:pt x="1239173" y="165642"/>
                    <a:pt x="1143999" y="212288"/>
                    <a:pt x="1048824" y="260839"/>
                  </a:cubicBezTo>
                  <a:cubicBezTo>
                    <a:pt x="1029789" y="270358"/>
                    <a:pt x="1015513" y="271310"/>
                    <a:pt x="996478" y="261791"/>
                  </a:cubicBezTo>
                  <a:cubicBezTo>
                    <a:pt x="905110" y="214192"/>
                    <a:pt x="812791" y="168498"/>
                    <a:pt x="719520" y="123756"/>
                  </a:cubicBezTo>
                  <a:cubicBezTo>
                    <a:pt x="701437" y="115188"/>
                    <a:pt x="674788" y="108524"/>
                    <a:pt x="659560" y="115188"/>
                  </a:cubicBezTo>
                  <a:cubicBezTo>
                    <a:pt x="544399" y="170402"/>
                    <a:pt x="431141" y="228472"/>
                    <a:pt x="313125" y="286542"/>
                  </a:cubicBezTo>
                  <a:close/>
                  <a:moveTo>
                    <a:pt x="1420005" y="739678"/>
                  </a:moveTo>
                  <a:cubicBezTo>
                    <a:pt x="1191586" y="739678"/>
                    <a:pt x="965071" y="739678"/>
                    <a:pt x="740458" y="739678"/>
                  </a:cubicBezTo>
                  <a:cubicBezTo>
                    <a:pt x="740458" y="777757"/>
                    <a:pt x="740458" y="813931"/>
                    <a:pt x="740458" y="849154"/>
                  </a:cubicBezTo>
                  <a:cubicBezTo>
                    <a:pt x="967926" y="849154"/>
                    <a:pt x="1193490" y="849154"/>
                    <a:pt x="1420005" y="849154"/>
                  </a:cubicBezTo>
                  <a:cubicBezTo>
                    <a:pt x="1420005" y="812027"/>
                    <a:pt x="1420005" y="776805"/>
                    <a:pt x="1420005" y="739678"/>
                  </a:cubicBezTo>
                  <a:close/>
                  <a:moveTo>
                    <a:pt x="1418101" y="1077626"/>
                  </a:moveTo>
                  <a:cubicBezTo>
                    <a:pt x="1418101" y="1037643"/>
                    <a:pt x="1418101" y="1001469"/>
                    <a:pt x="1418101" y="966246"/>
                  </a:cubicBezTo>
                  <a:cubicBezTo>
                    <a:pt x="1190634" y="966246"/>
                    <a:pt x="965071" y="966246"/>
                    <a:pt x="739507" y="966246"/>
                  </a:cubicBezTo>
                  <a:cubicBezTo>
                    <a:pt x="739507" y="1004324"/>
                    <a:pt x="739507" y="1040499"/>
                    <a:pt x="739507" y="1077626"/>
                  </a:cubicBezTo>
                  <a:cubicBezTo>
                    <a:pt x="966974" y="1077626"/>
                    <a:pt x="1191586" y="1077626"/>
                    <a:pt x="1418101" y="1077626"/>
                  </a:cubicBezTo>
                  <a:close/>
                  <a:moveTo>
                    <a:pt x="738555" y="1305146"/>
                  </a:moveTo>
                  <a:cubicBezTo>
                    <a:pt x="966974" y="1305146"/>
                    <a:pt x="1193490" y="1305146"/>
                    <a:pt x="1418101" y="1305146"/>
                  </a:cubicBezTo>
                  <a:cubicBezTo>
                    <a:pt x="1418101" y="1266115"/>
                    <a:pt x="1418101" y="1230893"/>
                    <a:pt x="1418101" y="1195670"/>
                  </a:cubicBezTo>
                  <a:cubicBezTo>
                    <a:pt x="1190634" y="1195670"/>
                    <a:pt x="965071" y="1195670"/>
                    <a:pt x="738555" y="1195670"/>
                  </a:cubicBezTo>
                  <a:cubicBezTo>
                    <a:pt x="738555" y="1231845"/>
                    <a:pt x="738555" y="1267067"/>
                    <a:pt x="738555" y="1305146"/>
                  </a:cubicBezTo>
                  <a:close/>
                  <a:moveTo>
                    <a:pt x="1420005" y="1424142"/>
                  </a:moveTo>
                  <a:cubicBezTo>
                    <a:pt x="1191586" y="1424142"/>
                    <a:pt x="965071" y="1424142"/>
                    <a:pt x="740458" y="1424142"/>
                  </a:cubicBezTo>
                  <a:cubicBezTo>
                    <a:pt x="740458" y="1462220"/>
                    <a:pt x="740458" y="1498395"/>
                    <a:pt x="740458" y="1533618"/>
                  </a:cubicBezTo>
                  <a:cubicBezTo>
                    <a:pt x="967926" y="1533618"/>
                    <a:pt x="1193490" y="1533618"/>
                    <a:pt x="1420005" y="1533618"/>
                  </a:cubicBezTo>
                  <a:cubicBezTo>
                    <a:pt x="1420005" y="1496491"/>
                    <a:pt x="1420005" y="1461268"/>
                    <a:pt x="1420005" y="1424142"/>
                  </a:cubicBezTo>
                  <a:close/>
                </a:path>
              </a:pathLst>
            </a:custGeom>
            <a:solidFill>
              <a:srgbClr val="F16924"/>
            </a:solidFill>
            <a:ln w="9514"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974C2706-2496-00AF-249A-48C9C6D37500}"/>
                </a:ext>
              </a:extLst>
            </p:cNvPr>
            <p:cNvGrpSpPr/>
            <p:nvPr/>
          </p:nvGrpSpPr>
          <p:grpSpPr>
            <a:xfrm>
              <a:off x="2845389" y="1612886"/>
              <a:ext cx="3419384" cy="3422081"/>
              <a:chOff x="2845389" y="1612886"/>
              <a:chExt cx="3419384" cy="3422081"/>
            </a:xfrm>
            <a:grpFill/>
          </p:grpSpPr>
          <p:sp>
            <p:nvSpPr>
              <p:cNvPr id="10" name="Freeform 9">
                <a:extLst>
                  <a:ext uri="{FF2B5EF4-FFF2-40B4-BE49-F238E27FC236}">
                    <a16:creationId xmlns:a16="http://schemas.microsoft.com/office/drawing/2014/main" id="{FBAFFE75-D104-EA26-E548-CAD2613B1998}"/>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88913B7-A655-6C44-52B7-88014961542A}"/>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65C604B-2FC3-353F-4806-2091339011CB}"/>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C2F07E9-616D-7D6A-8BC2-A42A231B642F}"/>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B8DB4F-AF3C-5AB6-1AF7-833EC2D13AF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8A87AB9-D6CA-1EC5-CEDE-4E39993895FE}"/>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1CE706A-A3D5-B576-7F91-C080DE6A2604}"/>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C4431D-8F52-C421-1886-705DF82CFC99}"/>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611157E-4979-D111-7773-06F975048CB5}"/>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421C6E3-6E7F-2D9F-6801-8A554FC72414}"/>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pic>
        <p:nvPicPr>
          <p:cNvPr id="21" name="Picture 20">
            <a:extLst>
              <a:ext uri="{FF2B5EF4-FFF2-40B4-BE49-F238E27FC236}">
                <a16:creationId xmlns:a16="http://schemas.microsoft.com/office/drawing/2014/main" id="{019EC385-BD9C-EE0C-DFA3-79CB9A9912A1}"/>
              </a:ext>
            </a:extLst>
          </p:cNvPr>
          <p:cNvPicPr>
            <a:picLocks noChangeAspect="1"/>
          </p:cNvPicPr>
          <p:nvPr/>
        </p:nvPicPr>
        <p:blipFill>
          <a:blip r:embed="rId4"/>
          <a:stretch>
            <a:fillRect/>
          </a:stretch>
        </p:blipFill>
        <p:spPr>
          <a:xfrm>
            <a:off x="9171836" y="1687072"/>
            <a:ext cx="2745916" cy="4174603"/>
          </a:xfrm>
          <a:prstGeom prst="rect">
            <a:avLst/>
          </a:prstGeom>
        </p:spPr>
      </p:pic>
    </p:spTree>
    <p:extLst>
      <p:ext uri="{BB962C8B-B14F-4D97-AF65-F5344CB8AC3E}">
        <p14:creationId xmlns:p14="http://schemas.microsoft.com/office/powerpoint/2010/main" val="351695724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2114670" y="1087961"/>
            <a:ext cx="4474068" cy="3423588"/>
          </a:xfrm>
        </p:spPr>
        <p:txBody>
          <a:bodyPr>
            <a:normAutofit/>
          </a:bodyPr>
          <a:lstStyle/>
          <a:p>
            <a:r>
              <a:rPr lang="en-US" sz="4000"/>
              <a:t>LA LÍNEA DE TIEMPO DE UNA CRISIS EMPRESARIAL</a:t>
            </a:r>
          </a:p>
        </p:txBody>
      </p:sp>
      <p:sp>
        <p:nvSpPr>
          <p:cNvPr id="3" name="Text Placeholder 2">
            <a:extLst>
              <a:ext uri="{FF2B5EF4-FFF2-40B4-BE49-F238E27FC236}">
                <a16:creationId xmlns:a16="http://schemas.microsoft.com/office/drawing/2014/main" id="{C64FC772-7FB9-DFE3-9540-0AEF9721728B}"/>
              </a:ext>
            </a:extLst>
          </p:cNvPr>
          <p:cNvSpPr>
            <a:spLocks noGrp="1"/>
          </p:cNvSpPr>
          <p:nvPr>
            <p:ph type="body" sz="quarter" idx="17"/>
          </p:nvPr>
        </p:nvSpPr>
        <p:spPr/>
        <p:txBody>
          <a:bodyPr/>
          <a:lstStyle/>
          <a:p>
            <a:r>
              <a:rPr lang="en-US"/>
              <a:t>03</a:t>
            </a:r>
          </a:p>
        </p:txBody>
      </p:sp>
    </p:spTree>
    <p:extLst>
      <p:ext uri="{BB962C8B-B14F-4D97-AF65-F5344CB8AC3E}">
        <p14:creationId xmlns:p14="http://schemas.microsoft.com/office/powerpoint/2010/main" val="183418140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E46B46-CF68-61F4-1C8A-00F03B9451AE}"/>
              </a:ext>
            </a:extLst>
          </p:cNvPr>
          <p:cNvSpPr/>
          <p:nvPr/>
        </p:nvSpPr>
        <p:spPr>
          <a:xfrm>
            <a:off x="0" y="0"/>
            <a:ext cx="357487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C458E62-4EE5-2ECA-EB50-22B64C3C9E80}"/>
              </a:ext>
            </a:extLst>
          </p:cNvPr>
          <p:cNvSpPr>
            <a:spLocks noGrp="1"/>
          </p:cNvSpPr>
          <p:nvPr>
            <p:ph type="body" sz="quarter" idx="18"/>
          </p:nvPr>
        </p:nvSpPr>
        <p:spPr>
          <a:xfrm>
            <a:off x="350261" y="2233730"/>
            <a:ext cx="3033159" cy="4172556"/>
          </a:xfrm>
        </p:spPr>
        <p:txBody>
          <a:bodyPr>
            <a:normAutofit fontScale="92500" lnSpcReduction="10000"/>
          </a:bodyPr>
          <a:lstStyle/>
          <a:p>
            <a:r>
              <a:rPr lang="en-US" b="1">
                <a:solidFill>
                  <a:schemeClr val="bg1"/>
                </a:solidFill>
              </a:rPr>
              <a:t>Problemas de fondo:</a:t>
            </a:r>
          </a:p>
          <a:p>
            <a:pPr marL="342900" indent="-342900">
              <a:buClr>
                <a:srgbClr val="EDA13E"/>
              </a:buClr>
              <a:buFont typeface="Arial" panose="020B0604020202020204" pitchFamily="34" charset="0"/>
              <a:buChar char="•"/>
            </a:pPr>
            <a:r>
              <a:rPr lang="en-US">
                <a:solidFill>
                  <a:schemeClr val="bg1"/>
                </a:solidFill>
              </a:rPr>
              <a:t>Los empresarios reaccionan con un gran retraso</a:t>
            </a:r>
          </a:p>
          <a:p>
            <a:pPr marL="342900" indent="-342900">
              <a:buClr>
                <a:srgbClr val="EDA13E"/>
              </a:buClr>
              <a:buFont typeface="Arial" panose="020B0604020202020204" pitchFamily="34" charset="0"/>
              <a:buChar char="•"/>
            </a:pPr>
            <a:r>
              <a:rPr lang="en-US">
                <a:solidFill>
                  <a:schemeClr val="bg1"/>
                </a:solidFill>
              </a:rPr>
              <a:t>Si los líderes indican una crisis, las causas de la misma a menudo ya han surtido efecto (y no pueden remediarse a corto plazo)</a:t>
            </a:r>
          </a:p>
          <a:p>
            <a:pPr marL="342900" indent="-342900">
              <a:buClr>
                <a:srgbClr val="EDA13E"/>
              </a:buClr>
              <a:buFont typeface="Arial" panose="020B0604020202020204" pitchFamily="34" charset="0"/>
              <a:buChar char="•"/>
            </a:pPr>
            <a:r>
              <a:rPr lang="en-US">
                <a:solidFill>
                  <a:schemeClr val="bg1"/>
                </a:solidFill>
              </a:rPr>
              <a:t>Se requiere un análisis de riesgo permanente</a:t>
            </a:r>
          </a:p>
          <a:p>
            <a:endParaRPr lang="en-US">
              <a:solidFill>
                <a:schemeClr val="bg1"/>
              </a:solidFill>
            </a:endParaRPr>
          </a:p>
          <a:p>
            <a:endParaRPr lang="en-US">
              <a:solidFill>
                <a:schemeClr val="bg1"/>
              </a:solidFill>
            </a:endParaRPr>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a:xfrm>
            <a:off x="392411" y="420981"/>
            <a:ext cx="3025497" cy="2079165"/>
          </a:xfrm>
        </p:spPr>
        <p:txBody>
          <a:bodyPr>
            <a:normAutofit/>
          </a:bodyPr>
          <a:lstStyle/>
          <a:p>
            <a:pPr>
              <a:lnSpc>
                <a:spcPts val="3620"/>
              </a:lnSpc>
            </a:pPr>
            <a:r>
              <a:rPr lang="en-GB">
                <a:solidFill>
                  <a:schemeClr val="bg1"/>
                </a:solidFill>
              </a:rPr>
              <a:t>Las crisis rara vez (nunca) llegan de la noche a la mañana</a:t>
            </a:r>
          </a:p>
          <a:p>
            <a:pPr>
              <a:lnSpc>
                <a:spcPts val="3620"/>
              </a:lnSpc>
            </a:pPr>
            <a:endParaRPr lang="en-GB"/>
          </a:p>
        </p:txBody>
      </p:sp>
      <p:graphicFrame>
        <p:nvGraphicFramePr>
          <p:cNvPr id="4" name="Diagramm 3">
            <a:extLst>
              <a:ext uri="{FF2B5EF4-FFF2-40B4-BE49-F238E27FC236}">
                <a16:creationId xmlns:a16="http://schemas.microsoft.com/office/drawing/2014/main" id="{472ACC91-BE8E-44C4-B923-7D5F1489EFD6}"/>
              </a:ext>
            </a:extLst>
          </p:cNvPr>
          <p:cNvGraphicFramePr/>
          <p:nvPr>
            <p:extLst>
              <p:ext uri="{D42A27DB-BD31-4B8C-83A1-F6EECF244321}">
                <p14:modId xmlns:p14="http://schemas.microsoft.com/office/powerpoint/2010/main" val="1998999347"/>
              </p:ext>
            </p:extLst>
          </p:nvPr>
        </p:nvGraphicFramePr>
        <p:xfrm>
          <a:off x="3850916" y="2002971"/>
          <a:ext cx="8149584" cy="4135362"/>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hteck 24">
            <a:extLst>
              <a:ext uri="{FF2B5EF4-FFF2-40B4-BE49-F238E27FC236}">
                <a16:creationId xmlns:a16="http://schemas.microsoft.com/office/drawing/2014/main" id="{40BC27F4-D010-4482-BAAD-34D3A8756294}"/>
              </a:ext>
            </a:extLst>
          </p:cNvPr>
          <p:cNvSpPr/>
          <p:nvPr/>
        </p:nvSpPr>
        <p:spPr>
          <a:xfrm>
            <a:off x="7727456" y="6415424"/>
            <a:ext cx="5614852" cy="260502"/>
          </a:xfrm>
          <a:prstGeom prst="rect">
            <a:avLst/>
          </a:prstGeom>
        </p:spPr>
        <p:txBody>
          <a:bodyPr vert="horz" wrap="square" lIns="81580" tIns="40790" rIns="81580" bIns="40790" rtlCol="0">
            <a:spAutoFit/>
          </a:bodyPr>
          <a:lstStyle/>
          <a:p>
            <a:pPr marL="0" marR="0" lvl="0" indent="0" algn="l" defTabSz="1087636" rtl="0" eaLnBrk="1" fontAlgn="auto" latinLnBrk="0" hangingPunct="1">
              <a:lnSpc>
                <a:spcPts val="1500"/>
              </a:lnSpc>
              <a:spcBef>
                <a:spcPct val="20000"/>
              </a:spcBef>
              <a:spcAft>
                <a:spcPct val="0"/>
              </a:spcAft>
              <a:buClrTx/>
              <a:buSzTx/>
              <a:buFontTx/>
              <a:buNone/>
              <a:defRPr/>
            </a:pPr>
            <a:r>
              <a:rPr kumimoji="0" lang="en-GB" sz="1000" b="1" i="0" u="none" strike="noStrike" kern="1200" cap="none" spc="0" normalizeH="0" baseline="0" noProof="0">
                <a:ln>
                  <a:noFill/>
                </a:ln>
                <a:solidFill>
                  <a:srgbClr val="B41F7A"/>
                </a:solidFill>
                <a:effectLst/>
                <a:uLnTx/>
                <a:uFillTx/>
                <a:latin typeface="Calibri Light" panose="020F0302020204030204"/>
                <a:ea typeface="+mn-ea"/>
                <a:cs typeface="+mn-cs"/>
              </a:rPr>
              <a:t>Fuente: Roland Berger - basado en un análisis de 800 casos de reestructuración</a:t>
            </a:r>
          </a:p>
        </p:txBody>
      </p:sp>
      <p:sp>
        <p:nvSpPr>
          <p:cNvPr id="6" name="object 29">
            <a:extLst>
              <a:ext uri="{FF2B5EF4-FFF2-40B4-BE49-F238E27FC236}">
                <a16:creationId xmlns:a16="http://schemas.microsoft.com/office/drawing/2014/main" id="{6DDD553E-2F34-499B-B76A-A3754ECCE186}"/>
              </a:ext>
            </a:extLst>
          </p:cNvPr>
          <p:cNvSpPr/>
          <p:nvPr/>
        </p:nvSpPr>
        <p:spPr>
          <a:xfrm>
            <a:off x="4318462" y="2762054"/>
            <a:ext cx="7258214" cy="2662675"/>
          </a:xfrm>
          <a:custGeom>
            <a:avLst/>
            <a:gdLst/>
            <a:ahLst/>
            <a:cxnLst/>
            <a:rect l="l" t="t" r="r" b="b"/>
            <a:pathLst>
              <a:path w="4752340" h="1823085">
                <a:moveTo>
                  <a:pt x="0" y="1822830"/>
                </a:moveTo>
                <a:lnTo>
                  <a:pt x="62215" y="1822643"/>
                </a:lnTo>
                <a:lnTo>
                  <a:pt x="124273" y="1822081"/>
                </a:lnTo>
                <a:lnTo>
                  <a:pt x="186168" y="1821148"/>
                </a:lnTo>
                <a:lnTo>
                  <a:pt x="247894" y="1819845"/>
                </a:lnTo>
                <a:lnTo>
                  <a:pt x="309447" y="1818173"/>
                </a:lnTo>
                <a:lnTo>
                  <a:pt x="370820" y="1816136"/>
                </a:lnTo>
                <a:lnTo>
                  <a:pt x="432009" y="1813736"/>
                </a:lnTo>
                <a:lnTo>
                  <a:pt x="493009" y="1810973"/>
                </a:lnTo>
                <a:lnTo>
                  <a:pt x="553813" y="1807851"/>
                </a:lnTo>
                <a:lnTo>
                  <a:pt x="614417" y="1804372"/>
                </a:lnTo>
                <a:lnTo>
                  <a:pt x="674816" y="1800537"/>
                </a:lnTo>
                <a:lnTo>
                  <a:pt x="735003" y="1796348"/>
                </a:lnTo>
                <a:lnTo>
                  <a:pt x="794975" y="1791807"/>
                </a:lnTo>
                <a:lnTo>
                  <a:pt x="854725" y="1786918"/>
                </a:lnTo>
                <a:lnTo>
                  <a:pt x="914248" y="1781680"/>
                </a:lnTo>
                <a:lnTo>
                  <a:pt x="973538" y="1776098"/>
                </a:lnTo>
                <a:lnTo>
                  <a:pt x="1032592" y="1770171"/>
                </a:lnTo>
                <a:lnTo>
                  <a:pt x="1091403" y="1763904"/>
                </a:lnTo>
                <a:lnTo>
                  <a:pt x="1149965" y="1757297"/>
                </a:lnTo>
                <a:lnTo>
                  <a:pt x="1208274" y="1750353"/>
                </a:lnTo>
                <a:lnTo>
                  <a:pt x="1266325" y="1743074"/>
                </a:lnTo>
                <a:lnTo>
                  <a:pt x="1324111" y="1735462"/>
                </a:lnTo>
                <a:lnTo>
                  <a:pt x="1381629" y="1727518"/>
                </a:lnTo>
                <a:lnTo>
                  <a:pt x="1438871" y="1719245"/>
                </a:lnTo>
                <a:lnTo>
                  <a:pt x="1495834" y="1710645"/>
                </a:lnTo>
                <a:lnTo>
                  <a:pt x="1552511" y="1701721"/>
                </a:lnTo>
                <a:lnTo>
                  <a:pt x="1608898" y="1692473"/>
                </a:lnTo>
                <a:lnTo>
                  <a:pt x="1664989" y="1682904"/>
                </a:lnTo>
                <a:lnTo>
                  <a:pt x="1720779" y="1673016"/>
                </a:lnTo>
                <a:lnTo>
                  <a:pt x="1776263" y="1662811"/>
                </a:lnTo>
                <a:lnTo>
                  <a:pt x="1831434" y="1652292"/>
                </a:lnTo>
                <a:lnTo>
                  <a:pt x="1886289" y="1641459"/>
                </a:lnTo>
                <a:lnTo>
                  <a:pt x="1940821" y="1630316"/>
                </a:lnTo>
                <a:lnTo>
                  <a:pt x="1995025" y="1618864"/>
                </a:lnTo>
                <a:lnTo>
                  <a:pt x="2048897" y="1607105"/>
                </a:lnTo>
                <a:lnTo>
                  <a:pt x="2102430" y="1595042"/>
                </a:lnTo>
                <a:lnTo>
                  <a:pt x="2155619" y="1582676"/>
                </a:lnTo>
                <a:lnTo>
                  <a:pt x="2208460" y="1570009"/>
                </a:lnTo>
                <a:lnTo>
                  <a:pt x="2260946" y="1557044"/>
                </a:lnTo>
                <a:lnTo>
                  <a:pt x="2313073" y="1543782"/>
                </a:lnTo>
                <a:lnTo>
                  <a:pt x="2364834" y="1530226"/>
                </a:lnTo>
                <a:lnTo>
                  <a:pt x="2416226" y="1516377"/>
                </a:lnTo>
                <a:lnTo>
                  <a:pt x="2467242" y="1502238"/>
                </a:lnTo>
                <a:lnTo>
                  <a:pt x="2517878" y="1487811"/>
                </a:lnTo>
                <a:lnTo>
                  <a:pt x="2568127" y="1473097"/>
                </a:lnTo>
                <a:lnTo>
                  <a:pt x="2617985" y="1458098"/>
                </a:lnTo>
                <a:lnTo>
                  <a:pt x="2667446" y="1442818"/>
                </a:lnTo>
                <a:lnTo>
                  <a:pt x="2716505" y="1427257"/>
                </a:lnTo>
                <a:lnTo>
                  <a:pt x="2765156" y="1411418"/>
                </a:lnTo>
                <a:lnTo>
                  <a:pt x="2813396" y="1395303"/>
                </a:lnTo>
                <a:lnTo>
                  <a:pt x="2861217" y="1378913"/>
                </a:lnTo>
                <a:lnTo>
                  <a:pt x="2908615" y="1362252"/>
                </a:lnTo>
                <a:lnTo>
                  <a:pt x="2955584" y="1345320"/>
                </a:lnTo>
                <a:lnTo>
                  <a:pt x="3002119" y="1328121"/>
                </a:lnTo>
                <a:lnTo>
                  <a:pt x="3048215" y="1310655"/>
                </a:lnTo>
                <a:lnTo>
                  <a:pt x="3093867" y="1292926"/>
                </a:lnTo>
                <a:lnTo>
                  <a:pt x="3139069" y="1274934"/>
                </a:lnTo>
                <a:lnTo>
                  <a:pt x="3183816" y="1256683"/>
                </a:lnTo>
                <a:lnTo>
                  <a:pt x="3228102" y="1238174"/>
                </a:lnTo>
                <a:lnTo>
                  <a:pt x="3271923" y="1219409"/>
                </a:lnTo>
                <a:lnTo>
                  <a:pt x="3315272" y="1200390"/>
                </a:lnTo>
                <a:lnTo>
                  <a:pt x="3358145" y="1181120"/>
                </a:lnTo>
                <a:lnTo>
                  <a:pt x="3400537" y="1161599"/>
                </a:lnTo>
                <a:lnTo>
                  <a:pt x="3442441" y="1141832"/>
                </a:lnTo>
                <a:lnTo>
                  <a:pt x="3483854" y="1121818"/>
                </a:lnTo>
                <a:lnTo>
                  <a:pt x="3524768" y="1101561"/>
                </a:lnTo>
                <a:lnTo>
                  <a:pt x="3565180" y="1081062"/>
                </a:lnTo>
                <a:lnTo>
                  <a:pt x="3605084" y="1060324"/>
                </a:lnTo>
                <a:lnTo>
                  <a:pt x="3644474" y="1039348"/>
                </a:lnTo>
                <a:lnTo>
                  <a:pt x="3683345" y="1018137"/>
                </a:lnTo>
                <a:lnTo>
                  <a:pt x="3721692" y="996693"/>
                </a:lnTo>
                <a:lnTo>
                  <a:pt x="3759509" y="975017"/>
                </a:lnTo>
                <a:lnTo>
                  <a:pt x="3796792" y="953111"/>
                </a:lnTo>
                <a:lnTo>
                  <a:pt x="3833535" y="930979"/>
                </a:lnTo>
                <a:lnTo>
                  <a:pt x="3869732" y="908621"/>
                </a:lnTo>
                <a:lnTo>
                  <a:pt x="3905379" y="886040"/>
                </a:lnTo>
                <a:lnTo>
                  <a:pt x="3940470" y="863238"/>
                </a:lnTo>
                <a:lnTo>
                  <a:pt x="3974999" y="840216"/>
                </a:lnTo>
                <a:lnTo>
                  <a:pt x="4008962" y="816978"/>
                </a:lnTo>
                <a:lnTo>
                  <a:pt x="4042353" y="793524"/>
                </a:lnTo>
                <a:lnTo>
                  <a:pt x="4075167" y="769857"/>
                </a:lnTo>
                <a:lnTo>
                  <a:pt x="4107398" y="745980"/>
                </a:lnTo>
                <a:lnTo>
                  <a:pt x="4139041" y="721893"/>
                </a:lnTo>
                <a:lnTo>
                  <a:pt x="4170091" y="697599"/>
                </a:lnTo>
                <a:lnTo>
                  <a:pt x="4200543" y="673101"/>
                </a:lnTo>
                <a:lnTo>
                  <a:pt x="4230391" y="648399"/>
                </a:lnTo>
                <a:lnTo>
                  <a:pt x="4259630" y="623497"/>
                </a:lnTo>
                <a:lnTo>
                  <a:pt x="4316259" y="573098"/>
                </a:lnTo>
                <a:lnTo>
                  <a:pt x="4370388" y="521921"/>
                </a:lnTo>
                <a:lnTo>
                  <a:pt x="4421975" y="469980"/>
                </a:lnTo>
                <a:lnTo>
                  <a:pt x="4470976" y="417294"/>
                </a:lnTo>
                <a:lnTo>
                  <a:pt x="4517351" y="363877"/>
                </a:lnTo>
                <a:lnTo>
                  <a:pt x="4561055" y="309747"/>
                </a:lnTo>
                <a:lnTo>
                  <a:pt x="4602047" y="254919"/>
                </a:lnTo>
                <a:lnTo>
                  <a:pt x="4640284" y="199410"/>
                </a:lnTo>
                <a:lnTo>
                  <a:pt x="4675724" y="143236"/>
                </a:lnTo>
                <a:lnTo>
                  <a:pt x="4708324" y="86414"/>
                </a:lnTo>
                <a:lnTo>
                  <a:pt x="4738041" y="28959"/>
                </a:lnTo>
                <a:lnTo>
                  <a:pt x="4751806" y="0"/>
                </a:lnTo>
              </a:path>
            </a:pathLst>
          </a:custGeom>
          <a:ln w="57912">
            <a:solidFill>
              <a:srgbClr val="B41F7A"/>
            </a:solidFill>
          </a:ln>
        </p:spPr>
        <p:txBody>
          <a:bodyPr wrap="square" lIns="0" tIns="0" rIns="0" bIns="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 name="Gerader Verbinder 2">
            <a:extLst>
              <a:ext uri="{FF2B5EF4-FFF2-40B4-BE49-F238E27FC236}">
                <a16:creationId xmlns:a16="http://schemas.microsoft.com/office/drawing/2014/main" id="{57387484-E062-42FB-AC7E-273B6FBB749F}"/>
              </a:ext>
            </a:extLst>
          </p:cNvPr>
          <p:cNvCxnSpPr/>
          <p:nvPr/>
        </p:nvCxnSpPr>
        <p:spPr>
          <a:xfrm flipH="1" flipV="1">
            <a:off x="10228643" y="2573518"/>
            <a:ext cx="0" cy="2851211"/>
          </a:xfrm>
          <a:prstGeom prst="line">
            <a:avLst/>
          </a:prstGeom>
          <a:ln w="25400">
            <a:solidFill>
              <a:srgbClr val="F16924"/>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96F965B8-D26C-47FE-89AD-21579D22B6B5}"/>
              </a:ext>
            </a:extLst>
          </p:cNvPr>
          <p:cNvSpPr txBox="1"/>
          <p:nvPr/>
        </p:nvSpPr>
        <p:spPr>
          <a:xfrm>
            <a:off x="9834112" y="2002972"/>
            <a:ext cx="2480751" cy="47992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500"/>
              </a:lnSpc>
              <a:spcBef>
                <a:spcPct val="20000"/>
              </a:spcBef>
              <a:spcAft>
                <a:spcPct val="0"/>
              </a:spcAft>
              <a:buClrTx/>
              <a:buSzTx/>
              <a:buFont typeface="Arial"/>
              <a:buNone/>
              <a:defRPr/>
            </a:pPr>
            <a:r>
              <a:rPr kumimoji="0" lang="en-GB" sz="1800" b="1" i="0" u="none" strike="noStrike" kern="1200" cap="none" spc="0" normalizeH="0" baseline="0" noProof="0">
                <a:ln>
                  <a:noFill/>
                </a:ln>
                <a:solidFill>
                  <a:srgbClr val="F16924"/>
                </a:solidFill>
                <a:effectLst/>
                <a:uLnTx/>
                <a:uFillTx/>
                <a:latin typeface="+mn-lt"/>
                <a:ea typeface="Open Sans Light" panose="020B0306030504020204" pitchFamily="34" charset="0"/>
                <a:cs typeface="Open Sans Light" panose="020B0306030504020204" pitchFamily="34" charset="0"/>
              </a:rPr>
              <a:t>Crisis en los resultados</a:t>
            </a:r>
            <a:br>
              <a:rPr kumimoji="0" lang="en-GB" sz="1800" b="1" i="0" u="none" strike="noStrike" kern="1200" cap="none" spc="0" normalizeH="0" baseline="0" noProof="0">
                <a:ln>
                  <a:noFill/>
                </a:ln>
                <a:solidFill>
                  <a:srgbClr val="F16924"/>
                </a:solidFill>
                <a:effectLst/>
                <a:uLnTx/>
                <a:uFillTx/>
                <a:latin typeface="+mn-lt"/>
                <a:ea typeface="Open Sans Light" panose="020B0306030504020204" pitchFamily="34" charset="0"/>
                <a:cs typeface="Open Sans Light" panose="020B0306030504020204" pitchFamily="34" charset="0"/>
              </a:rPr>
            </a:br>
            <a:r>
              <a:rPr kumimoji="0" lang="en-GB" sz="1800" b="1" i="0" u="none" strike="noStrike" kern="1200" cap="none" spc="0" normalizeH="0" baseline="0" noProof="0">
                <a:ln>
                  <a:noFill/>
                </a:ln>
                <a:solidFill>
                  <a:srgbClr val="F16924"/>
                </a:solidFill>
                <a:effectLst/>
                <a:uLnTx/>
                <a:uFillTx/>
                <a:latin typeface="+mn-lt"/>
                <a:ea typeface="Open Sans Light" panose="020B0306030504020204" pitchFamily="34" charset="0"/>
                <a:cs typeface="Open Sans Light" panose="020B0306030504020204" pitchFamily="34" charset="0"/>
              </a:rPr>
              <a:t> resultados</a:t>
            </a:r>
          </a:p>
        </p:txBody>
      </p:sp>
      <p:sp>
        <p:nvSpPr>
          <p:cNvPr id="10" name="Subtitle 2">
            <a:extLst>
              <a:ext uri="{FF2B5EF4-FFF2-40B4-BE49-F238E27FC236}">
                <a16:creationId xmlns:a16="http://schemas.microsoft.com/office/drawing/2014/main" id="{5D8C215B-CDBD-4E96-828A-9D3F7691DBF4}"/>
              </a:ext>
            </a:extLst>
          </p:cNvPr>
          <p:cNvSpPr txBox="1"/>
          <p:nvPr/>
        </p:nvSpPr>
        <p:spPr>
          <a:xfrm>
            <a:off x="10814789" y="3446253"/>
            <a:ext cx="1224593" cy="47992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500"/>
              </a:lnSpc>
              <a:spcBef>
                <a:spcPct val="20000"/>
              </a:spcBef>
              <a:spcAft>
                <a:spcPct val="0"/>
              </a:spcAft>
              <a:buClrTx/>
              <a:buSzTx/>
              <a:buFont typeface="Arial"/>
              <a:buNone/>
              <a:defRPr/>
            </a:pPr>
            <a:r>
              <a:rPr kumimoji="0" lang="en-GB" sz="1800" b="1" i="0" u="none" strike="noStrike" kern="1200" cap="none" spc="0" normalizeH="0" baseline="0" noProof="0">
                <a:ln>
                  <a:noFill/>
                </a:ln>
                <a:solidFill>
                  <a:srgbClr val="B41F7A"/>
                </a:solidFill>
                <a:effectLst/>
                <a:uLnTx/>
                <a:uFillTx/>
                <a:latin typeface="Calibri Light" panose="020F0302020204030204"/>
                <a:ea typeface="Open Sans Light" panose="020B0306030504020204" pitchFamily="34" charset="0"/>
                <a:cs typeface="Open Sans Light" panose="020B0306030504020204" pitchFamily="34" charset="0"/>
              </a:rPr>
              <a:t>Crisis de liquidez</a:t>
            </a:r>
          </a:p>
        </p:txBody>
      </p:sp>
      <p:sp>
        <p:nvSpPr>
          <p:cNvPr id="12" name="Subtitle 2">
            <a:extLst>
              <a:ext uri="{FF2B5EF4-FFF2-40B4-BE49-F238E27FC236}">
                <a16:creationId xmlns:a16="http://schemas.microsoft.com/office/drawing/2014/main" id="{877DAA80-B977-4532-B7AC-EC68B87E7E02}"/>
              </a:ext>
            </a:extLst>
          </p:cNvPr>
          <p:cNvSpPr txBox="1"/>
          <p:nvPr/>
        </p:nvSpPr>
        <p:spPr>
          <a:xfrm>
            <a:off x="3889235" y="1664088"/>
            <a:ext cx="1976725" cy="92004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500"/>
              </a:lnSpc>
              <a:spcBef>
                <a:spcPct val="20000"/>
              </a:spcBef>
              <a:spcAft>
                <a:spcPct val="0"/>
              </a:spcAft>
              <a:buClrTx/>
              <a:buSzTx/>
              <a:buFont typeface="Arial"/>
              <a:buNone/>
              <a:defRPr/>
            </a:pPr>
            <a:r>
              <a:rPr kumimoji="0" lang="en-GB" sz="1800" b="1" i="0" u="none" strike="noStrike" kern="1200" cap="none" spc="0" normalizeH="0" baseline="0" noProof="0">
                <a:ln>
                  <a:noFill/>
                </a:ln>
                <a:solidFill>
                  <a:srgbClr val="F16924"/>
                </a:solidFill>
                <a:effectLst/>
                <a:uLnTx/>
                <a:uFillTx/>
                <a:latin typeface="+mn-lt"/>
                <a:ea typeface="Open Sans Light" panose="020B0306030504020204" pitchFamily="34" charset="0"/>
                <a:cs typeface="Open Sans Light" panose="020B0306030504020204" pitchFamily="34" charset="0"/>
              </a:rPr>
              <a:t>Identificabilidad objetiva </a:t>
            </a:r>
            <a:br>
              <a:rPr kumimoji="0" lang="en-GB" sz="1800" b="1" i="0" u="none" strike="noStrike" kern="1200" cap="none" spc="0" normalizeH="0" baseline="0" noProof="0">
                <a:ln>
                  <a:noFill/>
                </a:ln>
                <a:solidFill>
                  <a:srgbClr val="F16924"/>
                </a:solidFill>
                <a:effectLst/>
                <a:uLnTx/>
                <a:uFillTx/>
                <a:latin typeface="+mn-lt"/>
                <a:ea typeface="Open Sans Light" panose="020B0306030504020204" pitchFamily="34" charset="0"/>
                <a:cs typeface="Open Sans Light" panose="020B0306030504020204" pitchFamily="34" charset="0"/>
              </a:rPr>
            </a:br>
            <a:r>
              <a:rPr kumimoji="0" lang="en-GB" sz="1800" b="1" i="0" u="none" strike="noStrike" kern="1200" cap="none" spc="0" normalizeH="0" baseline="0" noProof="0">
                <a:ln>
                  <a:noFill/>
                </a:ln>
                <a:solidFill>
                  <a:srgbClr val="F16924"/>
                </a:solidFill>
                <a:effectLst/>
                <a:uLnTx/>
                <a:uFillTx/>
                <a:latin typeface="+mn-lt"/>
                <a:ea typeface="Open Sans Light" panose="020B0306030504020204" pitchFamily="34" charset="0"/>
                <a:cs typeface="Open Sans Light" panose="020B0306030504020204" pitchFamily="34" charset="0"/>
              </a:rPr>
              <a:t>de la crisis (en %)</a:t>
            </a:r>
          </a:p>
          <a:p>
            <a:pPr marL="0" marR="0" lvl="0" indent="0" algn="l" defTabSz="1087636" rtl="0" eaLnBrk="1" fontAlgn="auto" latinLnBrk="0" hangingPunct="1">
              <a:lnSpc>
                <a:spcPts val="1500"/>
              </a:lnSpc>
              <a:spcBef>
                <a:spcPct val="20000"/>
              </a:spcBef>
              <a:spcAft>
                <a:spcPct val="0"/>
              </a:spcAft>
              <a:buClrTx/>
              <a:buSzTx/>
              <a:buFont typeface="Arial"/>
              <a:buNone/>
              <a:defRPr/>
            </a:pPr>
            <a:endParaRPr kumimoji="0" lang="en-GB" sz="1800" b="1" i="0" u="none" strike="noStrike" kern="1200" cap="none" spc="0" normalizeH="0" baseline="0" noProof="0">
              <a:ln>
                <a:noFill/>
              </a:ln>
              <a:solidFill>
                <a:srgbClr val="F16924"/>
              </a:solidFill>
              <a:effectLst/>
              <a:uLnTx/>
              <a:uFillTx/>
              <a:latin typeface="+mn-lt"/>
              <a:ea typeface="Open Sans Light" panose="020B0306030504020204" pitchFamily="34" charset="0"/>
              <a:cs typeface="Open Sans Light" panose="020B0306030504020204" pitchFamily="34" charset="0"/>
            </a:endParaRPr>
          </a:p>
        </p:txBody>
      </p:sp>
      <p:sp>
        <p:nvSpPr>
          <p:cNvPr id="13" name="Subtitle 2">
            <a:extLst>
              <a:ext uri="{FF2B5EF4-FFF2-40B4-BE49-F238E27FC236}">
                <a16:creationId xmlns:a16="http://schemas.microsoft.com/office/drawing/2014/main" id="{74AAA5CF-A286-4CA9-A8FF-0FFDE72608F1}"/>
              </a:ext>
            </a:extLst>
          </p:cNvPr>
          <p:cNvSpPr txBox="1"/>
          <p:nvPr/>
        </p:nvSpPr>
        <p:spPr>
          <a:xfrm>
            <a:off x="11147843" y="5380751"/>
            <a:ext cx="724287" cy="53532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500"/>
              </a:lnSpc>
              <a:spcBef>
                <a:spcPct val="20000"/>
              </a:spcBef>
              <a:spcAft>
                <a:spcPct val="0"/>
              </a:spcAft>
              <a:buClrTx/>
              <a:buSzTx/>
              <a:buFont typeface="Arial"/>
              <a:buNone/>
              <a:defRPr/>
            </a:pPr>
            <a:r>
              <a:rPr kumimoji="0" lang="en-GB" sz="1800" b="1" i="0" u="none" strike="noStrike" kern="1200" cap="none" spc="0" normalizeH="0" baseline="0" noProof="0">
                <a:ln>
                  <a:noFill/>
                </a:ln>
                <a:solidFill>
                  <a:srgbClr val="B41F7A"/>
                </a:solidFill>
                <a:effectLst/>
                <a:uLnTx/>
                <a:uFillTx/>
                <a:latin typeface="Calibri Light" panose="020F0302020204030204"/>
                <a:ea typeface="Open Sans Light" panose="020B0306030504020204" pitchFamily="34" charset="0"/>
                <a:cs typeface="Open Sans Light" panose="020B0306030504020204" pitchFamily="34" charset="0"/>
              </a:rPr>
              <a:t>Tiempo</a:t>
            </a:r>
          </a:p>
          <a:p>
            <a:pPr marL="0" marR="0" lvl="0" indent="0" algn="r" defTabSz="1087636" rtl="0" eaLnBrk="1" fontAlgn="auto" latinLnBrk="0" hangingPunct="1">
              <a:lnSpc>
                <a:spcPts val="1500"/>
              </a:lnSpc>
              <a:spcBef>
                <a:spcPct val="20000"/>
              </a:spcBef>
              <a:spcAft>
                <a:spcPct val="0"/>
              </a:spcAft>
              <a:buClrTx/>
              <a:buSzTx/>
              <a:buFont typeface="Arial"/>
              <a:buNone/>
              <a:defRPr/>
            </a:pPr>
            <a:endParaRPr kumimoji="0" lang="en-GB" sz="1800" b="1" i="0" u="none" strike="noStrike" kern="1200" cap="none" spc="0" normalizeH="0" baseline="0" noProof="0">
              <a:ln>
                <a:noFill/>
              </a:ln>
              <a:solidFill>
                <a:srgbClr val="B41F7A"/>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8" name="Rectangle 7">
            <a:extLst>
              <a:ext uri="{FF2B5EF4-FFF2-40B4-BE49-F238E27FC236}">
                <a16:creationId xmlns:a16="http://schemas.microsoft.com/office/drawing/2014/main" id="{7A5264C9-4E8A-1D4F-2E74-3C46AF46D4D2}"/>
              </a:ext>
            </a:extLst>
          </p:cNvPr>
          <p:cNvSpPr/>
          <p:nvPr/>
        </p:nvSpPr>
        <p:spPr>
          <a:xfrm>
            <a:off x="360441" y="1984865"/>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89389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a:latin typeface="Calibri Light" panose="020F0302020204030204" pitchFamily="34" charset="0"/>
              <a:ea typeface="+mj-ea"/>
              <a:cs typeface="+mj-cs"/>
              <a:sym typeface="Calibri Light" panose="020F0302020204030204" pitchFamily="34" charset="0"/>
            </a:endParaRPr>
          </a:p>
        </p:txBody>
      </p:sp>
      <p:sp>
        <p:nvSpPr>
          <p:cNvPr id="6" name="Rectangle 5">
            <a:extLst>
              <a:ext uri="{FF2B5EF4-FFF2-40B4-BE49-F238E27FC236}">
                <a16:creationId xmlns:a16="http://schemas.microsoft.com/office/drawing/2014/main" id="{943197E9-FF38-8D7E-E8A8-2912F3E98269}"/>
              </a:ext>
            </a:extLst>
          </p:cNvPr>
          <p:cNvSpPr/>
          <p:nvPr/>
        </p:nvSpPr>
        <p:spPr>
          <a:xfrm>
            <a:off x="30946" y="0"/>
            <a:ext cx="357487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
            <a:extLst>
              <a:ext uri="{FF2B5EF4-FFF2-40B4-BE49-F238E27FC236}">
                <a16:creationId xmlns:a16="http://schemas.microsoft.com/office/drawing/2014/main" id="{5FBF3AF8-1BD9-F12B-A0CF-27D8DC8CEAD6}"/>
              </a:ext>
            </a:extLst>
          </p:cNvPr>
          <p:cNvSpPr txBox="1"/>
          <p:nvPr/>
        </p:nvSpPr>
        <p:spPr>
          <a:xfrm>
            <a:off x="313996" y="2518585"/>
            <a:ext cx="2929858" cy="3494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r>
              <a:rPr lang="en-US" sz="2200">
                <a:solidFill>
                  <a:schemeClr val="bg1"/>
                </a:solidFill>
              </a:rPr>
              <a:t>Las crisis empresariales suelen desarrollarse en oleadas.</a:t>
            </a:r>
          </a:p>
          <a:p>
            <a:pPr marL="15875" indent="-15875"/>
            <a:r>
              <a:rPr lang="en-US" sz="2200">
                <a:solidFill>
                  <a:schemeClr val="bg1"/>
                </a:solidFill>
              </a:rPr>
              <a:t> Mientras tanto, suele haber fases engañosas de relajación que hacen creer a los propietarios y a la dirección que la crisis se ha superado.</a:t>
            </a:r>
          </a:p>
        </p:txBody>
      </p:sp>
      <p:sp>
        <p:nvSpPr>
          <p:cNvPr id="8" name="Textplatzhalter 32">
            <a:extLst>
              <a:ext uri="{FF2B5EF4-FFF2-40B4-BE49-F238E27FC236}">
                <a16:creationId xmlns:a16="http://schemas.microsoft.com/office/drawing/2014/main" id="{B01D38FD-F513-F119-A443-AF941F79A547}"/>
              </a:ext>
            </a:extLst>
          </p:cNvPr>
          <p:cNvSpPr txBox="1"/>
          <p:nvPr/>
        </p:nvSpPr>
        <p:spPr>
          <a:xfrm>
            <a:off x="392411" y="420981"/>
            <a:ext cx="3025497" cy="2079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a:solidFill>
                  <a:schemeClr val="bg1"/>
                </a:solidFill>
              </a:rPr>
              <a:t>Modelo simplificado de crisis</a:t>
            </a:r>
          </a:p>
        </p:txBody>
      </p:sp>
      <p:sp>
        <p:nvSpPr>
          <p:cNvPr id="9" name="Rectangle 8">
            <a:extLst>
              <a:ext uri="{FF2B5EF4-FFF2-40B4-BE49-F238E27FC236}">
                <a16:creationId xmlns:a16="http://schemas.microsoft.com/office/drawing/2014/main" id="{0B1E440C-1976-92F4-BBFD-21424F868DA7}"/>
              </a:ext>
            </a:extLst>
          </p:cNvPr>
          <p:cNvSpPr/>
          <p:nvPr/>
        </p:nvSpPr>
        <p:spPr>
          <a:xfrm>
            <a:off x="360441" y="20711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cxnSp>
        <p:nvCxnSpPr>
          <p:cNvPr id="15" name="Gerade Verbindung mit Pfeil 9">
            <a:extLst>
              <a:ext uri="{FF2B5EF4-FFF2-40B4-BE49-F238E27FC236}">
                <a16:creationId xmlns:a16="http://schemas.microsoft.com/office/drawing/2014/main" id="{BB72E755-DC47-D98A-8E32-CA8F229B433F}"/>
              </a:ext>
            </a:extLst>
          </p:cNvPr>
          <p:cNvCxnSpPr/>
          <p:nvPr/>
        </p:nvCxnSpPr>
        <p:spPr>
          <a:xfrm flipH="1" flipV="1">
            <a:off x="4017734" y="2367544"/>
            <a:ext cx="0" cy="3744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24">
            <a:extLst>
              <a:ext uri="{FF2B5EF4-FFF2-40B4-BE49-F238E27FC236}">
                <a16:creationId xmlns:a16="http://schemas.microsoft.com/office/drawing/2014/main" id="{726603EE-E329-973D-B97F-8881540BE439}"/>
              </a:ext>
            </a:extLst>
          </p:cNvPr>
          <p:cNvCxnSpPr/>
          <p:nvPr/>
        </p:nvCxnSpPr>
        <p:spPr>
          <a:xfrm>
            <a:off x="4017734" y="6112229"/>
            <a:ext cx="74026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feld 40">
            <a:extLst>
              <a:ext uri="{FF2B5EF4-FFF2-40B4-BE49-F238E27FC236}">
                <a16:creationId xmlns:a16="http://schemas.microsoft.com/office/drawing/2014/main" id="{BC80972D-8B7B-AF66-361D-C2C8D3FD6CF4}"/>
              </a:ext>
            </a:extLst>
          </p:cNvPr>
          <p:cNvSpPr txBox="1"/>
          <p:nvPr/>
        </p:nvSpPr>
        <p:spPr>
          <a:xfrm>
            <a:off x="6526801" y="4482868"/>
            <a:ext cx="1319848" cy="338554"/>
          </a:xfrm>
          <a:prstGeom prst="rect">
            <a:avLst/>
          </a:prstGeom>
          <a:noFill/>
        </p:spPr>
        <p:txBody>
          <a:bodyPr wrap="none" rtlCol="0">
            <a:spAutoFit/>
          </a:bodyPr>
          <a:lstStyle/>
          <a:p>
            <a:r>
              <a:rPr lang="en-GB" sz="1600" b="1">
                <a:solidFill>
                  <a:srgbClr val="F16924"/>
                </a:solidFill>
              </a:rPr>
              <a:t>Punto de inflexión</a:t>
            </a:r>
          </a:p>
        </p:txBody>
      </p:sp>
      <p:sp>
        <p:nvSpPr>
          <p:cNvPr id="18" name="Textfeld 41">
            <a:extLst>
              <a:ext uri="{FF2B5EF4-FFF2-40B4-BE49-F238E27FC236}">
                <a16:creationId xmlns:a16="http://schemas.microsoft.com/office/drawing/2014/main" id="{8D94C49B-1463-8050-83FF-62B1AB676F27}"/>
              </a:ext>
            </a:extLst>
          </p:cNvPr>
          <p:cNvSpPr txBox="1"/>
          <p:nvPr/>
        </p:nvSpPr>
        <p:spPr>
          <a:xfrm>
            <a:off x="10548301" y="1544135"/>
            <a:ext cx="1612753" cy="830997"/>
          </a:xfrm>
          <a:prstGeom prst="rect">
            <a:avLst/>
          </a:prstGeom>
          <a:noFill/>
        </p:spPr>
        <p:txBody>
          <a:bodyPr wrap="square" rtlCol="0">
            <a:spAutoFit/>
          </a:bodyPr>
          <a:lstStyle/>
          <a:p>
            <a:r>
              <a:rPr lang="en-GB" sz="1600" b="1">
                <a:solidFill>
                  <a:srgbClr val="F16924"/>
                </a:solidFill>
              </a:rPr>
              <a:t>Fin de la crisis - existencia continuada</a:t>
            </a:r>
          </a:p>
        </p:txBody>
      </p:sp>
      <p:sp>
        <p:nvSpPr>
          <p:cNvPr id="19" name="Textfeld 42">
            <a:extLst>
              <a:ext uri="{FF2B5EF4-FFF2-40B4-BE49-F238E27FC236}">
                <a16:creationId xmlns:a16="http://schemas.microsoft.com/office/drawing/2014/main" id="{4DBEF007-657A-59DB-A232-15158582C52C}"/>
              </a:ext>
            </a:extLst>
          </p:cNvPr>
          <p:cNvSpPr txBox="1"/>
          <p:nvPr/>
        </p:nvSpPr>
        <p:spPr>
          <a:xfrm>
            <a:off x="10147476" y="4482868"/>
            <a:ext cx="1870898" cy="1569660"/>
          </a:xfrm>
          <a:prstGeom prst="rect">
            <a:avLst/>
          </a:prstGeom>
          <a:noFill/>
        </p:spPr>
        <p:txBody>
          <a:bodyPr wrap="square" rtlCol="0">
            <a:spAutoFit/>
          </a:bodyPr>
          <a:lstStyle/>
          <a:p>
            <a:r>
              <a:rPr lang="en-GB" sz="1600" b="1">
                <a:solidFill>
                  <a:srgbClr val="EDA13E"/>
                </a:solidFill>
              </a:rPr>
              <a:t>Fin de la crisis </a:t>
            </a:r>
            <a:br>
              <a:rPr lang="en-GB" sz="1600" b="1">
                <a:solidFill>
                  <a:srgbClr val="EDA13E"/>
                </a:solidFill>
              </a:rPr>
            </a:br>
            <a:r>
              <a:rPr lang="en-GB" sz="1600" b="1">
                <a:solidFill>
                  <a:srgbClr val="EDA13E"/>
                </a:solidFill>
              </a:rPr>
              <a:t>- liquidación / </a:t>
            </a:r>
            <a:br>
              <a:rPr lang="en-GB" sz="1600" b="1">
                <a:solidFill>
                  <a:srgbClr val="EDA13E"/>
                </a:solidFill>
              </a:rPr>
            </a:br>
            <a:r>
              <a:rPr lang="en-GB" sz="1600" b="1">
                <a:solidFill>
                  <a:srgbClr val="EDA13E"/>
                </a:solidFill>
              </a:rPr>
              <a:t>cese de </a:t>
            </a:r>
            <a:br>
              <a:rPr lang="en-GB" sz="1600" b="1">
                <a:solidFill>
                  <a:srgbClr val="EDA13E"/>
                </a:solidFill>
              </a:rPr>
            </a:br>
            <a:r>
              <a:rPr lang="en-GB" sz="1600" b="1">
                <a:solidFill>
                  <a:srgbClr val="EDA13E"/>
                </a:solidFill>
              </a:rPr>
              <a:t>operaciones comerciales</a:t>
            </a:r>
          </a:p>
          <a:p>
            <a:endParaRPr lang="en-GB" sz="1600">
              <a:solidFill>
                <a:srgbClr val="EDA13E"/>
              </a:solidFill>
            </a:endParaRPr>
          </a:p>
          <a:p>
            <a:endParaRPr lang="en-GB" sz="1600">
              <a:solidFill>
                <a:srgbClr val="EDA13E"/>
              </a:solidFill>
            </a:endParaRPr>
          </a:p>
        </p:txBody>
      </p:sp>
      <p:sp>
        <p:nvSpPr>
          <p:cNvPr id="20" name="Textfeld 43">
            <a:extLst>
              <a:ext uri="{FF2B5EF4-FFF2-40B4-BE49-F238E27FC236}">
                <a16:creationId xmlns:a16="http://schemas.microsoft.com/office/drawing/2014/main" id="{949ED6CC-7930-8CB7-B4C4-9D37434CCD8A}"/>
              </a:ext>
            </a:extLst>
          </p:cNvPr>
          <p:cNvSpPr txBox="1"/>
          <p:nvPr/>
        </p:nvSpPr>
        <p:spPr>
          <a:xfrm>
            <a:off x="7170022" y="5917995"/>
            <a:ext cx="657552" cy="369332"/>
          </a:xfrm>
          <a:prstGeom prst="rect">
            <a:avLst/>
          </a:prstGeom>
          <a:solidFill>
            <a:schemeClr val="bg1"/>
          </a:solidFill>
        </p:spPr>
        <p:txBody>
          <a:bodyPr wrap="none" rtlCol="0">
            <a:spAutoFit/>
          </a:bodyPr>
          <a:lstStyle/>
          <a:p>
            <a:r>
              <a:rPr lang="en-GB" b="1"/>
              <a:t>Tiempo</a:t>
            </a:r>
          </a:p>
        </p:txBody>
      </p:sp>
      <p:sp>
        <p:nvSpPr>
          <p:cNvPr id="21" name="Textfeld 44">
            <a:extLst>
              <a:ext uri="{FF2B5EF4-FFF2-40B4-BE49-F238E27FC236}">
                <a16:creationId xmlns:a16="http://schemas.microsoft.com/office/drawing/2014/main" id="{D8493BDA-451D-B0F0-AE54-E74745A35E55}"/>
              </a:ext>
            </a:extLst>
          </p:cNvPr>
          <p:cNvSpPr txBox="1"/>
          <p:nvPr/>
        </p:nvSpPr>
        <p:spPr>
          <a:xfrm rot="16200000">
            <a:off x="2859578" y="4055220"/>
            <a:ext cx="2270814" cy="369332"/>
          </a:xfrm>
          <a:prstGeom prst="rect">
            <a:avLst/>
          </a:prstGeom>
          <a:solidFill>
            <a:schemeClr val="bg1"/>
          </a:solidFill>
        </p:spPr>
        <p:txBody>
          <a:bodyPr wrap="none" rtlCol="0">
            <a:spAutoFit/>
          </a:bodyPr>
          <a:lstStyle/>
          <a:p>
            <a:r>
              <a:rPr lang="en-GB" b="1"/>
              <a:t>Probabilidad de supervivencia</a:t>
            </a:r>
          </a:p>
        </p:txBody>
      </p:sp>
      <p:sp>
        <p:nvSpPr>
          <p:cNvPr id="22" name="Textfeld 45">
            <a:extLst>
              <a:ext uri="{FF2B5EF4-FFF2-40B4-BE49-F238E27FC236}">
                <a16:creationId xmlns:a16="http://schemas.microsoft.com/office/drawing/2014/main" id="{EB891BC9-DBFB-213D-2598-C18471ACEBC1}"/>
              </a:ext>
            </a:extLst>
          </p:cNvPr>
          <p:cNvSpPr txBox="1"/>
          <p:nvPr/>
        </p:nvSpPr>
        <p:spPr>
          <a:xfrm>
            <a:off x="4075455" y="2020283"/>
            <a:ext cx="2408032" cy="338554"/>
          </a:xfrm>
          <a:prstGeom prst="rect">
            <a:avLst/>
          </a:prstGeom>
          <a:noFill/>
        </p:spPr>
        <p:txBody>
          <a:bodyPr wrap="none" rtlCol="0">
            <a:spAutoFit/>
          </a:bodyPr>
          <a:lstStyle/>
          <a:p>
            <a:r>
              <a:rPr lang="en-GB" sz="1600" b="1">
                <a:solidFill>
                  <a:srgbClr val="B41F7A"/>
                </a:solidFill>
              </a:rPr>
              <a:t>El comienzo de la crisis</a:t>
            </a:r>
          </a:p>
        </p:txBody>
      </p:sp>
      <p:sp>
        <p:nvSpPr>
          <p:cNvPr id="23" name="Textfeld 48">
            <a:extLst>
              <a:ext uri="{FF2B5EF4-FFF2-40B4-BE49-F238E27FC236}">
                <a16:creationId xmlns:a16="http://schemas.microsoft.com/office/drawing/2014/main" id="{35F3BAA7-9C51-1280-4639-214119D6E4B5}"/>
              </a:ext>
            </a:extLst>
          </p:cNvPr>
          <p:cNvSpPr txBox="1"/>
          <p:nvPr/>
        </p:nvSpPr>
        <p:spPr>
          <a:xfrm>
            <a:off x="7843034" y="5140274"/>
            <a:ext cx="1304844" cy="584775"/>
          </a:xfrm>
          <a:prstGeom prst="rect">
            <a:avLst/>
          </a:prstGeom>
          <a:noFill/>
        </p:spPr>
        <p:txBody>
          <a:bodyPr wrap="none" rtlCol="0">
            <a:spAutoFit/>
          </a:bodyPr>
          <a:lstStyle/>
          <a:p>
            <a:r>
              <a:rPr lang="en-GB" sz="1600" b="1">
                <a:solidFill>
                  <a:srgbClr val="EDA13E"/>
                </a:solidFill>
              </a:rPr>
              <a:t>Potencial </a:t>
            </a:r>
            <a:br>
              <a:rPr lang="en-GB" sz="1600" b="1">
                <a:solidFill>
                  <a:srgbClr val="EDA13E"/>
                </a:solidFill>
              </a:rPr>
            </a:br>
            <a:r>
              <a:rPr lang="en-GB" sz="1600" b="1">
                <a:solidFill>
                  <a:srgbClr val="EDA13E"/>
                </a:solidFill>
              </a:rPr>
              <a:t>punto de inflexión</a:t>
            </a:r>
          </a:p>
        </p:txBody>
      </p:sp>
      <p:sp>
        <p:nvSpPr>
          <p:cNvPr id="24" name="Textfeld 49">
            <a:extLst>
              <a:ext uri="{FF2B5EF4-FFF2-40B4-BE49-F238E27FC236}">
                <a16:creationId xmlns:a16="http://schemas.microsoft.com/office/drawing/2014/main" id="{2EC2A4B1-67CD-5EA8-85AB-42EFA99040A5}"/>
              </a:ext>
            </a:extLst>
          </p:cNvPr>
          <p:cNvSpPr txBox="1"/>
          <p:nvPr/>
        </p:nvSpPr>
        <p:spPr>
          <a:xfrm>
            <a:off x="8495456" y="3148050"/>
            <a:ext cx="2157450" cy="584775"/>
          </a:xfrm>
          <a:prstGeom prst="rect">
            <a:avLst/>
          </a:prstGeom>
          <a:noFill/>
        </p:spPr>
        <p:txBody>
          <a:bodyPr wrap="none" rtlCol="0">
            <a:spAutoFit/>
          </a:bodyPr>
          <a:lstStyle/>
          <a:p>
            <a:r>
              <a:rPr lang="en-GB" sz="1600" b="1">
                <a:solidFill>
                  <a:srgbClr val="F16924"/>
                </a:solidFill>
              </a:rPr>
              <a:t>Aplicación de </a:t>
            </a:r>
            <a:br>
              <a:rPr lang="en-GB" sz="1600" b="1">
                <a:solidFill>
                  <a:srgbClr val="F16924"/>
                </a:solidFill>
              </a:rPr>
            </a:br>
            <a:r>
              <a:rPr lang="en-GB" sz="1600" b="1">
                <a:solidFill>
                  <a:srgbClr val="F16924"/>
                </a:solidFill>
              </a:rPr>
              <a:t>medidas de reestructuración</a:t>
            </a:r>
          </a:p>
        </p:txBody>
      </p:sp>
      <p:grpSp>
        <p:nvGrpSpPr>
          <p:cNvPr id="26" name="Gruppieren 2">
            <a:extLst>
              <a:ext uri="{FF2B5EF4-FFF2-40B4-BE49-F238E27FC236}">
                <a16:creationId xmlns:a16="http://schemas.microsoft.com/office/drawing/2014/main" id="{43008632-E082-AF84-DE85-74C0C0503B22}"/>
              </a:ext>
            </a:extLst>
          </p:cNvPr>
          <p:cNvGrpSpPr/>
          <p:nvPr/>
        </p:nvGrpSpPr>
        <p:grpSpPr>
          <a:xfrm>
            <a:off x="4192287" y="2071130"/>
            <a:ext cx="6583684" cy="3895957"/>
            <a:chOff x="2258429" y="2025872"/>
            <a:chExt cx="7808686" cy="3895957"/>
          </a:xfrm>
        </p:grpSpPr>
        <p:sp>
          <p:nvSpPr>
            <p:cNvPr id="28" name="Freihandform: Form 34">
              <a:extLst>
                <a:ext uri="{FF2B5EF4-FFF2-40B4-BE49-F238E27FC236}">
                  <a16:creationId xmlns:a16="http://schemas.microsoft.com/office/drawing/2014/main" id="{83C5B9BC-DB2A-FF25-C3A7-54F28D87285B}"/>
                </a:ext>
              </a:extLst>
            </p:cNvPr>
            <p:cNvSpPr/>
            <p:nvPr/>
          </p:nvSpPr>
          <p:spPr>
            <a:xfrm>
              <a:off x="2258429" y="2351314"/>
              <a:ext cx="7808685" cy="3570515"/>
            </a:xfrm>
            <a:custGeom>
              <a:avLst/>
              <a:gdLst>
                <a:gd name="connsiteX0" fmla="*/ 0 w 7808685"/>
                <a:gd name="connsiteY0" fmla="*/ 0 h 3570515"/>
                <a:gd name="connsiteX1" fmla="*/ 1074057 w 7808685"/>
                <a:gd name="connsiteY1" fmla="*/ 290286 h 3570515"/>
                <a:gd name="connsiteX2" fmla="*/ 2191657 w 7808685"/>
                <a:gd name="connsiteY2" fmla="*/ 1567543 h 3570515"/>
                <a:gd name="connsiteX3" fmla="*/ 3280228 w 7808685"/>
                <a:gd name="connsiteY3" fmla="*/ 1944915 h 3570515"/>
                <a:gd name="connsiteX4" fmla="*/ 4383314 w 7808685"/>
                <a:gd name="connsiteY4" fmla="*/ 1988457 h 3570515"/>
                <a:gd name="connsiteX5" fmla="*/ 5617028 w 7808685"/>
                <a:gd name="connsiteY5" fmla="*/ 2656115 h 3570515"/>
                <a:gd name="connsiteX6" fmla="*/ 6589485 w 7808685"/>
                <a:gd name="connsiteY6" fmla="*/ 3338286 h 3570515"/>
                <a:gd name="connsiteX7" fmla="*/ 7808685 w 7808685"/>
                <a:gd name="connsiteY7" fmla="*/ 3570515 h 3570515"/>
                <a:gd name="connsiteX8" fmla="*/ 7808685 w 7808685"/>
                <a:gd name="connsiteY8" fmla="*/ 3570515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8685" h="3570515">
                  <a:moveTo>
                    <a:pt x="0" y="0"/>
                  </a:moveTo>
                  <a:cubicBezTo>
                    <a:pt x="354390" y="14514"/>
                    <a:pt x="708781" y="29029"/>
                    <a:pt x="1074057" y="290286"/>
                  </a:cubicBezTo>
                  <a:cubicBezTo>
                    <a:pt x="1439333" y="551543"/>
                    <a:pt x="1823962" y="1291771"/>
                    <a:pt x="2191657" y="1567543"/>
                  </a:cubicBezTo>
                  <a:cubicBezTo>
                    <a:pt x="2559352" y="1843315"/>
                    <a:pt x="2914952" y="1874763"/>
                    <a:pt x="3280228" y="1944915"/>
                  </a:cubicBezTo>
                  <a:cubicBezTo>
                    <a:pt x="3645504" y="2015067"/>
                    <a:pt x="3993847" y="1869924"/>
                    <a:pt x="4383314" y="1988457"/>
                  </a:cubicBezTo>
                  <a:cubicBezTo>
                    <a:pt x="4772781" y="2106990"/>
                    <a:pt x="5249333" y="2431144"/>
                    <a:pt x="5617028" y="2656115"/>
                  </a:cubicBezTo>
                  <a:cubicBezTo>
                    <a:pt x="5984723" y="2881086"/>
                    <a:pt x="6224209" y="3185886"/>
                    <a:pt x="6589485" y="3338286"/>
                  </a:cubicBezTo>
                  <a:cubicBezTo>
                    <a:pt x="6954761" y="3490686"/>
                    <a:pt x="7808685" y="3570515"/>
                    <a:pt x="7808685" y="3570515"/>
                  </a:cubicBezTo>
                  <a:lnTo>
                    <a:pt x="7808685" y="3570515"/>
                  </a:lnTo>
                </a:path>
              </a:pathLst>
            </a:cu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ihandform: Form 38">
              <a:extLst>
                <a:ext uri="{FF2B5EF4-FFF2-40B4-BE49-F238E27FC236}">
                  <a16:creationId xmlns:a16="http://schemas.microsoft.com/office/drawing/2014/main" id="{5B29531A-31DF-D187-1954-B57548577855}"/>
                </a:ext>
              </a:extLst>
            </p:cNvPr>
            <p:cNvSpPr/>
            <p:nvPr/>
          </p:nvSpPr>
          <p:spPr>
            <a:xfrm>
              <a:off x="5738561" y="2365833"/>
              <a:ext cx="4295537" cy="1988457"/>
            </a:xfrm>
            <a:custGeom>
              <a:avLst/>
              <a:gdLst>
                <a:gd name="connsiteX0" fmla="*/ 0 w 4746171"/>
                <a:gd name="connsiteY0" fmla="*/ 1988457 h 1988457"/>
                <a:gd name="connsiteX1" fmla="*/ 1161143 w 4746171"/>
                <a:gd name="connsiteY1" fmla="*/ 1538514 h 1988457"/>
                <a:gd name="connsiteX2" fmla="*/ 2119085 w 4746171"/>
                <a:gd name="connsiteY2" fmla="*/ 493486 h 1988457"/>
                <a:gd name="connsiteX3" fmla="*/ 4746171 w 4746171"/>
                <a:gd name="connsiteY3" fmla="*/ 0 h 1988457"/>
                <a:gd name="connsiteX4" fmla="*/ 4746171 w 4746171"/>
                <a:gd name="connsiteY4" fmla="*/ 0 h 198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1" h="1988456">
                  <a:moveTo>
                    <a:pt x="0" y="1988457"/>
                  </a:moveTo>
                  <a:cubicBezTo>
                    <a:pt x="403981" y="1888066"/>
                    <a:pt x="807962" y="1787676"/>
                    <a:pt x="1161143" y="1538514"/>
                  </a:cubicBezTo>
                  <a:cubicBezTo>
                    <a:pt x="1514324" y="1289352"/>
                    <a:pt x="1521580" y="749905"/>
                    <a:pt x="2119085" y="493486"/>
                  </a:cubicBezTo>
                  <a:cubicBezTo>
                    <a:pt x="2716590" y="237067"/>
                    <a:pt x="4746171" y="0"/>
                    <a:pt x="4746171" y="0"/>
                  </a:cubicBezTo>
                  <a:lnTo>
                    <a:pt x="4746171" y="0"/>
                  </a:lnTo>
                </a:path>
              </a:pathLst>
            </a:custGeom>
            <a:no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ihandform: Form 47">
              <a:extLst>
                <a:ext uri="{FF2B5EF4-FFF2-40B4-BE49-F238E27FC236}">
                  <a16:creationId xmlns:a16="http://schemas.microsoft.com/office/drawing/2014/main" id="{671A8132-9DBC-253B-63A8-C66328436679}"/>
                </a:ext>
              </a:extLst>
            </p:cNvPr>
            <p:cNvSpPr/>
            <p:nvPr/>
          </p:nvSpPr>
          <p:spPr>
            <a:xfrm>
              <a:off x="7788373" y="3657600"/>
              <a:ext cx="2278742" cy="1291771"/>
            </a:xfrm>
            <a:custGeom>
              <a:avLst/>
              <a:gdLst>
                <a:gd name="connsiteX0" fmla="*/ 0 w 2394857"/>
                <a:gd name="connsiteY0" fmla="*/ 1291771 h 1291771"/>
                <a:gd name="connsiteX1" fmla="*/ 870857 w 2394857"/>
                <a:gd name="connsiteY1" fmla="*/ 1132114 h 1291771"/>
                <a:gd name="connsiteX2" fmla="*/ 1538514 w 2394857"/>
                <a:gd name="connsiteY2" fmla="*/ 478971 h 1291771"/>
                <a:gd name="connsiteX3" fmla="*/ 1915885 w 2394857"/>
                <a:gd name="connsiteY3" fmla="*/ 145143 h 1291771"/>
                <a:gd name="connsiteX4" fmla="*/ 2394857 w 2394857"/>
                <a:gd name="connsiteY4" fmla="*/ 0 h 129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857" h="1291771">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a:solidFill>
                <a:srgbClr val="EDA1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ihandform: Form 50">
              <a:extLst>
                <a:ext uri="{FF2B5EF4-FFF2-40B4-BE49-F238E27FC236}">
                  <a16:creationId xmlns:a16="http://schemas.microsoft.com/office/drawing/2014/main" id="{E1A9B09F-A912-1FB7-63D4-2E7E96CC56E2}"/>
                </a:ext>
              </a:extLst>
            </p:cNvPr>
            <p:cNvSpPr/>
            <p:nvPr/>
          </p:nvSpPr>
          <p:spPr>
            <a:xfrm>
              <a:off x="3889569" y="2025872"/>
              <a:ext cx="2394857" cy="1291771"/>
            </a:xfrm>
            <a:custGeom>
              <a:avLst/>
              <a:gdLst>
                <a:gd name="connsiteX0" fmla="*/ 0 w 2394857"/>
                <a:gd name="connsiteY0" fmla="*/ 1291771 h 1291771"/>
                <a:gd name="connsiteX1" fmla="*/ 870857 w 2394857"/>
                <a:gd name="connsiteY1" fmla="*/ 1132114 h 1291771"/>
                <a:gd name="connsiteX2" fmla="*/ 1538514 w 2394857"/>
                <a:gd name="connsiteY2" fmla="*/ 478971 h 1291771"/>
                <a:gd name="connsiteX3" fmla="*/ 1915885 w 2394857"/>
                <a:gd name="connsiteY3" fmla="*/ 145143 h 1291771"/>
                <a:gd name="connsiteX4" fmla="*/ 2394857 w 2394857"/>
                <a:gd name="connsiteY4" fmla="*/ 0 h 129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857" h="1291771">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a:solidFill>
                <a:srgbClr val="B41F7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Ellipse 51">
            <a:extLst>
              <a:ext uri="{FF2B5EF4-FFF2-40B4-BE49-F238E27FC236}">
                <a16:creationId xmlns:a16="http://schemas.microsoft.com/office/drawing/2014/main" id="{1EDC401A-643C-1B36-A56B-FA37256CB8E2}"/>
              </a:ext>
            </a:extLst>
          </p:cNvPr>
          <p:cNvSpPr/>
          <p:nvPr/>
        </p:nvSpPr>
        <p:spPr>
          <a:xfrm>
            <a:off x="5454040" y="3229281"/>
            <a:ext cx="290286" cy="278763"/>
          </a:xfrm>
          <a:prstGeom prst="ellipse">
            <a:avLst/>
          </a:prstGeom>
          <a:solidFill>
            <a:srgbClr val="B41F7A"/>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feld 52">
            <a:extLst>
              <a:ext uri="{FF2B5EF4-FFF2-40B4-BE49-F238E27FC236}">
                <a16:creationId xmlns:a16="http://schemas.microsoft.com/office/drawing/2014/main" id="{3603FB90-32D4-B21E-5023-1079DB87F823}"/>
              </a:ext>
            </a:extLst>
          </p:cNvPr>
          <p:cNvSpPr txBox="1"/>
          <p:nvPr/>
        </p:nvSpPr>
        <p:spPr>
          <a:xfrm>
            <a:off x="4469938" y="3534347"/>
            <a:ext cx="1304844" cy="584775"/>
          </a:xfrm>
          <a:prstGeom prst="rect">
            <a:avLst/>
          </a:prstGeom>
          <a:noFill/>
        </p:spPr>
        <p:txBody>
          <a:bodyPr wrap="none" rtlCol="0">
            <a:spAutoFit/>
          </a:bodyPr>
          <a:lstStyle/>
          <a:p>
            <a:r>
              <a:rPr lang="en-GB" sz="1600" b="1">
                <a:solidFill>
                  <a:srgbClr val="B41F7A"/>
                </a:solidFill>
              </a:rPr>
              <a:t>Potencial </a:t>
            </a:r>
            <a:br>
              <a:rPr lang="en-GB" sz="1600" b="1">
                <a:solidFill>
                  <a:srgbClr val="B41F7A"/>
                </a:solidFill>
              </a:rPr>
            </a:br>
            <a:r>
              <a:rPr lang="en-GB" sz="1600" b="1">
                <a:solidFill>
                  <a:srgbClr val="B41F7A"/>
                </a:solidFill>
              </a:rPr>
              <a:t>punto de inflexión</a:t>
            </a:r>
          </a:p>
        </p:txBody>
      </p:sp>
      <p:sp>
        <p:nvSpPr>
          <p:cNvPr id="34" name="Ellipse 39">
            <a:extLst>
              <a:ext uri="{FF2B5EF4-FFF2-40B4-BE49-F238E27FC236}">
                <a16:creationId xmlns:a16="http://schemas.microsoft.com/office/drawing/2014/main" id="{61CBECB5-793A-4233-39FD-C418325CBDCD}"/>
              </a:ext>
            </a:extLst>
          </p:cNvPr>
          <p:cNvSpPr/>
          <p:nvPr/>
        </p:nvSpPr>
        <p:spPr>
          <a:xfrm>
            <a:off x="6989898" y="4210447"/>
            <a:ext cx="290286" cy="278763"/>
          </a:xfrm>
          <a:prstGeom prst="ellipse">
            <a:avLst/>
          </a:prstGeom>
          <a:solidFill>
            <a:srgbClr val="F16924"/>
          </a:solidFill>
          <a:ln>
            <a:solidFill>
              <a:srgbClr val="BBC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lipse 46">
            <a:extLst>
              <a:ext uri="{FF2B5EF4-FFF2-40B4-BE49-F238E27FC236}">
                <a16:creationId xmlns:a16="http://schemas.microsoft.com/office/drawing/2014/main" id="{6C6C4E7D-C741-27D5-3BD6-A9853B015324}"/>
              </a:ext>
            </a:extLst>
          </p:cNvPr>
          <p:cNvSpPr/>
          <p:nvPr/>
        </p:nvSpPr>
        <p:spPr>
          <a:xfrm>
            <a:off x="8709568" y="4861009"/>
            <a:ext cx="290286" cy="278763"/>
          </a:xfrm>
          <a:prstGeom prst="ellipse">
            <a:avLst/>
          </a:prstGeom>
          <a:solidFill>
            <a:srgbClr val="EDA13E"/>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14100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hevron 4">
            <a:extLst>
              <a:ext uri="{FF2B5EF4-FFF2-40B4-BE49-F238E27FC236}">
                <a16:creationId xmlns:a16="http://schemas.microsoft.com/office/drawing/2014/main" id="{FB29BF5D-2A26-28A8-EE6A-F9C95A59CE56}"/>
              </a:ext>
            </a:extLst>
          </p:cNvPr>
          <p:cNvSpPr/>
          <p:nvPr/>
        </p:nvSpPr>
        <p:spPr>
          <a:xfrm>
            <a:off x="6543744" y="2788364"/>
            <a:ext cx="1405522" cy="570875"/>
          </a:xfrm>
          <a:prstGeom prst="chevron">
            <a:avLst>
              <a:gd name="adj" fmla="val 21186"/>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7" name="Rectangle 6">
            <a:extLst>
              <a:ext uri="{FF2B5EF4-FFF2-40B4-BE49-F238E27FC236}">
                <a16:creationId xmlns:a16="http://schemas.microsoft.com/office/drawing/2014/main" id="{3323A4DB-7F88-AC4C-C90A-89E0C45AA389}"/>
              </a:ext>
            </a:extLst>
          </p:cNvPr>
          <p:cNvSpPr/>
          <p:nvPr/>
        </p:nvSpPr>
        <p:spPr>
          <a:xfrm>
            <a:off x="0" y="0"/>
            <a:ext cx="357487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42827465-282D-5466-F926-96B79BD4A917}"/>
              </a:ext>
            </a:extLst>
          </p:cNvPr>
          <p:cNvSpPr txBox="1"/>
          <p:nvPr/>
        </p:nvSpPr>
        <p:spPr>
          <a:xfrm>
            <a:off x="289303" y="2255594"/>
            <a:ext cx="2879792" cy="408629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10000"/>
              </a:lnSpc>
            </a:pPr>
            <a:r>
              <a:rPr lang="en-US">
                <a:solidFill>
                  <a:schemeClr val="bg1"/>
                </a:solidFill>
              </a:rPr>
              <a:t>Las crisis empresariales suelen seguir un curso típico. En la práctica, las fases individuales pueden tener una duración variable y a veces se salta una fase.  Por regla general, cuanto más avanzada está la crisis, más difícil y costosa es su resolución. Más adelante en este módulo trataremos en detalle las distintas fases. </a:t>
            </a:r>
          </a:p>
        </p:txBody>
      </p:sp>
      <p:sp>
        <p:nvSpPr>
          <p:cNvPr id="9" name="Textplatzhalter 32">
            <a:extLst>
              <a:ext uri="{FF2B5EF4-FFF2-40B4-BE49-F238E27FC236}">
                <a16:creationId xmlns:a16="http://schemas.microsoft.com/office/drawing/2014/main" id="{5CBE511A-F4D6-B3A5-F660-D9F55A254950}"/>
              </a:ext>
            </a:extLst>
          </p:cNvPr>
          <p:cNvSpPr txBox="1"/>
          <p:nvPr/>
        </p:nvSpPr>
        <p:spPr>
          <a:xfrm>
            <a:off x="392411" y="420981"/>
            <a:ext cx="3025497" cy="2079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a:solidFill>
                  <a:schemeClr val="bg1"/>
                </a:solidFill>
              </a:rPr>
              <a:t>El curso típico de una crisis</a:t>
            </a:r>
          </a:p>
        </p:txBody>
      </p:sp>
      <p:sp>
        <p:nvSpPr>
          <p:cNvPr id="10" name="Rectangle 9">
            <a:extLst>
              <a:ext uri="{FF2B5EF4-FFF2-40B4-BE49-F238E27FC236}">
                <a16:creationId xmlns:a16="http://schemas.microsoft.com/office/drawing/2014/main" id="{DD339FC5-084D-762A-9702-1BB75BB51892}"/>
              </a:ext>
            </a:extLst>
          </p:cNvPr>
          <p:cNvSpPr/>
          <p:nvPr/>
        </p:nvSpPr>
        <p:spPr>
          <a:xfrm>
            <a:off x="360441" y="20711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a:latin typeface="Calibri Light" panose="020F0302020204030204" pitchFamily="34" charset="0"/>
              <a:ea typeface="+mj-ea"/>
              <a:cs typeface="+mj-cs"/>
              <a:sym typeface="Calibri Light" panose="020F0302020204030204" pitchFamily="34" charset="0"/>
            </a:endParaRPr>
          </a:p>
        </p:txBody>
      </p:sp>
      <p:sp>
        <p:nvSpPr>
          <p:cNvPr id="5" name="Freihandform: Form 4">
            <a:extLst>
              <a:ext uri="{FF2B5EF4-FFF2-40B4-BE49-F238E27FC236}">
                <a16:creationId xmlns:a16="http://schemas.microsoft.com/office/drawing/2014/main" id="{E1EC4A4C-71D2-470B-A720-47A1704FA9B0}"/>
              </a:ext>
            </a:extLst>
          </p:cNvPr>
          <p:cNvSpPr/>
          <p:nvPr/>
        </p:nvSpPr>
        <p:spPr>
          <a:xfrm>
            <a:off x="4685114" y="1017921"/>
            <a:ext cx="6410160" cy="3840370"/>
          </a:xfrm>
          <a:custGeom>
            <a:avLst/>
            <a:gdLst>
              <a:gd name="connsiteX0" fmla="*/ 0 w 7916092"/>
              <a:gd name="connsiteY0" fmla="*/ 3236 h 3582458"/>
              <a:gd name="connsiteX1" fmla="*/ 1010194 w 7916092"/>
              <a:gd name="connsiteY1" fmla="*/ 38070 h 3582458"/>
              <a:gd name="connsiteX2" fmla="*/ 2403566 w 7916092"/>
              <a:gd name="connsiteY2" fmla="*/ 273201 h 3582458"/>
              <a:gd name="connsiteX3" fmla="*/ 3500846 w 7916092"/>
              <a:gd name="connsiteY3" fmla="*/ 595418 h 3582458"/>
              <a:gd name="connsiteX4" fmla="*/ 4781006 w 7916092"/>
              <a:gd name="connsiteY4" fmla="*/ 1083098 h 3582458"/>
              <a:gd name="connsiteX5" fmla="*/ 6165669 w 7916092"/>
              <a:gd name="connsiteY5" fmla="*/ 1901704 h 3582458"/>
              <a:gd name="connsiteX6" fmla="*/ 7916092 w 7916092"/>
              <a:gd name="connsiteY6" fmla="*/ 3582458 h 358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6091" h="3582458">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w="38100">
            <a:solidFill>
              <a:srgbClr val="EC2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hevron 1">
            <a:extLst>
              <a:ext uri="{FF2B5EF4-FFF2-40B4-BE49-F238E27FC236}">
                <a16:creationId xmlns:a16="http://schemas.microsoft.com/office/drawing/2014/main" id="{71C54E72-C868-45B8-949B-BDF77D73CD9E}"/>
              </a:ext>
            </a:extLst>
          </p:cNvPr>
          <p:cNvSpPr/>
          <p:nvPr/>
        </p:nvSpPr>
        <p:spPr>
          <a:xfrm>
            <a:off x="3620875" y="2791617"/>
            <a:ext cx="1430861" cy="570875"/>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29" name="Chevron 2">
            <a:extLst>
              <a:ext uri="{FF2B5EF4-FFF2-40B4-BE49-F238E27FC236}">
                <a16:creationId xmlns:a16="http://schemas.microsoft.com/office/drawing/2014/main" id="{0472DFC4-E048-4156-BC78-0C783B7C5A6A}"/>
              </a:ext>
            </a:extLst>
          </p:cNvPr>
          <p:cNvSpPr/>
          <p:nvPr/>
        </p:nvSpPr>
        <p:spPr>
          <a:xfrm>
            <a:off x="5040982" y="2788364"/>
            <a:ext cx="1532910" cy="570875"/>
          </a:xfrm>
          <a:prstGeom prst="chevron">
            <a:avLst>
              <a:gd name="adj" fmla="val 21186"/>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31" name="Chevron 4">
            <a:extLst>
              <a:ext uri="{FF2B5EF4-FFF2-40B4-BE49-F238E27FC236}">
                <a16:creationId xmlns:a16="http://schemas.microsoft.com/office/drawing/2014/main" id="{5F9281A0-5EDF-4FDA-8B8E-C28BC44AE788}"/>
              </a:ext>
            </a:extLst>
          </p:cNvPr>
          <p:cNvSpPr/>
          <p:nvPr/>
        </p:nvSpPr>
        <p:spPr>
          <a:xfrm>
            <a:off x="8010219" y="2788364"/>
            <a:ext cx="1405522" cy="570875"/>
          </a:xfrm>
          <a:prstGeom prst="chevron">
            <a:avLst>
              <a:gd name="adj" fmla="val 21186"/>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32" name="Chevron 5">
            <a:extLst>
              <a:ext uri="{FF2B5EF4-FFF2-40B4-BE49-F238E27FC236}">
                <a16:creationId xmlns:a16="http://schemas.microsoft.com/office/drawing/2014/main" id="{24A78DDF-FA2D-4CD7-94EB-AFD2A81D7A1F}"/>
              </a:ext>
            </a:extLst>
          </p:cNvPr>
          <p:cNvSpPr/>
          <p:nvPr/>
        </p:nvSpPr>
        <p:spPr>
          <a:xfrm>
            <a:off x="9601575" y="2788385"/>
            <a:ext cx="1171798" cy="570875"/>
          </a:xfrm>
          <a:prstGeom prst="chevron">
            <a:avLst>
              <a:gd name="adj" fmla="val 21186"/>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33" name="TextBox 14">
            <a:extLst>
              <a:ext uri="{FF2B5EF4-FFF2-40B4-BE49-F238E27FC236}">
                <a16:creationId xmlns:a16="http://schemas.microsoft.com/office/drawing/2014/main" id="{B94D7029-D2DD-488F-8259-9736B62A033E}"/>
              </a:ext>
            </a:extLst>
          </p:cNvPr>
          <p:cNvSpPr txBox="1"/>
          <p:nvPr/>
        </p:nvSpPr>
        <p:spPr>
          <a:xfrm>
            <a:off x="3714907" y="2822001"/>
            <a:ext cx="1326012" cy="505523"/>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Crisis de las partes interesadas</a:t>
            </a:r>
          </a:p>
        </p:txBody>
      </p:sp>
      <p:sp>
        <p:nvSpPr>
          <p:cNvPr id="34" name="TextBox 15">
            <a:extLst>
              <a:ext uri="{FF2B5EF4-FFF2-40B4-BE49-F238E27FC236}">
                <a16:creationId xmlns:a16="http://schemas.microsoft.com/office/drawing/2014/main" id="{08CCDFD3-8A36-4683-8CC7-0BCDC7269412}"/>
              </a:ext>
            </a:extLst>
          </p:cNvPr>
          <p:cNvSpPr txBox="1"/>
          <p:nvPr/>
        </p:nvSpPr>
        <p:spPr>
          <a:xfrm>
            <a:off x="5158912" y="2941770"/>
            <a:ext cx="1499829" cy="300339"/>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Estrategia de crisis</a:t>
            </a:r>
          </a:p>
        </p:txBody>
      </p:sp>
      <p:sp>
        <p:nvSpPr>
          <p:cNvPr id="36" name="TextBox 16">
            <a:extLst>
              <a:ext uri="{FF2B5EF4-FFF2-40B4-BE49-F238E27FC236}">
                <a16:creationId xmlns:a16="http://schemas.microsoft.com/office/drawing/2014/main" id="{5362C0FD-94DC-4DF8-B5AA-07241BFC043C}"/>
              </a:ext>
            </a:extLst>
          </p:cNvPr>
          <p:cNvSpPr txBox="1"/>
          <p:nvPr/>
        </p:nvSpPr>
        <p:spPr>
          <a:xfrm>
            <a:off x="6696390" y="2829716"/>
            <a:ext cx="1235792" cy="505523"/>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Producto / Crisis de ventas</a:t>
            </a:r>
          </a:p>
        </p:txBody>
      </p:sp>
      <p:sp>
        <p:nvSpPr>
          <p:cNvPr id="37" name="TextBox 17">
            <a:extLst>
              <a:ext uri="{FF2B5EF4-FFF2-40B4-BE49-F238E27FC236}">
                <a16:creationId xmlns:a16="http://schemas.microsoft.com/office/drawing/2014/main" id="{FD928C53-65AA-4012-878C-5ACFF4690233}"/>
              </a:ext>
            </a:extLst>
          </p:cNvPr>
          <p:cNvSpPr txBox="1"/>
          <p:nvPr/>
        </p:nvSpPr>
        <p:spPr>
          <a:xfrm>
            <a:off x="8292504" y="2814318"/>
            <a:ext cx="956086" cy="505523"/>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Crisis de ingresos</a:t>
            </a:r>
          </a:p>
        </p:txBody>
      </p:sp>
      <p:sp>
        <p:nvSpPr>
          <p:cNvPr id="38" name="TextBox 18">
            <a:extLst>
              <a:ext uri="{FF2B5EF4-FFF2-40B4-BE49-F238E27FC236}">
                <a16:creationId xmlns:a16="http://schemas.microsoft.com/office/drawing/2014/main" id="{AD22DD85-8600-4DF2-B57D-D0E8F8C4397F}"/>
              </a:ext>
            </a:extLst>
          </p:cNvPr>
          <p:cNvSpPr txBox="1"/>
          <p:nvPr/>
        </p:nvSpPr>
        <p:spPr>
          <a:xfrm>
            <a:off x="9753821" y="2823627"/>
            <a:ext cx="1072733" cy="505523"/>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Crisis de liquidez</a:t>
            </a:r>
          </a:p>
        </p:txBody>
      </p:sp>
      <p:sp>
        <p:nvSpPr>
          <p:cNvPr id="94" name="Chevron 5">
            <a:extLst>
              <a:ext uri="{FF2B5EF4-FFF2-40B4-BE49-F238E27FC236}">
                <a16:creationId xmlns:a16="http://schemas.microsoft.com/office/drawing/2014/main" id="{F33C78D5-AC66-4086-A1FA-413217D9804A}"/>
              </a:ext>
            </a:extLst>
          </p:cNvPr>
          <p:cNvSpPr/>
          <p:nvPr/>
        </p:nvSpPr>
        <p:spPr>
          <a:xfrm>
            <a:off x="10887507" y="2792385"/>
            <a:ext cx="1171798" cy="570875"/>
          </a:xfrm>
          <a:prstGeom prst="chevron">
            <a:avLst>
              <a:gd name="adj" fmla="val 21186"/>
            </a:avLst>
          </a:prstGeom>
          <a:solidFill>
            <a:srgbClr val="EDA13E">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95" name="TextBox 18">
            <a:extLst>
              <a:ext uri="{FF2B5EF4-FFF2-40B4-BE49-F238E27FC236}">
                <a16:creationId xmlns:a16="http://schemas.microsoft.com/office/drawing/2014/main" id="{6660D43C-EC14-49C7-B62E-8417A8F48B7A}"/>
              </a:ext>
            </a:extLst>
          </p:cNvPr>
          <p:cNvSpPr txBox="1"/>
          <p:nvPr/>
        </p:nvSpPr>
        <p:spPr>
          <a:xfrm>
            <a:off x="11017266" y="2927925"/>
            <a:ext cx="1051803" cy="300339"/>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Insolvencia</a:t>
            </a:r>
          </a:p>
        </p:txBody>
      </p:sp>
      <p:sp>
        <p:nvSpPr>
          <p:cNvPr id="6" name="Rechteck 5">
            <a:extLst>
              <a:ext uri="{FF2B5EF4-FFF2-40B4-BE49-F238E27FC236}">
                <a16:creationId xmlns:a16="http://schemas.microsoft.com/office/drawing/2014/main" id="{7E5B9861-52F0-4725-BFA9-9895CF3A593B}"/>
              </a:ext>
            </a:extLst>
          </p:cNvPr>
          <p:cNvSpPr/>
          <p:nvPr/>
        </p:nvSpPr>
        <p:spPr>
          <a:xfrm>
            <a:off x="3607827" y="3433440"/>
            <a:ext cx="1453094" cy="3170099"/>
          </a:xfrm>
          <a:prstGeom prst="rect">
            <a:avLst/>
          </a:prstGeom>
        </p:spPr>
        <p:txBody>
          <a:bodyPr wrap="square">
            <a:spAutoFit/>
          </a:bodyPr>
          <a:lstStyle/>
          <a:p>
            <a:pPr marL="177800" indent="-177800">
              <a:buClr>
                <a:srgbClr val="595959"/>
              </a:buClr>
              <a:buFont typeface="Arial" panose="020B0604020202020204" pitchFamily="34" charset="0"/>
              <a:buChar char="•"/>
            </a:pPr>
            <a:r>
              <a:rPr lang="en-GB" sz="1400">
                <a:solidFill>
                  <a:srgbClr val="595959"/>
                </a:solidFill>
              </a:rPr>
              <a:t>Sostenible </a:t>
            </a:r>
          </a:p>
          <a:p>
            <a:pPr marL="177800" indent="-177800">
              <a:buClr>
                <a:srgbClr val="595959"/>
              </a:buClr>
              <a:buFont typeface="Arial" panose="020B0604020202020204" pitchFamily="34" charset="0"/>
              <a:buChar char="•"/>
            </a:pPr>
            <a:r>
              <a:rPr lang="en-GB" sz="1400">
                <a:solidFill>
                  <a:srgbClr val="595959"/>
                </a:solidFill>
              </a:rPr>
              <a:t>conflictos a </a:t>
            </a:r>
            <a:br>
              <a:rPr lang="en-GB" sz="1400">
                <a:solidFill>
                  <a:srgbClr val="595959"/>
                </a:solidFill>
              </a:rPr>
            </a:br>
            <a:r>
              <a:rPr lang="en-GB" sz="1400">
                <a:solidFill>
                  <a:srgbClr val="595959"/>
                </a:solidFill>
              </a:rPr>
              <a:t>de las partes interesadas: </a:t>
            </a:r>
            <a:r>
              <a:rPr lang="en-GB" sz="1400">
                <a:solidFill>
                  <a:srgbClr val="595959"/>
                </a:solidFill>
                <a:ea typeface="Lato Light" panose="020F0502020204030203" pitchFamily="34" charset="0"/>
                <a:cs typeface="Mukta ExtraLight" panose="020B0000000000000000" pitchFamily="34" charset="77"/>
              </a:rPr>
              <a:t>Bloqueo de </a:t>
            </a:r>
          </a:p>
          <a:p>
            <a:pPr marL="177800" indent="-177800">
              <a:buClr>
                <a:srgbClr val="595959"/>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decisiones esenciales</a:t>
            </a:r>
          </a:p>
          <a:p>
            <a:pPr marL="177800" indent="-177800">
              <a:buClr>
                <a:srgbClr val="595959"/>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Aceptación de la evolución negativa</a:t>
            </a:r>
          </a:p>
          <a:p>
            <a:pPr marL="177800" indent="-177800">
              <a:buClr>
                <a:srgbClr val="595959"/>
              </a:buClr>
              <a:buFont typeface="Arial" panose="020B0604020202020204" pitchFamily="34" charset="0"/>
              <a:buChar char="•"/>
            </a:pPr>
            <a:endParaRPr lang="en-GB" sz="1500">
              <a:solidFill>
                <a:srgbClr val="595959"/>
              </a:solidFill>
              <a:ea typeface="Lato Light" panose="020F0502020204030203" pitchFamily="34" charset="0"/>
              <a:cs typeface="Mukta ExtraLight" panose="020B0000000000000000" pitchFamily="34" charset="77"/>
            </a:endParaRPr>
          </a:p>
          <a:p>
            <a:pPr marL="177800" indent="-177800">
              <a:buClr>
                <a:srgbClr val="595959"/>
              </a:buClr>
              <a:buFont typeface="Arial" panose="020B0604020202020204" pitchFamily="34" charset="0"/>
              <a:buChar char="•"/>
            </a:pPr>
            <a:endParaRPr lang="en-GB" sz="1500">
              <a:solidFill>
                <a:srgbClr val="595959"/>
              </a:solidFill>
            </a:endParaRPr>
          </a:p>
          <a:p>
            <a:pPr marL="177800" indent="-177800">
              <a:lnSpc>
                <a:spcPct val="100000"/>
              </a:lnSpc>
              <a:spcBef>
                <a:spcPct val="0"/>
              </a:spcBef>
              <a:buClr>
                <a:srgbClr val="595959"/>
              </a:buClr>
              <a:buFont typeface="Arial" panose="020B0604020202020204" pitchFamily="34" charset="0"/>
              <a:buChar char="•"/>
            </a:pPr>
            <a:endParaRPr lang="en-GB" sz="1500">
              <a:solidFill>
                <a:srgbClr val="595959"/>
              </a:solidFill>
              <a:ea typeface="Lato Light" panose="020F0502020204030203" pitchFamily="34" charset="0"/>
              <a:cs typeface="Mukta ExtraLight" panose="020B0000000000000000" pitchFamily="34" charset="77"/>
            </a:endParaRPr>
          </a:p>
          <a:p>
            <a:pPr marL="177800" indent="-177800">
              <a:lnSpc>
                <a:spcPct val="100000"/>
              </a:lnSpc>
              <a:spcBef>
                <a:spcPct val="0"/>
              </a:spcBef>
              <a:buClr>
                <a:srgbClr val="595959"/>
              </a:buClr>
              <a:buFont typeface="Arial" panose="020B0604020202020204" pitchFamily="34" charset="0"/>
              <a:buChar char="•"/>
            </a:pPr>
            <a:endParaRPr lang="en-GB" sz="1500">
              <a:solidFill>
                <a:srgbClr val="595959"/>
              </a:solidFill>
              <a:ea typeface="Lato Light" panose="020F0502020204030203" pitchFamily="34" charset="0"/>
              <a:cs typeface="Mukta ExtraLight" panose="020B0000000000000000" pitchFamily="34" charset="77"/>
            </a:endParaRPr>
          </a:p>
        </p:txBody>
      </p:sp>
      <p:sp>
        <p:nvSpPr>
          <p:cNvPr id="100" name="Rechteck 99">
            <a:extLst>
              <a:ext uri="{FF2B5EF4-FFF2-40B4-BE49-F238E27FC236}">
                <a16:creationId xmlns:a16="http://schemas.microsoft.com/office/drawing/2014/main" id="{35295EFB-6AE9-446B-AEB3-62D499AE87A3}"/>
              </a:ext>
            </a:extLst>
          </p:cNvPr>
          <p:cNvSpPr/>
          <p:nvPr/>
        </p:nvSpPr>
        <p:spPr>
          <a:xfrm>
            <a:off x="4980032" y="3428124"/>
            <a:ext cx="1632188" cy="3339376"/>
          </a:xfrm>
          <a:prstGeom prst="rect">
            <a:avLst/>
          </a:prstGeom>
        </p:spPr>
        <p:txBody>
          <a:bodyPr wrap="square">
            <a:spAutoFit/>
          </a:bodyPr>
          <a:lstStyle/>
          <a:p>
            <a:pPr marL="177800" indent="-177800">
              <a:lnSpc>
                <a:spcPct val="100000"/>
              </a:lnSpc>
              <a:spcBef>
                <a:spcPct val="0"/>
              </a:spcBef>
              <a:buClr>
                <a:srgbClr val="7F1C58"/>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No hay una visión clara</a:t>
            </a:r>
          </a:p>
          <a:p>
            <a:pPr marL="177800" indent="-177800">
              <a:lnSpc>
                <a:spcPct val="100000"/>
              </a:lnSpc>
              <a:spcBef>
                <a:spcPct val="0"/>
              </a:spcBef>
              <a:buClr>
                <a:srgbClr val="7F1C58"/>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Orientación inadecuada al cliente</a:t>
            </a:r>
          </a:p>
          <a:p>
            <a:pPr marL="177800" indent="-177800">
              <a:lnSpc>
                <a:spcPct val="100000"/>
              </a:lnSpc>
              <a:spcBef>
                <a:spcPct val="0"/>
              </a:spcBef>
              <a:buClr>
                <a:srgbClr val="7F1C58"/>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Productos al vencimiento</a:t>
            </a:r>
          </a:p>
          <a:p>
            <a:pPr marL="177800" indent="-177800">
              <a:lnSpc>
                <a:spcPct val="100000"/>
              </a:lnSpc>
              <a:spcBef>
                <a:spcPct val="0"/>
              </a:spcBef>
              <a:buClr>
                <a:srgbClr val="7F1C58"/>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Desarrollos tecnológicos desaprovechados / integración vertical inadecuada</a:t>
            </a:r>
          </a:p>
          <a:p>
            <a:pPr marL="177800" indent="-177800">
              <a:lnSpc>
                <a:spcPct val="100000"/>
              </a:lnSpc>
              <a:spcBef>
                <a:spcPct val="0"/>
              </a:spcBef>
              <a:buClr>
                <a:srgbClr val="7F1C58"/>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La empresa sigue obteniendo beneficios</a:t>
            </a:r>
          </a:p>
          <a:p>
            <a:pPr marL="177800" indent="-177800">
              <a:lnSpc>
                <a:spcPct val="100000"/>
              </a:lnSpc>
              <a:spcBef>
                <a:spcPct val="0"/>
              </a:spcBef>
              <a:buClr>
                <a:srgbClr val="7F1C58"/>
              </a:buClr>
              <a:buFont typeface="Arial" panose="020B0604020202020204" pitchFamily="34" charset="0"/>
              <a:buChar char="•"/>
            </a:pPr>
            <a:endParaRPr lang="en-GB" sz="1500">
              <a:solidFill>
                <a:srgbClr val="595959"/>
              </a:solidFill>
              <a:ea typeface="Lato Light" panose="020F0502020204030203" pitchFamily="34" charset="0"/>
              <a:cs typeface="Mukta ExtraLight" panose="020B0000000000000000" pitchFamily="34" charset="77"/>
            </a:endParaRPr>
          </a:p>
        </p:txBody>
      </p:sp>
      <p:sp>
        <p:nvSpPr>
          <p:cNvPr id="101" name="Rechteck 100">
            <a:extLst>
              <a:ext uri="{FF2B5EF4-FFF2-40B4-BE49-F238E27FC236}">
                <a16:creationId xmlns:a16="http://schemas.microsoft.com/office/drawing/2014/main" id="{1D942A23-51BD-43BD-86AF-D85DCF0E24CB}"/>
              </a:ext>
            </a:extLst>
          </p:cNvPr>
          <p:cNvSpPr/>
          <p:nvPr/>
        </p:nvSpPr>
        <p:spPr>
          <a:xfrm>
            <a:off x="6479760" y="3461073"/>
            <a:ext cx="1632187" cy="2462213"/>
          </a:xfrm>
          <a:prstGeom prst="rect">
            <a:avLst/>
          </a:prstGeom>
        </p:spPr>
        <p:txBody>
          <a:bodyPr wrap="square">
            <a:spAutoFit/>
          </a:bodyPr>
          <a:lstStyle/>
          <a:p>
            <a:pPr marL="177800" indent="-177800">
              <a:lnSpc>
                <a:spcPct val="100000"/>
              </a:lnSpc>
              <a:spcBef>
                <a:spcPct val="0"/>
              </a:spcBef>
              <a:buClr>
                <a:srgbClr val="B41F7A"/>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Disminución de las ventas</a:t>
            </a:r>
          </a:p>
          <a:p>
            <a:pPr marL="177800" indent="-177800">
              <a:lnSpc>
                <a:spcPct val="100000"/>
              </a:lnSpc>
              <a:spcBef>
                <a:spcPct val="0"/>
              </a:spcBef>
              <a:buClr>
                <a:srgbClr val="B41F7A"/>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Presión sobre los precios y los márgenes</a:t>
            </a:r>
          </a:p>
          <a:p>
            <a:pPr marL="177800" indent="-177800">
              <a:lnSpc>
                <a:spcPct val="100000"/>
              </a:lnSpc>
              <a:spcBef>
                <a:spcPct val="0"/>
              </a:spcBef>
              <a:buClr>
                <a:srgbClr val="B41F7A"/>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Aumento de las existencias </a:t>
            </a:r>
          </a:p>
          <a:p>
            <a:pPr marL="177800" indent="-177800">
              <a:lnSpc>
                <a:spcPct val="100000"/>
              </a:lnSpc>
              <a:spcBef>
                <a:spcPct val="0"/>
              </a:spcBef>
              <a:buClr>
                <a:srgbClr val="B41F7A"/>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Capital inmovilizado</a:t>
            </a:r>
          </a:p>
          <a:p>
            <a:pPr marL="177800" indent="-177800">
              <a:lnSpc>
                <a:spcPct val="100000"/>
              </a:lnSpc>
              <a:spcBef>
                <a:spcPct val="0"/>
              </a:spcBef>
              <a:buClr>
                <a:srgbClr val="B41F7A"/>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Infrautilización de la capacidad</a:t>
            </a:r>
          </a:p>
          <a:p>
            <a:pPr marL="177800" indent="-177800">
              <a:lnSpc>
                <a:spcPct val="100000"/>
              </a:lnSpc>
              <a:spcBef>
                <a:spcPct val="0"/>
              </a:spcBef>
              <a:buClr>
                <a:srgbClr val="B41F7A"/>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Disminución de los beneficios si no se aplican contramedidas</a:t>
            </a:r>
          </a:p>
        </p:txBody>
      </p:sp>
      <p:sp>
        <p:nvSpPr>
          <p:cNvPr id="102" name="Rechteck 101">
            <a:extLst>
              <a:ext uri="{FF2B5EF4-FFF2-40B4-BE49-F238E27FC236}">
                <a16:creationId xmlns:a16="http://schemas.microsoft.com/office/drawing/2014/main" id="{D6342427-0503-43DB-8E05-B262B7CBECB5}"/>
              </a:ext>
            </a:extLst>
          </p:cNvPr>
          <p:cNvSpPr/>
          <p:nvPr/>
        </p:nvSpPr>
        <p:spPr>
          <a:xfrm>
            <a:off x="7962112" y="3448787"/>
            <a:ext cx="1504122" cy="2893100"/>
          </a:xfrm>
          <a:prstGeom prst="rect">
            <a:avLst/>
          </a:prstGeom>
        </p:spPr>
        <p:txBody>
          <a:bodyPr wrap="square">
            <a:spAutoFit/>
          </a:bodyPr>
          <a:lstStyle/>
          <a:p>
            <a:pPr marL="177800" indent="-177800">
              <a:lnSpc>
                <a:spcPct val="100000"/>
              </a:lnSpc>
              <a:spcBef>
                <a:spcPct val="0"/>
              </a:spcBef>
              <a:buClr>
                <a:srgbClr val="F16924"/>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Continúa el descenso de las ventas</a:t>
            </a:r>
          </a:p>
          <a:p>
            <a:pPr marL="177800" indent="-177800">
              <a:lnSpc>
                <a:spcPct val="100000"/>
              </a:lnSpc>
              <a:spcBef>
                <a:spcPct val="0"/>
              </a:spcBef>
              <a:buClr>
                <a:srgbClr val="F16924"/>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La empresa reacciona con una reducción de costes</a:t>
            </a:r>
          </a:p>
          <a:p>
            <a:pPr marL="177800" indent="-177800">
              <a:lnSpc>
                <a:spcPct val="100000"/>
              </a:lnSpc>
              <a:spcBef>
                <a:spcPct val="0"/>
              </a:spcBef>
              <a:buClr>
                <a:srgbClr val="F16924"/>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Disminución de los beneficios, pérdidas, disminución de los fondos propios</a:t>
            </a:r>
          </a:p>
          <a:p>
            <a:pPr marL="177800" indent="-177800">
              <a:lnSpc>
                <a:spcPct val="100000"/>
              </a:lnSpc>
              <a:spcBef>
                <a:spcPct val="0"/>
              </a:spcBef>
              <a:buClr>
                <a:srgbClr val="F16924"/>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La obtención de capital se hace más difícil (la calificación crediticia disminuye)</a:t>
            </a:r>
          </a:p>
        </p:txBody>
      </p:sp>
      <p:sp>
        <p:nvSpPr>
          <p:cNvPr id="103" name="Rechteck 102">
            <a:extLst>
              <a:ext uri="{FF2B5EF4-FFF2-40B4-BE49-F238E27FC236}">
                <a16:creationId xmlns:a16="http://schemas.microsoft.com/office/drawing/2014/main" id="{63C9B1BE-D169-4503-BC3E-DB335A86F803}"/>
              </a:ext>
            </a:extLst>
          </p:cNvPr>
          <p:cNvSpPr/>
          <p:nvPr/>
        </p:nvSpPr>
        <p:spPr>
          <a:xfrm>
            <a:off x="9510183" y="523995"/>
            <a:ext cx="1388497" cy="2246769"/>
          </a:xfrm>
          <a:prstGeom prst="rect">
            <a:avLst/>
          </a:prstGeom>
        </p:spPr>
        <p:txBody>
          <a:bodyPr wrap="square">
            <a:spAutoFit/>
          </a:bodyPr>
          <a:lstStyle/>
          <a:p>
            <a:pPr marL="177800" indent="-177800">
              <a:lnSpc>
                <a:spcPct val="100000"/>
              </a:lnSpc>
              <a:spcBef>
                <a:spcPct val="0"/>
              </a:spcBef>
              <a:buClr>
                <a:srgbClr val="EDA13E"/>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Líneas de crédito utilizadas</a:t>
            </a:r>
          </a:p>
          <a:p>
            <a:pPr marL="177800" indent="-177800">
              <a:lnSpc>
                <a:spcPct val="100000"/>
              </a:lnSpc>
              <a:spcBef>
                <a:spcPct val="0"/>
              </a:spcBef>
              <a:buClr>
                <a:srgbClr val="EDA13E"/>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Renuncia a los descuentos</a:t>
            </a:r>
          </a:p>
          <a:p>
            <a:pPr marL="177800" indent="-177800">
              <a:lnSpc>
                <a:spcPct val="100000"/>
              </a:lnSpc>
              <a:spcBef>
                <a:spcPct val="0"/>
              </a:spcBef>
              <a:buClr>
                <a:srgbClr val="EDA13E"/>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Aumento del pasivo por</a:t>
            </a:r>
          </a:p>
          <a:p>
            <a:pPr marL="177800" indent="-177800">
              <a:lnSpc>
                <a:spcPct val="100000"/>
              </a:lnSpc>
              <a:spcBef>
                <a:spcPct val="0"/>
              </a:spcBef>
              <a:buClr>
                <a:srgbClr val="EDA13E"/>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Retraso en el pago</a:t>
            </a:r>
          </a:p>
          <a:p>
            <a:pPr marL="177800" indent="-177800">
              <a:lnSpc>
                <a:spcPct val="100000"/>
              </a:lnSpc>
              <a:spcBef>
                <a:spcPct val="0"/>
              </a:spcBef>
              <a:buClr>
                <a:srgbClr val="EDA13E"/>
              </a:buClr>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Cuellos de botella en el suministro</a:t>
            </a:r>
          </a:p>
        </p:txBody>
      </p:sp>
      <p:sp>
        <p:nvSpPr>
          <p:cNvPr id="104" name="Rechteck 103">
            <a:extLst>
              <a:ext uri="{FF2B5EF4-FFF2-40B4-BE49-F238E27FC236}">
                <a16:creationId xmlns:a16="http://schemas.microsoft.com/office/drawing/2014/main" id="{C59AC022-CFAC-4D2A-9095-38D49BA99D19}"/>
              </a:ext>
            </a:extLst>
          </p:cNvPr>
          <p:cNvSpPr/>
          <p:nvPr/>
        </p:nvSpPr>
        <p:spPr>
          <a:xfrm>
            <a:off x="10737540" y="954882"/>
            <a:ext cx="1388496" cy="1815882"/>
          </a:xfrm>
          <a:prstGeom prst="rect">
            <a:avLst/>
          </a:prstGeom>
        </p:spPr>
        <p:txBody>
          <a:bodyPr wrap="square">
            <a:spAutoFit/>
          </a:bodyPr>
          <a:lstStyle/>
          <a:p>
            <a:pPr marL="177800" indent="-177800">
              <a:lnSpc>
                <a:spcPct val="100000"/>
              </a:lnSpc>
              <a:spcBef>
                <a:spcPct val="0"/>
              </a:spcBef>
              <a:buClr>
                <a:srgbClr val="EDA13E"/>
              </a:buClr>
              <a:buSzPct val="80000"/>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Riesgo de insolvencia</a:t>
            </a:r>
          </a:p>
          <a:p>
            <a:pPr marL="177800" indent="-177800">
              <a:lnSpc>
                <a:spcPct val="100000"/>
              </a:lnSpc>
              <a:spcBef>
                <a:spcPct val="0"/>
              </a:spcBef>
              <a:buClr>
                <a:srgbClr val="EDA13E"/>
              </a:buClr>
              <a:buSzPct val="80000"/>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Insolvencia inminente</a:t>
            </a:r>
          </a:p>
          <a:p>
            <a:pPr marL="177800" indent="-177800">
              <a:lnSpc>
                <a:spcPct val="100000"/>
              </a:lnSpc>
              <a:spcBef>
                <a:spcPct val="0"/>
              </a:spcBef>
              <a:buClr>
                <a:srgbClr val="EDA13E"/>
              </a:buClr>
              <a:buSzPct val="80000"/>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Sobreendeudamiento</a:t>
            </a:r>
          </a:p>
          <a:p>
            <a:pPr marL="177800" indent="-177800">
              <a:lnSpc>
                <a:spcPct val="100000"/>
              </a:lnSpc>
              <a:spcBef>
                <a:spcPct val="0"/>
              </a:spcBef>
              <a:buClr>
                <a:srgbClr val="EDA13E"/>
              </a:buClr>
              <a:buSzPct val="80000"/>
              <a:buFont typeface="Arial" panose="020B0604020202020204" pitchFamily="34" charset="0"/>
              <a:buChar char="•"/>
            </a:pPr>
            <a:r>
              <a:rPr lang="en-GB" sz="1400">
                <a:solidFill>
                  <a:srgbClr val="595959"/>
                </a:solidFill>
                <a:ea typeface="Lato Light" panose="020F0502020204030203" pitchFamily="34" charset="0"/>
                <a:cs typeface="Mukta ExtraLight" panose="020B0000000000000000" pitchFamily="34" charset="77"/>
              </a:rPr>
              <a:t>Insolvencia sobrevenida</a:t>
            </a:r>
          </a:p>
        </p:txBody>
      </p:sp>
      <p:sp>
        <p:nvSpPr>
          <p:cNvPr id="106" name="Textplatzhalter 3">
            <a:extLst>
              <a:ext uri="{FF2B5EF4-FFF2-40B4-BE49-F238E27FC236}">
                <a16:creationId xmlns:a16="http://schemas.microsoft.com/office/drawing/2014/main" id="{B19B36E7-E4F4-4270-B7C5-1A2C08CF1EF4}"/>
              </a:ext>
            </a:extLst>
          </p:cNvPr>
          <p:cNvSpPr txBox="1"/>
          <p:nvPr/>
        </p:nvSpPr>
        <p:spPr>
          <a:xfrm>
            <a:off x="3654352" y="612623"/>
            <a:ext cx="3200761" cy="7475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b="1"/>
              <a:t>Ingresos / Beneficios / Liquidez</a:t>
            </a:r>
          </a:p>
        </p:txBody>
      </p:sp>
    </p:spTree>
    <p:extLst>
      <p:ext uri="{BB962C8B-B14F-4D97-AF65-F5344CB8AC3E}">
        <p14:creationId xmlns:p14="http://schemas.microsoft.com/office/powerpoint/2010/main" val="31516004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a:latin typeface="Calibri Light" panose="020F0302020204030204" pitchFamily="34" charset="0"/>
              <a:ea typeface="+mj-ea"/>
              <a:cs typeface="+mj-cs"/>
              <a:sym typeface="Calibri Light" panose="020F0302020204030204" pitchFamily="34" charset="0"/>
            </a:endParaRPr>
          </a:p>
        </p:txBody>
      </p:sp>
      <p:sp>
        <p:nvSpPr>
          <p:cNvPr id="6" name="Rechteck 5">
            <a:extLst>
              <a:ext uri="{FF2B5EF4-FFF2-40B4-BE49-F238E27FC236}">
                <a16:creationId xmlns:a16="http://schemas.microsoft.com/office/drawing/2014/main" id="{7E5B9861-52F0-4725-BFA9-9895CF3A593B}"/>
              </a:ext>
            </a:extLst>
          </p:cNvPr>
          <p:cNvSpPr/>
          <p:nvPr/>
        </p:nvSpPr>
        <p:spPr>
          <a:xfrm>
            <a:off x="3615919" y="1338160"/>
            <a:ext cx="1502817" cy="864467"/>
          </a:xfrm>
          <a:prstGeom prst="rect">
            <a:avLst/>
          </a:prstGeom>
        </p:spPr>
        <p:txBody>
          <a:bodyPr wrap="square">
            <a:spAutoFit/>
          </a:bodyPr>
          <a:lstStyle/>
          <a:p>
            <a:pPr>
              <a:lnSpc>
                <a:spcPts val="1500"/>
              </a:lnSpc>
            </a:pPr>
            <a:r>
              <a:rPr lang="en-GB" sz="1500" b="1">
                <a:solidFill>
                  <a:srgbClr val="245473"/>
                </a:solidFill>
                <a:latin typeface="Calibri" panose="020F0502020204030204" pitchFamily="34" charset="0"/>
                <a:ea typeface="Lato Light" panose="020F0502020204030203" pitchFamily="34" charset="0"/>
                <a:cs typeface="Calibri" panose="020F0502020204030204" pitchFamily="34" charset="0"/>
              </a:rPr>
              <a:t>Incertidumbre sobre la sucesión / gestión</a:t>
            </a:r>
          </a:p>
        </p:txBody>
      </p:sp>
      <p:sp>
        <p:nvSpPr>
          <p:cNvPr id="26" name="Rechteck 25">
            <a:extLst>
              <a:ext uri="{FF2B5EF4-FFF2-40B4-BE49-F238E27FC236}">
                <a16:creationId xmlns:a16="http://schemas.microsoft.com/office/drawing/2014/main" id="{FE6DBDB5-200C-49D0-8672-82ECAFEB45D3}"/>
              </a:ext>
            </a:extLst>
          </p:cNvPr>
          <p:cNvSpPr/>
          <p:nvPr/>
        </p:nvSpPr>
        <p:spPr>
          <a:xfrm>
            <a:off x="5064726" y="1321675"/>
            <a:ext cx="1225066" cy="672107"/>
          </a:xfrm>
          <a:prstGeom prst="rect">
            <a:avLst/>
          </a:prstGeom>
        </p:spPr>
        <p:txBody>
          <a:bodyPr wrap="square">
            <a:spAutoFit/>
          </a:bodyPr>
          <a:lstStyle/>
          <a:p>
            <a:pPr>
              <a:lnSpc>
                <a:spcPts val="1500"/>
              </a:lnSpc>
            </a:pPr>
            <a:r>
              <a:rPr lang="en-GB" sz="1500" b="1">
                <a:solidFill>
                  <a:srgbClr val="245473"/>
                </a:solidFill>
                <a:latin typeface="Calibri" panose="020F0502020204030204" pitchFamily="34" charset="0"/>
                <a:ea typeface="Lato Light" panose="020F0502020204030203" pitchFamily="34" charset="0"/>
                <a:cs typeface="Calibri" panose="020F0502020204030204" pitchFamily="34" charset="0"/>
              </a:rPr>
              <a:t>No / declaración de misión errónea</a:t>
            </a:r>
          </a:p>
        </p:txBody>
      </p:sp>
      <p:sp>
        <p:nvSpPr>
          <p:cNvPr id="35" name="Rechteck 34">
            <a:extLst>
              <a:ext uri="{FF2B5EF4-FFF2-40B4-BE49-F238E27FC236}">
                <a16:creationId xmlns:a16="http://schemas.microsoft.com/office/drawing/2014/main" id="{7E5D35FD-2CFF-4351-A969-12C13ED596C2}"/>
              </a:ext>
            </a:extLst>
          </p:cNvPr>
          <p:cNvSpPr/>
          <p:nvPr/>
        </p:nvSpPr>
        <p:spPr>
          <a:xfrm>
            <a:off x="6451181" y="1321675"/>
            <a:ext cx="1703975" cy="584775"/>
          </a:xfrm>
          <a:prstGeom prst="rect">
            <a:avLst/>
          </a:prstGeom>
        </p:spPr>
        <p:txBody>
          <a:bodyPr wrap="square">
            <a:spAutoFit/>
          </a:bodyPr>
          <a:lstStyle/>
          <a:p>
            <a:r>
              <a:rPr lang="en-GB" sz="1600" b="1">
                <a:solidFill>
                  <a:srgbClr val="245473"/>
                </a:solidFill>
                <a:latin typeface="Calibri" panose="020F0502020204030204" pitchFamily="34" charset="0"/>
                <a:ea typeface="Lato Light" panose="020F0502020204030203" pitchFamily="34" charset="0"/>
                <a:cs typeface="Calibri" panose="020F0502020204030204" pitchFamily="34" charset="0"/>
              </a:rPr>
              <a:t>No hay competitividad</a:t>
            </a:r>
          </a:p>
        </p:txBody>
      </p:sp>
      <p:sp>
        <p:nvSpPr>
          <p:cNvPr id="39" name="Rechteck 38">
            <a:extLst>
              <a:ext uri="{FF2B5EF4-FFF2-40B4-BE49-F238E27FC236}">
                <a16:creationId xmlns:a16="http://schemas.microsoft.com/office/drawing/2014/main" id="{F2AC4BB7-8053-4E6B-9053-7883BBAD7D9B}"/>
              </a:ext>
            </a:extLst>
          </p:cNvPr>
          <p:cNvSpPr/>
          <p:nvPr/>
        </p:nvSpPr>
        <p:spPr>
          <a:xfrm>
            <a:off x="8222613" y="1338160"/>
            <a:ext cx="1336517" cy="864467"/>
          </a:xfrm>
          <a:prstGeom prst="rect">
            <a:avLst/>
          </a:prstGeom>
        </p:spPr>
        <p:txBody>
          <a:bodyPr wrap="square">
            <a:spAutoFit/>
          </a:bodyPr>
          <a:lstStyle/>
          <a:p>
            <a:pPr>
              <a:lnSpc>
                <a:spcPts val="1500"/>
              </a:lnSpc>
            </a:pPr>
            <a:r>
              <a:rPr lang="en-GB" sz="1500" b="1">
                <a:solidFill>
                  <a:srgbClr val="245473"/>
                </a:solidFill>
                <a:latin typeface="Calibri" panose="020F0502020204030204" pitchFamily="34" charset="0"/>
                <a:ea typeface="Lato Light" panose="020F0502020204030203" pitchFamily="34" charset="0"/>
                <a:cs typeface="Calibri" panose="020F0502020204030204" pitchFamily="34" charset="0"/>
              </a:rPr>
              <a:t>Consumo de activos (disminución de los fondos propios...)</a:t>
            </a:r>
          </a:p>
        </p:txBody>
      </p:sp>
      <p:sp>
        <p:nvSpPr>
          <p:cNvPr id="40" name="Rechteck 39">
            <a:extLst>
              <a:ext uri="{FF2B5EF4-FFF2-40B4-BE49-F238E27FC236}">
                <a16:creationId xmlns:a16="http://schemas.microsoft.com/office/drawing/2014/main" id="{E9567923-419A-45FD-83E2-69E52A7FC897}"/>
              </a:ext>
            </a:extLst>
          </p:cNvPr>
          <p:cNvSpPr/>
          <p:nvPr/>
        </p:nvSpPr>
        <p:spPr>
          <a:xfrm>
            <a:off x="9677946" y="1338160"/>
            <a:ext cx="1171799" cy="864467"/>
          </a:xfrm>
          <a:prstGeom prst="rect">
            <a:avLst/>
          </a:prstGeom>
        </p:spPr>
        <p:txBody>
          <a:bodyPr wrap="square">
            <a:spAutoFit/>
          </a:bodyPr>
          <a:lstStyle/>
          <a:p>
            <a:pPr>
              <a:lnSpc>
                <a:spcPts val="1500"/>
              </a:lnSpc>
            </a:pPr>
            <a:r>
              <a:rPr lang="en-GB" sz="1500" b="1">
                <a:solidFill>
                  <a:srgbClr val="245473"/>
                </a:solidFill>
                <a:latin typeface="Calibri" panose="020F0502020204030204" pitchFamily="34" charset="0"/>
                <a:ea typeface="Lato Light" panose="020F0502020204030203" pitchFamily="34" charset="0"/>
                <a:cs typeface="Calibri" panose="020F0502020204030204" pitchFamily="34" charset="0"/>
              </a:rPr>
              <a:t>Sin reserva(s) / alcance financiero</a:t>
            </a:r>
          </a:p>
        </p:txBody>
      </p:sp>
      <p:sp>
        <p:nvSpPr>
          <p:cNvPr id="41" name="Rechteck 40">
            <a:extLst>
              <a:ext uri="{FF2B5EF4-FFF2-40B4-BE49-F238E27FC236}">
                <a16:creationId xmlns:a16="http://schemas.microsoft.com/office/drawing/2014/main" id="{035EA290-C7C4-4B91-AC49-F5A0E3A81D1D}"/>
              </a:ext>
            </a:extLst>
          </p:cNvPr>
          <p:cNvSpPr/>
          <p:nvPr/>
        </p:nvSpPr>
        <p:spPr>
          <a:xfrm>
            <a:off x="11060061" y="1338160"/>
            <a:ext cx="1171799" cy="864467"/>
          </a:xfrm>
          <a:prstGeom prst="rect">
            <a:avLst/>
          </a:prstGeom>
        </p:spPr>
        <p:txBody>
          <a:bodyPr wrap="square">
            <a:spAutoFit/>
          </a:bodyPr>
          <a:lstStyle/>
          <a:p>
            <a:pPr>
              <a:lnSpc>
                <a:spcPts val="1500"/>
              </a:lnSpc>
            </a:pPr>
            <a:r>
              <a:rPr lang="en-GB" sz="1500" b="1">
                <a:solidFill>
                  <a:srgbClr val="E53292"/>
                </a:solidFill>
                <a:latin typeface="Calibri" panose="020F0502020204030204" pitchFamily="34" charset="0"/>
                <a:ea typeface="Lato Light" panose="020F0502020204030203" pitchFamily="34" charset="0"/>
                <a:cs typeface="Calibri" panose="020F0502020204030204" pitchFamily="34" charset="0"/>
              </a:rPr>
              <a:t>Pérdida de autoridad para tomar decisiones</a:t>
            </a:r>
          </a:p>
        </p:txBody>
      </p:sp>
      <p:sp>
        <p:nvSpPr>
          <p:cNvPr id="2" name="Pfeil: nach oben gekrümmt 1">
            <a:extLst>
              <a:ext uri="{FF2B5EF4-FFF2-40B4-BE49-F238E27FC236}">
                <a16:creationId xmlns:a16="http://schemas.microsoft.com/office/drawing/2014/main" id="{6E760E75-52F2-4A7A-97AF-F10AE570478C}"/>
              </a:ext>
            </a:extLst>
          </p:cNvPr>
          <p:cNvSpPr/>
          <p:nvPr/>
        </p:nvSpPr>
        <p:spPr>
          <a:xfrm>
            <a:off x="4510605" y="2255812"/>
            <a:ext cx="766354"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42" name="Pfeil: nach oben gekrümmt 41">
            <a:extLst>
              <a:ext uri="{FF2B5EF4-FFF2-40B4-BE49-F238E27FC236}">
                <a16:creationId xmlns:a16="http://schemas.microsoft.com/office/drawing/2014/main" id="{356129D2-A434-41CF-A81B-933861D5EA3C}"/>
              </a:ext>
            </a:extLst>
          </p:cNvPr>
          <p:cNvSpPr/>
          <p:nvPr/>
        </p:nvSpPr>
        <p:spPr>
          <a:xfrm>
            <a:off x="5961826" y="2265699"/>
            <a:ext cx="766354"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43" name="Pfeil: nach oben gekrümmt 42">
            <a:extLst>
              <a:ext uri="{FF2B5EF4-FFF2-40B4-BE49-F238E27FC236}">
                <a16:creationId xmlns:a16="http://schemas.microsoft.com/office/drawing/2014/main" id="{C192E4C5-65C1-409D-9571-AC831D9BE606}"/>
              </a:ext>
            </a:extLst>
          </p:cNvPr>
          <p:cNvSpPr/>
          <p:nvPr/>
        </p:nvSpPr>
        <p:spPr>
          <a:xfrm>
            <a:off x="7413047" y="2267945"/>
            <a:ext cx="766354"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44" name="Pfeil: nach oben gekrümmt 43">
            <a:extLst>
              <a:ext uri="{FF2B5EF4-FFF2-40B4-BE49-F238E27FC236}">
                <a16:creationId xmlns:a16="http://schemas.microsoft.com/office/drawing/2014/main" id="{59759B08-5BB5-46DC-96A7-FDFDD7765951}"/>
              </a:ext>
            </a:extLst>
          </p:cNvPr>
          <p:cNvSpPr/>
          <p:nvPr/>
        </p:nvSpPr>
        <p:spPr>
          <a:xfrm>
            <a:off x="8876784" y="2262827"/>
            <a:ext cx="766354"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45" name="Pfeil: nach oben gekrümmt 44">
            <a:extLst>
              <a:ext uri="{FF2B5EF4-FFF2-40B4-BE49-F238E27FC236}">
                <a16:creationId xmlns:a16="http://schemas.microsoft.com/office/drawing/2014/main" id="{5A233127-ADFC-4C90-8CE8-ACA972EA821E}"/>
              </a:ext>
            </a:extLst>
          </p:cNvPr>
          <p:cNvSpPr/>
          <p:nvPr/>
        </p:nvSpPr>
        <p:spPr>
          <a:xfrm>
            <a:off x="10340521" y="2260438"/>
            <a:ext cx="766354"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46" name="Rechteck 45">
            <a:extLst>
              <a:ext uri="{FF2B5EF4-FFF2-40B4-BE49-F238E27FC236}">
                <a16:creationId xmlns:a16="http://schemas.microsoft.com/office/drawing/2014/main" id="{2B62FCCB-9C12-42A3-9826-9B59006C2865}"/>
              </a:ext>
            </a:extLst>
          </p:cNvPr>
          <p:cNvSpPr/>
          <p:nvPr/>
        </p:nvSpPr>
        <p:spPr>
          <a:xfrm>
            <a:off x="4167453" y="2706802"/>
            <a:ext cx="1380954" cy="830997"/>
          </a:xfrm>
          <a:prstGeom prst="rect">
            <a:avLst/>
          </a:prstGeom>
          <a:solidFill>
            <a:srgbClr val="245473"/>
          </a:solidFill>
        </p:spPr>
        <p:txBody>
          <a:bodyPr wrap="square" anchor="ctr">
            <a:noAutofit/>
          </a:bodyPr>
          <a:lstStyle/>
          <a:p>
            <a:pPr algn="ctr">
              <a:lnSpc>
                <a:spcPts val="1720"/>
              </a:lnSpc>
            </a:pPr>
            <a:r>
              <a:rPr lang="en-GB" sz="1600" b="1">
                <a:solidFill>
                  <a:schemeClr val="bg1"/>
                </a:solidFill>
                <a:ea typeface="Lato Light" panose="020F0502020204030203" pitchFamily="34" charset="0"/>
                <a:cs typeface="Mukta ExtraLight" panose="020B0000000000000000" pitchFamily="34" charset="77"/>
              </a:rPr>
              <a:t>Liderazgo débil</a:t>
            </a:r>
          </a:p>
        </p:txBody>
      </p:sp>
      <p:sp>
        <p:nvSpPr>
          <p:cNvPr id="47" name="Rechteck 46">
            <a:extLst>
              <a:ext uri="{FF2B5EF4-FFF2-40B4-BE49-F238E27FC236}">
                <a16:creationId xmlns:a16="http://schemas.microsoft.com/office/drawing/2014/main" id="{10A86406-E2FE-401C-95F8-2B115609BC83}"/>
              </a:ext>
            </a:extLst>
          </p:cNvPr>
          <p:cNvSpPr/>
          <p:nvPr/>
        </p:nvSpPr>
        <p:spPr>
          <a:xfrm>
            <a:off x="5723256" y="2706803"/>
            <a:ext cx="1380953" cy="830996"/>
          </a:xfrm>
          <a:prstGeom prst="rect">
            <a:avLst/>
          </a:prstGeom>
          <a:solidFill>
            <a:srgbClr val="245473"/>
          </a:solidFill>
        </p:spPr>
        <p:txBody>
          <a:bodyPr wrap="square" anchor="ctr">
            <a:noAutofit/>
          </a:bodyPr>
          <a:lstStyle/>
          <a:p>
            <a:pPr algn="ctr">
              <a:lnSpc>
                <a:spcPts val="1720"/>
              </a:lnSpc>
            </a:pPr>
            <a:r>
              <a:rPr lang="en-GB" sz="1600" b="1">
                <a:solidFill>
                  <a:schemeClr val="bg1"/>
                </a:solidFill>
                <a:ea typeface="Lato Light" panose="020F0502020204030203" pitchFamily="34" charset="0"/>
                <a:cs typeface="Mukta ExtraLight" panose="020B0000000000000000" pitchFamily="34" charset="77"/>
              </a:rPr>
              <a:t>Productos que no se ajustan al mercado</a:t>
            </a:r>
          </a:p>
        </p:txBody>
      </p:sp>
      <p:sp>
        <p:nvSpPr>
          <p:cNvPr id="48" name="Rechteck 47">
            <a:extLst>
              <a:ext uri="{FF2B5EF4-FFF2-40B4-BE49-F238E27FC236}">
                <a16:creationId xmlns:a16="http://schemas.microsoft.com/office/drawing/2014/main" id="{B00E7A09-224B-4FCC-BA4E-1B1ACDD9B741}"/>
              </a:ext>
            </a:extLst>
          </p:cNvPr>
          <p:cNvSpPr/>
          <p:nvPr/>
        </p:nvSpPr>
        <p:spPr>
          <a:xfrm>
            <a:off x="7255448" y="2711457"/>
            <a:ext cx="1380953" cy="826342"/>
          </a:xfrm>
          <a:prstGeom prst="rect">
            <a:avLst/>
          </a:prstGeom>
          <a:solidFill>
            <a:srgbClr val="245473"/>
          </a:solidFill>
        </p:spPr>
        <p:txBody>
          <a:bodyPr wrap="square" anchor="ctr">
            <a:noAutofit/>
          </a:bodyPr>
          <a:lstStyle/>
          <a:p>
            <a:pPr algn="ctr">
              <a:lnSpc>
                <a:spcPts val="1720"/>
              </a:lnSpc>
            </a:pPr>
            <a:r>
              <a:rPr lang="en-GB" sz="1600" b="1">
                <a:solidFill>
                  <a:schemeClr val="bg1"/>
                </a:solidFill>
                <a:ea typeface="Lato Light" panose="020F0502020204030203" pitchFamily="34" charset="0"/>
                <a:cs typeface="Mukta ExtraLight" panose="020B0000000000000000" pitchFamily="34" charset="77"/>
              </a:rPr>
              <a:t>Disminución de los ingresos</a:t>
            </a:r>
          </a:p>
        </p:txBody>
      </p:sp>
      <p:sp>
        <p:nvSpPr>
          <p:cNvPr id="49" name="Rechteck 48">
            <a:extLst>
              <a:ext uri="{FF2B5EF4-FFF2-40B4-BE49-F238E27FC236}">
                <a16:creationId xmlns:a16="http://schemas.microsoft.com/office/drawing/2014/main" id="{7480D117-1BAA-443B-A193-A006EB0A16B5}"/>
              </a:ext>
            </a:extLst>
          </p:cNvPr>
          <p:cNvSpPr/>
          <p:nvPr/>
        </p:nvSpPr>
        <p:spPr>
          <a:xfrm>
            <a:off x="8772302" y="2711457"/>
            <a:ext cx="1380954" cy="826342"/>
          </a:xfrm>
          <a:prstGeom prst="rect">
            <a:avLst/>
          </a:prstGeom>
          <a:solidFill>
            <a:srgbClr val="245473"/>
          </a:solidFill>
        </p:spPr>
        <p:txBody>
          <a:bodyPr wrap="square" anchor="ctr">
            <a:noAutofit/>
          </a:bodyPr>
          <a:lstStyle/>
          <a:p>
            <a:pPr algn="ctr">
              <a:lnSpc>
                <a:spcPts val="1720"/>
              </a:lnSpc>
            </a:pPr>
            <a:r>
              <a:rPr lang="en-GB" sz="1600" b="1">
                <a:solidFill>
                  <a:schemeClr val="bg1"/>
                </a:solidFill>
                <a:ea typeface="Lato Light" panose="020F0502020204030203" pitchFamily="34" charset="0"/>
                <a:cs typeface="Mukta ExtraLight" panose="020B0000000000000000" pitchFamily="34" charset="77"/>
              </a:rPr>
              <a:t>Consumo de fondos líquidos</a:t>
            </a:r>
          </a:p>
        </p:txBody>
      </p:sp>
      <p:sp>
        <p:nvSpPr>
          <p:cNvPr id="50" name="Rechteck 49">
            <a:extLst>
              <a:ext uri="{FF2B5EF4-FFF2-40B4-BE49-F238E27FC236}">
                <a16:creationId xmlns:a16="http://schemas.microsoft.com/office/drawing/2014/main" id="{A43DE806-DADE-4FC2-B4E9-28E5CE137FB5}"/>
              </a:ext>
            </a:extLst>
          </p:cNvPr>
          <p:cNvSpPr/>
          <p:nvPr/>
        </p:nvSpPr>
        <p:spPr>
          <a:xfrm>
            <a:off x="10229780" y="2703945"/>
            <a:ext cx="1380953" cy="833853"/>
          </a:xfrm>
          <a:prstGeom prst="rect">
            <a:avLst/>
          </a:prstGeom>
          <a:solidFill>
            <a:srgbClr val="245473"/>
          </a:solidFill>
        </p:spPr>
        <p:txBody>
          <a:bodyPr wrap="square" anchor="ctr">
            <a:noAutofit/>
          </a:bodyPr>
          <a:lstStyle/>
          <a:p>
            <a:pPr algn="ctr">
              <a:lnSpc>
                <a:spcPts val="1720"/>
              </a:lnSpc>
            </a:pPr>
            <a:r>
              <a:rPr lang="en-GB" sz="1600" b="1">
                <a:solidFill>
                  <a:schemeClr val="bg1"/>
                </a:solidFill>
                <a:ea typeface="Lato Light" panose="020F0502020204030203" pitchFamily="34" charset="0"/>
                <a:cs typeface="Mukta ExtraLight" panose="020B0000000000000000" pitchFamily="34" charset="77"/>
              </a:rPr>
              <a:t>Insolvencia (inminente)</a:t>
            </a:r>
          </a:p>
        </p:txBody>
      </p:sp>
      <p:sp>
        <p:nvSpPr>
          <p:cNvPr id="51" name="Rechteck 50">
            <a:extLst>
              <a:ext uri="{FF2B5EF4-FFF2-40B4-BE49-F238E27FC236}">
                <a16:creationId xmlns:a16="http://schemas.microsoft.com/office/drawing/2014/main" id="{9A734528-F533-424B-A98D-C332E30DE4AE}"/>
              </a:ext>
            </a:extLst>
          </p:cNvPr>
          <p:cNvSpPr/>
          <p:nvPr/>
        </p:nvSpPr>
        <p:spPr>
          <a:xfrm>
            <a:off x="6842218" y="4631182"/>
            <a:ext cx="1327199" cy="1346435"/>
          </a:xfrm>
          <a:prstGeom prst="rect">
            <a:avLst/>
          </a:prstGeom>
          <a:solidFill>
            <a:srgbClr val="B41F7A"/>
          </a:solidFill>
        </p:spPr>
        <p:txBody>
          <a:bodyPr wrap="square" anchor="ctr">
            <a:noAutofit/>
          </a:bodyPr>
          <a:lstStyle/>
          <a:p>
            <a:pPr algn="ctr"/>
            <a:r>
              <a:rPr lang="en-GB" sz="1600" b="1">
                <a:solidFill>
                  <a:schemeClr val="bg1"/>
                </a:solidFill>
                <a:ea typeface="Lato Light" panose="020F0502020204030203" pitchFamily="34" charset="0"/>
                <a:cs typeface="Mukta ExtraLight" panose="020B0000000000000000" pitchFamily="34" charset="77"/>
              </a:rPr>
              <a:t>Pérdida de un cliente o pedido importante</a:t>
            </a:r>
          </a:p>
        </p:txBody>
      </p:sp>
      <p:sp>
        <p:nvSpPr>
          <p:cNvPr id="52" name="Rechteck 51">
            <a:extLst>
              <a:ext uri="{FF2B5EF4-FFF2-40B4-BE49-F238E27FC236}">
                <a16:creationId xmlns:a16="http://schemas.microsoft.com/office/drawing/2014/main" id="{80DD04B9-6CF6-4BB1-A6CA-A9EE19406681}"/>
              </a:ext>
            </a:extLst>
          </p:cNvPr>
          <p:cNvSpPr/>
          <p:nvPr/>
        </p:nvSpPr>
        <p:spPr>
          <a:xfrm>
            <a:off x="8296411" y="4631183"/>
            <a:ext cx="1175126" cy="1346435"/>
          </a:xfrm>
          <a:prstGeom prst="rect">
            <a:avLst/>
          </a:prstGeom>
          <a:solidFill>
            <a:srgbClr val="F16924"/>
          </a:solidFill>
        </p:spPr>
        <p:txBody>
          <a:bodyPr wrap="square" anchor="ctr">
            <a:noAutofit/>
          </a:bodyPr>
          <a:lstStyle/>
          <a:p>
            <a:pPr algn="ctr"/>
            <a:r>
              <a:rPr lang="en-GB" sz="1600" b="1">
                <a:solidFill>
                  <a:schemeClr val="bg1"/>
                </a:solidFill>
                <a:ea typeface="Lato Light" panose="020F0502020204030203" pitchFamily="34" charset="0"/>
                <a:cs typeface="Mukta ExtraLight" panose="020B0000000000000000" pitchFamily="34" charset="77"/>
              </a:rPr>
              <a:t>Reclamaciones por daños y perjuicios</a:t>
            </a:r>
          </a:p>
        </p:txBody>
      </p:sp>
      <p:sp>
        <p:nvSpPr>
          <p:cNvPr id="53" name="Rechteck 52">
            <a:extLst>
              <a:ext uri="{FF2B5EF4-FFF2-40B4-BE49-F238E27FC236}">
                <a16:creationId xmlns:a16="http://schemas.microsoft.com/office/drawing/2014/main" id="{53B89C60-AD69-48F9-87B3-E1A6CC199BEC}"/>
              </a:ext>
            </a:extLst>
          </p:cNvPr>
          <p:cNvSpPr/>
          <p:nvPr/>
        </p:nvSpPr>
        <p:spPr>
          <a:xfrm>
            <a:off x="9596935" y="4647501"/>
            <a:ext cx="1327198" cy="1346435"/>
          </a:xfrm>
          <a:prstGeom prst="rect">
            <a:avLst/>
          </a:prstGeom>
          <a:solidFill>
            <a:srgbClr val="EDA13E"/>
          </a:solidFill>
        </p:spPr>
        <p:txBody>
          <a:bodyPr wrap="square" anchor="ctr">
            <a:noAutofit/>
          </a:bodyPr>
          <a:lstStyle/>
          <a:p>
            <a:pPr algn="ctr"/>
            <a:r>
              <a:rPr lang="en-GB" sz="1600" b="1">
                <a:solidFill>
                  <a:schemeClr val="bg1"/>
                </a:solidFill>
                <a:ea typeface="Lato Light" panose="020F0502020204030203" pitchFamily="34" charset="0"/>
                <a:cs typeface="Mukta ExtraLight" panose="020B0000000000000000" pitchFamily="34" charset="77"/>
              </a:rPr>
              <a:t>Pérdida masiva de créditos</a:t>
            </a:r>
          </a:p>
        </p:txBody>
      </p:sp>
      <p:sp>
        <p:nvSpPr>
          <p:cNvPr id="54" name="TextBox 58">
            <a:extLst>
              <a:ext uri="{FF2B5EF4-FFF2-40B4-BE49-F238E27FC236}">
                <a16:creationId xmlns:a16="http://schemas.microsoft.com/office/drawing/2014/main" id="{53D97A96-758D-41F1-A400-9C941960C78F}"/>
              </a:ext>
            </a:extLst>
          </p:cNvPr>
          <p:cNvSpPr txBox="1"/>
          <p:nvPr/>
        </p:nvSpPr>
        <p:spPr>
          <a:xfrm>
            <a:off x="4125837" y="5409161"/>
            <a:ext cx="2596166" cy="584775"/>
          </a:xfrm>
          <a:prstGeom prst="rect">
            <a:avLst/>
          </a:prstGeom>
          <a:noFill/>
        </p:spPr>
        <p:txBody>
          <a:bodyPr wrap="square" rtlCol="0" anchor="ctr">
            <a:spAutoFit/>
          </a:bodyPr>
          <a:lstStyle/>
          <a:p>
            <a:r>
              <a:rPr lang="en-GB" sz="1600" b="1">
                <a:solidFill>
                  <a:srgbClr val="245473"/>
                </a:solidFill>
                <a:latin typeface="Calibri" panose="020F0502020204030204" pitchFamily="34" charset="0"/>
                <a:cs typeface="Calibri" panose="020F0502020204030204" pitchFamily="34" charset="0"/>
              </a:rPr>
              <a:t>Ocurrencia directa </a:t>
            </a:r>
            <a:br>
              <a:rPr lang="en-GB" sz="1600" b="1">
                <a:solidFill>
                  <a:srgbClr val="245473"/>
                </a:solidFill>
                <a:latin typeface="Calibri" panose="020F0502020204030204" pitchFamily="34" charset="0"/>
                <a:cs typeface="Calibri" panose="020F0502020204030204" pitchFamily="34" charset="0"/>
              </a:rPr>
            </a:br>
            <a:r>
              <a:rPr lang="en-GB" sz="1600" b="1">
                <a:solidFill>
                  <a:srgbClr val="245473"/>
                </a:solidFill>
                <a:latin typeface="Calibri" panose="020F0502020204030204" pitchFamily="34" charset="0"/>
                <a:cs typeface="Calibri" panose="020F0502020204030204" pitchFamily="34" charset="0"/>
              </a:rPr>
              <a:t>de la crisis (desencadenantes externos)</a:t>
            </a:r>
          </a:p>
        </p:txBody>
      </p:sp>
      <p:pic>
        <p:nvPicPr>
          <p:cNvPr id="5" name="Slika 4">
            <a:extLst>
              <a:ext uri="{FF2B5EF4-FFF2-40B4-BE49-F238E27FC236}">
                <a16:creationId xmlns:a16="http://schemas.microsoft.com/office/drawing/2014/main" id="{7E8A0879-7DA7-BA99-7E92-33636A5E8147}"/>
              </a:ext>
            </a:extLst>
          </p:cNvPr>
          <p:cNvPicPr>
            <a:picLocks noChangeAspect="1"/>
          </p:cNvPicPr>
          <p:nvPr/>
        </p:nvPicPr>
        <p:blipFill>
          <a:blip r:embed="rId7"/>
          <a:stretch>
            <a:fillRect/>
          </a:stretch>
        </p:blipFill>
        <p:spPr>
          <a:xfrm>
            <a:off x="8664283" y="6253844"/>
            <a:ext cx="3166038" cy="586791"/>
          </a:xfrm>
          <a:prstGeom prst="rect">
            <a:avLst/>
          </a:prstGeom>
        </p:spPr>
      </p:pic>
      <p:sp>
        <p:nvSpPr>
          <p:cNvPr id="7" name="Rectangle 6">
            <a:extLst>
              <a:ext uri="{FF2B5EF4-FFF2-40B4-BE49-F238E27FC236}">
                <a16:creationId xmlns:a16="http://schemas.microsoft.com/office/drawing/2014/main" id="{5D9086E7-D2DD-331B-83AB-E8CF54544BF8}"/>
              </a:ext>
            </a:extLst>
          </p:cNvPr>
          <p:cNvSpPr/>
          <p:nvPr/>
        </p:nvSpPr>
        <p:spPr>
          <a:xfrm>
            <a:off x="0" y="0"/>
            <a:ext cx="357487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5903F531-D079-136E-F19A-BAAE519F2ED3}"/>
              </a:ext>
            </a:extLst>
          </p:cNvPr>
          <p:cNvSpPr txBox="1"/>
          <p:nvPr/>
        </p:nvSpPr>
        <p:spPr>
          <a:xfrm>
            <a:off x="293541" y="2930717"/>
            <a:ext cx="3153974" cy="3062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r>
              <a:rPr lang="en-US" sz="2200">
                <a:solidFill>
                  <a:schemeClr val="bg1"/>
                </a:solidFill>
              </a:rPr>
              <a:t>La entrada en una crisis empresarial es independiente de la fase de crisis "actualmente" identificada. </a:t>
            </a:r>
          </a:p>
          <a:p>
            <a:pPr marL="15875" indent="-15875"/>
            <a:r>
              <a:rPr lang="en-US" sz="2200">
                <a:solidFill>
                  <a:schemeClr val="bg1"/>
                </a:solidFill>
              </a:rPr>
              <a:t>También es posible una entrada inmediata en las fases avanzadas, normalmente provocada por efectos externos.</a:t>
            </a:r>
          </a:p>
        </p:txBody>
      </p:sp>
      <p:sp>
        <p:nvSpPr>
          <p:cNvPr id="9" name="Textplatzhalter 32">
            <a:extLst>
              <a:ext uri="{FF2B5EF4-FFF2-40B4-BE49-F238E27FC236}">
                <a16:creationId xmlns:a16="http://schemas.microsoft.com/office/drawing/2014/main" id="{587E4446-CAD5-3893-CFEA-F6DC7DF1C639}"/>
              </a:ext>
            </a:extLst>
          </p:cNvPr>
          <p:cNvSpPr txBox="1"/>
          <p:nvPr/>
        </p:nvSpPr>
        <p:spPr>
          <a:xfrm>
            <a:off x="392411" y="420981"/>
            <a:ext cx="3025497" cy="2079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a:solidFill>
                  <a:schemeClr val="bg1"/>
                </a:solidFill>
              </a:rPr>
              <a:t>Relaciones típicas de causa y efecto frente a la entrada directa</a:t>
            </a:r>
          </a:p>
        </p:txBody>
      </p:sp>
      <p:sp>
        <p:nvSpPr>
          <p:cNvPr id="10" name="Rectangle 9">
            <a:extLst>
              <a:ext uri="{FF2B5EF4-FFF2-40B4-BE49-F238E27FC236}">
                <a16:creationId xmlns:a16="http://schemas.microsoft.com/office/drawing/2014/main" id="{93E0478E-5B71-7DB4-521B-EE52C1A0E0FF}"/>
              </a:ext>
            </a:extLst>
          </p:cNvPr>
          <p:cNvSpPr/>
          <p:nvPr/>
        </p:nvSpPr>
        <p:spPr>
          <a:xfrm>
            <a:off x="360325" y="26119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6" name="Chevron 4">
            <a:extLst>
              <a:ext uri="{FF2B5EF4-FFF2-40B4-BE49-F238E27FC236}">
                <a16:creationId xmlns:a16="http://schemas.microsoft.com/office/drawing/2014/main" id="{42CB9FEC-DD81-05F0-DF0D-A7FD666B42E8}"/>
              </a:ext>
            </a:extLst>
          </p:cNvPr>
          <p:cNvSpPr/>
          <p:nvPr/>
        </p:nvSpPr>
        <p:spPr>
          <a:xfrm>
            <a:off x="6780979" y="3915068"/>
            <a:ext cx="1405522" cy="570875"/>
          </a:xfrm>
          <a:prstGeom prst="chevron">
            <a:avLst>
              <a:gd name="adj" fmla="val 21186"/>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17" name="Chevron 1">
            <a:extLst>
              <a:ext uri="{FF2B5EF4-FFF2-40B4-BE49-F238E27FC236}">
                <a16:creationId xmlns:a16="http://schemas.microsoft.com/office/drawing/2014/main" id="{CA115EF5-49AC-D478-62CD-BE4BD50C7477}"/>
              </a:ext>
            </a:extLst>
          </p:cNvPr>
          <p:cNvSpPr/>
          <p:nvPr/>
        </p:nvSpPr>
        <p:spPr>
          <a:xfrm>
            <a:off x="3743806" y="3918321"/>
            <a:ext cx="1430861" cy="570875"/>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18" name="Chevron 2">
            <a:extLst>
              <a:ext uri="{FF2B5EF4-FFF2-40B4-BE49-F238E27FC236}">
                <a16:creationId xmlns:a16="http://schemas.microsoft.com/office/drawing/2014/main" id="{6447CE71-8ACC-4929-246E-6CF3E14FF1D6}"/>
              </a:ext>
            </a:extLst>
          </p:cNvPr>
          <p:cNvSpPr/>
          <p:nvPr/>
        </p:nvSpPr>
        <p:spPr>
          <a:xfrm>
            <a:off x="5221065" y="3915068"/>
            <a:ext cx="1532910" cy="570875"/>
          </a:xfrm>
          <a:prstGeom prst="chevron">
            <a:avLst>
              <a:gd name="adj" fmla="val 21186"/>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19" name="Chevron 4">
            <a:extLst>
              <a:ext uri="{FF2B5EF4-FFF2-40B4-BE49-F238E27FC236}">
                <a16:creationId xmlns:a16="http://schemas.microsoft.com/office/drawing/2014/main" id="{ED262E17-F15C-7636-81B1-0FE21E66AC58}"/>
              </a:ext>
            </a:extLst>
          </p:cNvPr>
          <p:cNvSpPr/>
          <p:nvPr/>
        </p:nvSpPr>
        <p:spPr>
          <a:xfrm>
            <a:off x="8233166" y="3915068"/>
            <a:ext cx="1405522" cy="570875"/>
          </a:xfrm>
          <a:prstGeom prst="chevron">
            <a:avLst>
              <a:gd name="adj" fmla="val 21186"/>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20" name="Chevron 5">
            <a:extLst>
              <a:ext uri="{FF2B5EF4-FFF2-40B4-BE49-F238E27FC236}">
                <a16:creationId xmlns:a16="http://schemas.microsoft.com/office/drawing/2014/main" id="{ED785515-683C-327F-058B-E24789C6F70F}"/>
              </a:ext>
            </a:extLst>
          </p:cNvPr>
          <p:cNvSpPr/>
          <p:nvPr/>
        </p:nvSpPr>
        <p:spPr>
          <a:xfrm>
            <a:off x="9724506" y="3915089"/>
            <a:ext cx="1171798" cy="570875"/>
          </a:xfrm>
          <a:prstGeom prst="chevron">
            <a:avLst>
              <a:gd name="adj" fmla="val 21186"/>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21" name="TextBox 14">
            <a:extLst>
              <a:ext uri="{FF2B5EF4-FFF2-40B4-BE49-F238E27FC236}">
                <a16:creationId xmlns:a16="http://schemas.microsoft.com/office/drawing/2014/main" id="{514F9A16-846A-3F4E-8193-47CCA53C9FC1}"/>
              </a:ext>
            </a:extLst>
          </p:cNvPr>
          <p:cNvSpPr txBox="1"/>
          <p:nvPr/>
        </p:nvSpPr>
        <p:spPr>
          <a:xfrm>
            <a:off x="3837838" y="3948705"/>
            <a:ext cx="1326012" cy="505523"/>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Crisis de las partes interesadas</a:t>
            </a:r>
          </a:p>
        </p:txBody>
      </p:sp>
      <p:sp>
        <p:nvSpPr>
          <p:cNvPr id="22" name="TextBox 15">
            <a:extLst>
              <a:ext uri="{FF2B5EF4-FFF2-40B4-BE49-F238E27FC236}">
                <a16:creationId xmlns:a16="http://schemas.microsoft.com/office/drawing/2014/main" id="{F5A9006D-0A30-8970-F991-14F15A17FF6E}"/>
              </a:ext>
            </a:extLst>
          </p:cNvPr>
          <p:cNvSpPr txBox="1"/>
          <p:nvPr/>
        </p:nvSpPr>
        <p:spPr>
          <a:xfrm>
            <a:off x="5338995" y="4068474"/>
            <a:ext cx="1499829" cy="300339"/>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Estrategia de crisis</a:t>
            </a:r>
          </a:p>
        </p:txBody>
      </p:sp>
      <p:sp>
        <p:nvSpPr>
          <p:cNvPr id="23" name="TextBox 16">
            <a:extLst>
              <a:ext uri="{FF2B5EF4-FFF2-40B4-BE49-F238E27FC236}">
                <a16:creationId xmlns:a16="http://schemas.microsoft.com/office/drawing/2014/main" id="{392EB27E-92C6-9129-540A-C9D9CB60F952}"/>
              </a:ext>
            </a:extLst>
          </p:cNvPr>
          <p:cNvSpPr txBox="1"/>
          <p:nvPr/>
        </p:nvSpPr>
        <p:spPr>
          <a:xfrm>
            <a:off x="6933625" y="3956420"/>
            <a:ext cx="1235792" cy="505523"/>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Producto / Crisis de ventas</a:t>
            </a:r>
          </a:p>
        </p:txBody>
      </p:sp>
      <p:sp>
        <p:nvSpPr>
          <p:cNvPr id="24" name="TextBox 17">
            <a:extLst>
              <a:ext uri="{FF2B5EF4-FFF2-40B4-BE49-F238E27FC236}">
                <a16:creationId xmlns:a16="http://schemas.microsoft.com/office/drawing/2014/main" id="{917EFAB1-D27C-37BB-9FC4-4DF75C74EAB0}"/>
              </a:ext>
            </a:extLst>
          </p:cNvPr>
          <p:cNvSpPr txBox="1"/>
          <p:nvPr/>
        </p:nvSpPr>
        <p:spPr>
          <a:xfrm>
            <a:off x="8515451" y="3941022"/>
            <a:ext cx="956086" cy="505523"/>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Crisis de ingresos</a:t>
            </a:r>
          </a:p>
        </p:txBody>
      </p:sp>
      <p:sp>
        <p:nvSpPr>
          <p:cNvPr id="25" name="TextBox 18">
            <a:extLst>
              <a:ext uri="{FF2B5EF4-FFF2-40B4-BE49-F238E27FC236}">
                <a16:creationId xmlns:a16="http://schemas.microsoft.com/office/drawing/2014/main" id="{F2A1668B-9F08-7A93-164A-152349C203C1}"/>
              </a:ext>
            </a:extLst>
          </p:cNvPr>
          <p:cNvSpPr txBox="1"/>
          <p:nvPr/>
        </p:nvSpPr>
        <p:spPr>
          <a:xfrm>
            <a:off x="9876752" y="3950331"/>
            <a:ext cx="1072733" cy="505523"/>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Crisis de liquidez</a:t>
            </a:r>
          </a:p>
        </p:txBody>
      </p:sp>
      <p:sp>
        <p:nvSpPr>
          <p:cNvPr id="28" name="Chevron 5">
            <a:extLst>
              <a:ext uri="{FF2B5EF4-FFF2-40B4-BE49-F238E27FC236}">
                <a16:creationId xmlns:a16="http://schemas.microsoft.com/office/drawing/2014/main" id="{97D7E5E8-06B3-FCE3-7283-14681D3C3261}"/>
              </a:ext>
            </a:extLst>
          </p:cNvPr>
          <p:cNvSpPr/>
          <p:nvPr/>
        </p:nvSpPr>
        <p:spPr>
          <a:xfrm>
            <a:off x="10910422" y="3919089"/>
            <a:ext cx="1171798" cy="570875"/>
          </a:xfrm>
          <a:prstGeom prst="chevron">
            <a:avLst>
              <a:gd name="adj" fmla="val 21186"/>
            </a:avLst>
          </a:prstGeom>
          <a:solidFill>
            <a:srgbClr val="EDA13E">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29" name="TextBox 18">
            <a:extLst>
              <a:ext uri="{FF2B5EF4-FFF2-40B4-BE49-F238E27FC236}">
                <a16:creationId xmlns:a16="http://schemas.microsoft.com/office/drawing/2014/main" id="{0F024139-74CA-F9A9-6F90-9E85466B12D0}"/>
              </a:ext>
            </a:extLst>
          </p:cNvPr>
          <p:cNvSpPr txBox="1"/>
          <p:nvPr/>
        </p:nvSpPr>
        <p:spPr>
          <a:xfrm>
            <a:off x="11040181" y="4054629"/>
            <a:ext cx="1051803" cy="300339"/>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Insolvencia</a:t>
            </a:r>
          </a:p>
        </p:txBody>
      </p:sp>
    </p:spTree>
    <p:extLst>
      <p:ext uri="{BB962C8B-B14F-4D97-AF65-F5344CB8AC3E}">
        <p14:creationId xmlns:p14="http://schemas.microsoft.com/office/powerpoint/2010/main" val="21352694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356219" y="400655"/>
            <a:ext cx="2207099" cy="5458587"/>
          </a:xfrm>
          <a:solidFill>
            <a:schemeClr val="bg1"/>
          </a:solidFill>
          <a:ln>
            <a:solidFill>
              <a:schemeClr val="bg1"/>
            </a:solidFill>
          </a:ln>
        </p:spPr>
        <p:txBody>
          <a:bodyPr>
            <a:normAutofit lnSpcReduction="10000"/>
          </a:bodyPr>
          <a:lstStyle/>
          <a:p>
            <a:r>
              <a:rPr lang="en-IE" sz="2400">
                <a:effectLst/>
                <a:latin typeface="Calibri" panose="020F0502020204030204" pitchFamily="34" charset="0"/>
                <a:ea typeface="Calibri" panose="020F0502020204030204" pitchFamily="34" charset="0"/>
                <a:cs typeface="Calibri" panose="020F0502020204030204" pitchFamily="34" charset="0"/>
              </a:rPr>
              <a:t>Basado en las conclusiones del </a:t>
            </a:r>
            <a:r>
              <a:rPr lang="en-IE" sz="2400" b="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Marco de Aprendizaje del Sistema Internacional de Alerta Temprana SECURE </a:t>
            </a:r>
            <a:r>
              <a:rPr lang="en-IE" sz="2400" b="1">
                <a:solidFill>
                  <a:srgbClr val="B41F7A"/>
                </a:solidFill>
                <a:effectLst/>
                <a:latin typeface="Calibri" panose="020F0502020204030204" pitchFamily="34" charset="0"/>
                <a:ea typeface="Calibri" panose="020F0502020204030204" pitchFamily="34" charset="0"/>
                <a:cs typeface="Calibri" panose="020F0502020204030204" pitchFamily="34" charset="0"/>
              </a:rPr>
              <a:t>(IO1)</a:t>
            </a:r>
            <a:r>
              <a:rPr lang="en-IE" sz="2400">
                <a:effectLst/>
                <a:latin typeface="Calibri" panose="020F0502020204030204" pitchFamily="34" charset="0"/>
                <a:ea typeface="Calibri" panose="020F0502020204030204" pitchFamily="34" charset="0"/>
                <a:cs typeface="Calibri" panose="020F0502020204030204" pitchFamily="34" charset="0"/>
              </a:rPr>
              <a:t>, el paquete de EFP SECURE y el modelo de aprendizaje han sido diseñados a través de seis atractivos módulos de formación</a:t>
            </a:r>
            <a:endParaRPr lang="en-IE" sz="24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14502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9" name="Text Placeholder 5">
            <a:extLst>
              <a:ext uri="{FF2B5EF4-FFF2-40B4-BE49-F238E27FC236}">
                <a16:creationId xmlns:a16="http://schemas.microsoft.com/office/drawing/2014/main" id="{70A571B5-D1B8-88CE-9EAE-243C1C33F8BA}"/>
              </a:ext>
            </a:extLst>
          </p:cNvPr>
          <p:cNvSpPr txBox="1"/>
          <p:nvPr/>
        </p:nvSpPr>
        <p:spPr>
          <a:xfrm>
            <a:off x="3013348" y="557910"/>
            <a:ext cx="8944014"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ct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gn="l">
              <a:lnSpc>
                <a:spcPts val="1520"/>
              </a:lnSpc>
              <a:buClr>
                <a:srgbClr val="94C33D"/>
              </a:buClr>
              <a:buFont typeface="Arial" panose="020B0604020202020204" pitchFamily="34" charset="0"/>
              <a:buChar char="•"/>
            </a:pPr>
            <a:r>
              <a:rPr lang="en-GB" sz="1600">
                <a:solidFill>
                  <a:srgbClr val="4B4B4B"/>
                </a:solidFill>
                <a:latin typeface="Calibri" panose="020F0502020204030204" pitchFamily="34" charset="0"/>
                <a:cs typeface="Calibri" panose="020F0502020204030204" pitchFamily="34" charset="0"/>
              </a:rPr>
              <a:t>¿Qué es una crisis empresarial y cuáles son los mecanismos de detección temprana?</a:t>
            </a:r>
          </a:p>
          <a:p>
            <a:pPr marL="285750" indent="-285750" algn="l">
              <a:lnSpc>
                <a:spcPts val="1520"/>
              </a:lnSpc>
              <a:buClr>
                <a:srgbClr val="94C33D"/>
              </a:buClr>
              <a:buFont typeface="Arial" panose="020B0604020202020204" pitchFamily="34" charset="0"/>
              <a:buChar char="•"/>
            </a:pPr>
            <a:r>
              <a:rPr lang="en-GB" sz="1600">
                <a:solidFill>
                  <a:srgbClr val="4B4B4B"/>
                </a:solidFill>
                <a:latin typeface="Calibri" panose="020F0502020204030204" pitchFamily="34" charset="0"/>
                <a:cs typeface="Calibri" panose="020F0502020204030204" pitchFamily="34" charset="0"/>
              </a:rPr>
              <a:t>Saber cuándo - una visión general de las 3 fases de la crisis de las PYME/empresas - etapas principales, la pre-crisis, la etapa de gestión y respuesta propiamente dicha y la post-crisis</a:t>
            </a: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algn="r"/>
            <a:r>
              <a:rPr lang="en-IE" sz="1700" b="1">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LOS FUNDAMENTOS </a:t>
            </a:r>
            <a:endParaRPr lang="en-US" sz="1700" b="1">
              <a:solidFill>
                <a:schemeClr val="bg1"/>
              </a:solidFill>
              <a:highlight>
                <a:srgbClr val="B41F7A"/>
              </a:highlight>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382668"/>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3" name="Text Placeholder 5">
            <a:extLst>
              <a:ext uri="{FF2B5EF4-FFF2-40B4-BE49-F238E27FC236}">
                <a16:creationId xmlns:a16="http://schemas.microsoft.com/office/drawing/2014/main" id="{EFB34814-D436-4A99-1CB4-0BF730F067F4}"/>
              </a:ext>
            </a:extLst>
          </p:cNvPr>
          <p:cNvSpPr txBox="1"/>
          <p:nvPr/>
        </p:nvSpPr>
        <p:spPr>
          <a:xfrm>
            <a:off x="3018449" y="1773812"/>
            <a:ext cx="8938417"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ct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94C33D"/>
              </a:buClr>
            </a:pPr>
            <a:r>
              <a:rPr lang="en-GB" sz="1600">
                <a:solidFill>
                  <a:srgbClr val="4B4B4B"/>
                </a:solidFill>
                <a:latin typeface="Calibri" panose="020F0502020204030204" pitchFamily="34" charset="0"/>
                <a:cs typeface="Calibri" panose="020F0502020204030204" pitchFamily="34" charset="0"/>
              </a:rPr>
              <a:t>No lo viste venir, no suele ser algo para lo que estés preparado, pero una vez que sucede, desearías haberlo estado, por ejemplo, crisis naturales, debilitamiento de la economía y calamidades, entorno de mercado, por ejemplo, cadenas de suministro , problemas relacionados con la tecnología .</a:t>
            </a:r>
          </a:p>
        </p:txBody>
      </p:sp>
      <p:sp>
        <p:nvSpPr>
          <p:cNvPr id="24" name="Rectangle 23">
            <a:extLst>
              <a:ext uri="{FF2B5EF4-FFF2-40B4-BE49-F238E27FC236}">
                <a16:creationId xmlns:a16="http://schemas.microsoft.com/office/drawing/2014/main" id="{D263234C-8544-8496-E925-CA8F026DDDAF}"/>
              </a:ext>
            </a:extLst>
          </p:cNvPr>
          <p:cNvSpPr/>
          <p:nvPr/>
        </p:nvSpPr>
        <p:spPr>
          <a:xfrm>
            <a:off x="5860478" y="1405824"/>
            <a:ext cx="5975302" cy="353943"/>
          </a:xfrm>
          <a:prstGeom prst="rect">
            <a:avLst/>
          </a:prstGeom>
        </p:spPr>
        <p:txBody>
          <a:bodyPr wrap="square">
            <a:spAutoFit/>
          </a:bodyPr>
          <a:lstStyle/>
          <a:p>
            <a:pPr algn="r"/>
            <a:r>
              <a:rPr lang="en-IE" sz="1700" b="1">
                <a:solidFill>
                  <a:srgbClr val="B41F7A"/>
                </a:solidFill>
                <a:latin typeface="Calibri" panose="020F0502020204030204" pitchFamily="34" charset="0"/>
                <a:ea typeface="Calibri" panose="020F0502020204030204" pitchFamily="34" charset="0"/>
                <a:cs typeface="Calibri" panose="020F0502020204030204" pitchFamily="34" charset="0"/>
              </a:rPr>
              <a:t>UNA CRISIS QUE PROVIENE DE </a:t>
            </a:r>
            <a:r>
              <a:rPr lang="en-IE" sz="1700" b="1">
                <a:solidFill>
                  <a:srgbClr val="B41F7A"/>
                </a:solidFill>
                <a:latin typeface="Calibri" panose="020F0502020204030204" pitchFamily="34" charset="0"/>
                <a:cs typeface="Calibri" panose="020F0502020204030204" pitchFamily="34" charset="0"/>
              </a:rPr>
              <a:t>FACTORES</a:t>
            </a:r>
            <a:r>
              <a:rPr lang="en-IE" sz="1700" b="1">
                <a:solidFill>
                  <a:srgbClr val="B41F7A"/>
                </a:solidFill>
                <a:latin typeface="Calibri" panose="020F0502020204030204" pitchFamily="34" charset="0"/>
                <a:ea typeface="Calibri" panose="020F0502020204030204" pitchFamily="34" charset="0"/>
                <a:cs typeface="Calibri" panose="020F0502020204030204" pitchFamily="34" charset="0"/>
              </a:rPr>
              <a:t> EXTERNOS INEVITABLES </a:t>
            </a:r>
            <a:endParaRPr lang="en-US" sz="1700" b="1">
              <a:solidFill>
                <a:srgbClr val="B41F7A"/>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p:nvPr/>
        </p:nvCxnSpPr>
        <p:spPr>
          <a:xfrm>
            <a:off x="2962494" y="17453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2" y="257232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8" name="Text Placeholder 5">
            <a:extLst>
              <a:ext uri="{FF2B5EF4-FFF2-40B4-BE49-F238E27FC236}">
                <a16:creationId xmlns:a16="http://schemas.microsoft.com/office/drawing/2014/main" id="{152C3B65-705B-FC5C-EDAD-B56FFE2E7561}"/>
              </a:ext>
            </a:extLst>
          </p:cNvPr>
          <p:cNvSpPr txBox="1"/>
          <p:nvPr/>
        </p:nvSpPr>
        <p:spPr>
          <a:xfrm>
            <a:off x="3017939" y="2963465"/>
            <a:ext cx="8947952"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ct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lnSpc>
                <a:spcPts val="1520"/>
              </a:lnSpc>
              <a:buClr>
                <a:srgbClr val="F29E38"/>
              </a:buClr>
              <a:buFont typeface="Arial" panose="020B0604020202020204" pitchFamily="34" charset="0"/>
              <a:buChar char="•"/>
            </a:pPr>
            <a:r>
              <a:rPr lang="en-GB" sz="1600">
                <a:solidFill>
                  <a:srgbClr val="4B4B4B"/>
                </a:solidFill>
                <a:latin typeface="Calibri" panose="020F0502020204030204" pitchFamily="34" charset="0"/>
                <a:cs typeface="Calibri" panose="020F0502020204030204" pitchFamily="34" charset="0"/>
              </a:rPr>
              <a:t>Habilidades y cultura de gestión, </a:t>
            </a:r>
          </a:p>
          <a:p>
            <a:pPr marL="171450" indent="-171450" algn="l">
              <a:lnSpc>
                <a:spcPts val="1520"/>
              </a:lnSpc>
              <a:buClr>
                <a:srgbClr val="F29E38"/>
              </a:buClr>
              <a:buFont typeface="Arial" panose="020B0604020202020204" pitchFamily="34" charset="0"/>
              <a:buChar char="•"/>
            </a:pPr>
            <a:r>
              <a:rPr lang="en-GB" sz="1600">
                <a:solidFill>
                  <a:srgbClr val="4B4B4B"/>
                </a:solidFill>
                <a:latin typeface="Calibri" panose="020F0502020204030204" pitchFamily="34" charset="0"/>
                <a:cs typeface="Calibri" panose="020F0502020204030204" pitchFamily="34" charset="0"/>
              </a:rPr>
              <a:t>Crisis de ventas de productos, cartera de clientes, dependencia, relaciones.</a:t>
            </a:r>
          </a:p>
          <a:p>
            <a:pPr marL="171450" indent="-171450" algn="l">
              <a:lnSpc>
                <a:spcPts val="1520"/>
              </a:lnSpc>
              <a:buClr>
                <a:srgbClr val="F29E38"/>
              </a:buClr>
              <a:buFont typeface="Arial" panose="020B0604020202020204" pitchFamily="34" charset="0"/>
              <a:buChar char="•"/>
            </a:pPr>
            <a:r>
              <a:rPr lang="en-GB" sz="1600">
                <a:solidFill>
                  <a:srgbClr val="4B4B4B"/>
                </a:solidFill>
                <a:latin typeface="Calibri" panose="020F0502020204030204" pitchFamily="34" charset="0"/>
                <a:cs typeface="Calibri" panose="020F0502020204030204" pitchFamily="34" charset="0"/>
              </a:rPr>
              <a:t>Sistemas de datos y herramientas de análisis interno y externo en la empresa</a:t>
            </a:r>
          </a:p>
          <a:p>
            <a:pPr marL="171450" indent="-171450" algn="l">
              <a:lnSpc>
                <a:spcPts val="1520"/>
              </a:lnSpc>
              <a:buClr>
                <a:srgbClr val="F29E38"/>
              </a:buClr>
              <a:buFont typeface="Arial" panose="020B0604020202020204" pitchFamily="34" charset="0"/>
              <a:buChar char="•"/>
            </a:pPr>
            <a:r>
              <a:rPr lang="en-GB" sz="1600">
                <a:solidFill>
                  <a:srgbClr val="4B4B4B"/>
                </a:solidFill>
                <a:latin typeface="Calibri" panose="020F0502020204030204" pitchFamily="34" charset="0"/>
                <a:cs typeface="Calibri" panose="020F0502020204030204" pitchFamily="34" charset="0"/>
              </a:rPr>
              <a:t>Beneficios y crisis de liquidez</a:t>
            </a:r>
          </a:p>
          <a:p>
            <a:pPr marL="171450" indent="-171450" algn="l">
              <a:lnSpc>
                <a:spcPts val="1520"/>
              </a:lnSpc>
              <a:buClr>
                <a:srgbClr val="F29E38"/>
              </a:buClr>
              <a:buFont typeface="Arial" panose="020B0604020202020204" pitchFamily="34" charset="0"/>
              <a:buChar char="•"/>
            </a:pPr>
            <a:r>
              <a:rPr lang="en-GB" sz="1600">
                <a:solidFill>
                  <a:srgbClr val="4B4B4B"/>
                </a:solidFill>
                <a:latin typeface="Calibri" panose="020F0502020204030204" pitchFamily="34" charset="0"/>
                <a:cs typeface="Calibri" panose="020F0502020204030204" pitchFamily="34" charset="0"/>
              </a:rPr>
              <a:t>Crisis operativa</a:t>
            </a:r>
          </a:p>
          <a:p>
            <a:pPr marL="171450" indent="-171450" algn="l">
              <a:lnSpc>
                <a:spcPts val="1520"/>
              </a:lnSpc>
              <a:buClr>
                <a:srgbClr val="F29E38"/>
              </a:buClr>
              <a:buFont typeface="Arial" panose="020B0604020202020204" pitchFamily="34" charset="0"/>
              <a:buChar char="•"/>
            </a:pPr>
            <a:r>
              <a:rPr lang="en-GB" sz="1600">
                <a:solidFill>
                  <a:srgbClr val="4B4B4B"/>
                </a:solidFill>
                <a:latin typeface="Calibri" panose="020F0502020204030204" pitchFamily="34" charset="0"/>
                <a:cs typeface="Calibri" panose="020F0502020204030204" pitchFamily="34" charset="0"/>
              </a:rPr>
              <a:t>Déficit tecnológico: falta de conocimientos y recursos </a:t>
            </a:r>
          </a:p>
          <a:p>
            <a:pPr marL="171450" indent="-171450" algn="l">
              <a:lnSpc>
                <a:spcPts val="1520"/>
              </a:lnSpc>
              <a:buClr>
                <a:srgbClr val="F29E38"/>
              </a:buClr>
              <a:buFont typeface="Arial" panose="020B0604020202020204" pitchFamily="34" charset="0"/>
              <a:buChar char="•"/>
            </a:pPr>
            <a:r>
              <a:rPr lang="en-GB" sz="1600">
                <a:solidFill>
                  <a:srgbClr val="4B4B4B"/>
                </a:solidFill>
                <a:latin typeface="Calibri" panose="020F0502020204030204" pitchFamily="34" charset="0"/>
                <a:cs typeface="Calibri" panose="020F0502020204030204" pitchFamily="34" charset="0"/>
              </a:rPr>
              <a:t>Crisis de organización/personal</a:t>
            </a:r>
          </a:p>
        </p:txBody>
      </p:sp>
      <p:sp>
        <p:nvSpPr>
          <p:cNvPr id="29" name="Rectangle 28">
            <a:extLst>
              <a:ext uri="{FF2B5EF4-FFF2-40B4-BE49-F238E27FC236}">
                <a16:creationId xmlns:a16="http://schemas.microsoft.com/office/drawing/2014/main" id="{BDD3F0A1-DF76-3CC5-EA43-D7F0F2F8F0B1}"/>
              </a:ext>
            </a:extLst>
          </p:cNvPr>
          <p:cNvSpPr/>
          <p:nvPr/>
        </p:nvSpPr>
        <p:spPr>
          <a:xfrm>
            <a:off x="5860479" y="2595477"/>
            <a:ext cx="5975302" cy="353943"/>
          </a:xfrm>
          <a:prstGeom prst="rect">
            <a:avLst/>
          </a:prstGeom>
        </p:spPr>
        <p:txBody>
          <a:bodyPr wrap="square">
            <a:spAutoFit/>
          </a:bodyPr>
          <a:lstStyle/>
          <a:p>
            <a:pPr algn="r"/>
            <a:r>
              <a:rPr lang="en-IE" sz="1700" b="1">
                <a:solidFill>
                  <a:srgbClr val="B41F7A"/>
                </a:solidFill>
                <a:latin typeface="Calibri" panose="020F0502020204030204" pitchFamily="34" charset="0"/>
                <a:ea typeface="Calibri" panose="020F0502020204030204" pitchFamily="34" charset="0"/>
                <a:cs typeface="Calibri" panose="020F0502020204030204" pitchFamily="34" charset="0"/>
              </a:rPr>
              <a:t>UNA CRISIS QUE PROVIENE DE FACTORES INTERNOS </a:t>
            </a:r>
            <a:endParaRPr lang="en-US" sz="1700" b="1">
              <a:solidFill>
                <a:srgbClr val="B41F7A"/>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p:nvPr/>
        </p:nvCxnSpPr>
        <p:spPr>
          <a:xfrm>
            <a:off x="2944049" y="293443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2" y="419730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5" y="4219575"/>
            <a:ext cx="8320943" cy="353943"/>
          </a:xfrm>
          <a:prstGeom prst="rect">
            <a:avLst/>
          </a:prstGeom>
        </p:spPr>
        <p:txBody>
          <a:bodyPr wrap="square">
            <a:spAutoFit/>
          </a:bodyPr>
          <a:lstStyle/>
          <a:p>
            <a:pPr algn="r"/>
            <a:r>
              <a:rPr lang="en-IE" sz="1700" b="1">
                <a:solidFill>
                  <a:srgbClr val="B41F7A"/>
                </a:solidFill>
                <a:latin typeface="Calibri" panose="020F0502020204030204" pitchFamily="34" charset="0"/>
                <a:ea typeface="Calibri" panose="020F0502020204030204" pitchFamily="34" charset="0"/>
                <a:cs typeface="Calibri" panose="020F0502020204030204" pitchFamily="34" charset="0"/>
              </a:rPr>
              <a:t>CULTURA DE LIDERAZGO, GESTIÓN DE LAS PARTES INTERESADAS Y COMUNICACIONES</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2" y="470108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5855676" y="4723452"/>
            <a:ext cx="6101189" cy="486543"/>
          </a:xfrm>
          <a:prstGeom prst="rect">
            <a:avLst/>
          </a:prstGeom>
        </p:spPr>
        <p:txBody>
          <a:bodyPr wrap="square">
            <a:spAutoFit/>
          </a:bodyPr>
          <a:lstStyle/>
          <a:p>
            <a:pPr algn="r">
              <a:lnSpc>
                <a:spcPts val="1540"/>
              </a:lnSpc>
            </a:pPr>
            <a:r>
              <a:rPr lang="en-IE" sz="1700" b="1">
                <a:solidFill>
                  <a:srgbClr val="B41F7A"/>
                </a:solidFill>
                <a:latin typeface="Calibri" panose="020F0502020204030204" pitchFamily="34" charset="0"/>
                <a:ea typeface="Calibri" panose="020F0502020204030204" pitchFamily="34" charset="0"/>
                <a:cs typeface="Calibri" panose="020F0502020204030204" pitchFamily="34" charset="0"/>
              </a:rPr>
              <a:t>COMPRENDER LOS RATIOS FINANCIEROS Y DE LIQUIDEZ Y LA INSOLVENCIA COMO ENFOQUE DE REESTRUCTURACIÓN</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7" y="5336331"/>
            <a:ext cx="9009846" cy="1366924"/>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2" name="Text Placeholder 5">
            <a:extLst>
              <a:ext uri="{FF2B5EF4-FFF2-40B4-BE49-F238E27FC236}">
                <a16:creationId xmlns:a16="http://schemas.microsoft.com/office/drawing/2014/main" id="{78EF06B1-79E9-0704-E024-BFD25937B8B6}"/>
              </a:ext>
            </a:extLst>
          </p:cNvPr>
          <p:cNvSpPr txBox="1"/>
          <p:nvPr/>
        </p:nvSpPr>
        <p:spPr>
          <a:xfrm>
            <a:off x="3067106" y="5745569"/>
            <a:ext cx="8889760" cy="529301"/>
          </a:xfrm>
          <a:prstGeom prst="rect">
            <a:avLst/>
          </a:prstGeom>
        </p:spPr>
        <p:txBody>
          <a:bodyPr vert="horz" lIns="91440" tIns="45720" rIns="91440" bIns="45720" numCol="1" spcCol="216000" rtlCol="0" anchor="t">
            <a:noAutofit/>
          </a:bodyPr>
          <a:lstStyle>
            <a:lvl1pPr marL="0" indent="0" algn="just" defTabSz="755934" rtl="0" eaLnBrk="1" latinLnBrk="0" hangingPunct="1">
              <a:lnSpc>
                <a:spcPts val="1100"/>
              </a:lnSpc>
              <a:spcBef>
                <a:spcPct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F29E38"/>
              </a:buClr>
            </a:pPr>
            <a:r>
              <a:rPr lang="en-GB" sz="1600">
                <a:solidFill>
                  <a:srgbClr val="4B4B4B"/>
                </a:solidFill>
                <a:latin typeface="Calibri" panose="020F0502020204030204" pitchFamily="34" charset="0"/>
                <a:cs typeface="Calibri" panose="020F0502020204030204" pitchFamily="34" charset="0"/>
              </a:rPr>
              <a:t>Como PYME con recursos limitados, ¿cómo puede implantar sistemas de alerta temprana que le permitan detectar las crisis en una fase temprana antes de que adquieran dimensiones que amenacen la existencia de la empresa?</a:t>
            </a:r>
          </a:p>
        </p:txBody>
      </p:sp>
      <p:sp>
        <p:nvSpPr>
          <p:cNvPr id="53" name="Rectangle 52">
            <a:extLst>
              <a:ext uri="{FF2B5EF4-FFF2-40B4-BE49-F238E27FC236}">
                <a16:creationId xmlns:a16="http://schemas.microsoft.com/office/drawing/2014/main" id="{A6E1A3DB-C358-5E1A-FC80-75C73A25FF48}"/>
              </a:ext>
            </a:extLst>
          </p:cNvPr>
          <p:cNvSpPr/>
          <p:nvPr/>
        </p:nvSpPr>
        <p:spPr>
          <a:xfrm>
            <a:off x="3527984" y="5387397"/>
            <a:ext cx="8302994" cy="353943"/>
          </a:xfrm>
          <a:prstGeom prst="rect">
            <a:avLst/>
          </a:prstGeom>
        </p:spPr>
        <p:txBody>
          <a:bodyPr wrap="square">
            <a:spAutoFit/>
          </a:bodyPr>
          <a:lstStyle/>
          <a:p>
            <a:pPr algn="r"/>
            <a:r>
              <a:rPr lang="en-IE" sz="1700" b="1">
                <a:solidFill>
                  <a:srgbClr val="B41F7A"/>
                </a:solidFill>
                <a:latin typeface="Calibri" panose="020F0502020204030204" pitchFamily="34" charset="0"/>
                <a:ea typeface="Calibri" panose="020F0502020204030204" pitchFamily="34" charset="0"/>
                <a:cs typeface="Calibri" panose="020F0502020204030204" pitchFamily="34" charset="0"/>
              </a:rPr>
              <a:t>SISTEMAS DE ALERTA TEMPRANA </a:t>
            </a:r>
          </a:p>
        </p:txBody>
      </p:sp>
      <p:cxnSp>
        <p:nvCxnSpPr>
          <p:cNvPr id="54" name="Straight Connector 53">
            <a:extLst>
              <a:ext uri="{FF2B5EF4-FFF2-40B4-BE49-F238E27FC236}">
                <a16:creationId xmlns:a16="http://schemas.microsoft.com/office/drawing/2014/main" id="{48E79B4A-2FC3-30C4-023E-4DA3AB0B8C49}"/>
              </a:ext>
            </a:extLst>
          </p:cNvPr>
          <p:cNvCxnSpPr/>
          <p:nvPr/>
        </p:nvCxnSpPr>
        <p:spPr>
          <a:xfrm>
            <a:off x="2944049" y="570930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ct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a:solidFill>
                  <a:schemeClr val="bg1"/>
                </a:solidFill>
                <a:latin typeface="Calibri" panose="020F0502020204030204" pitchFamily="34" charset="0"/>
                <a:cs typeface="Calibri" panose="020F0502020204030204" pitchFamily="34" charset="0"/>
              </a:rPr>
              <a:t>MÓDULO 01</a:t>
            </a:r>
            <a:endParaRPr lang="en-US" sz="1600">
              <a:solidFill>
                <a:schemeClr val="bg1"/>
              </a:solidFill>
              <a:latin typeface="Calibri" panose="020F050202020403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p:nvPr/>
        </p:nvSpPr>
        <p:spPr>
          <a:xfrm>
            <a:off x="2569773" y="137737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ct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a:solidFill>
                  <a:schemeClr val="bg1"/>
                </a:solidFill>
                <a:latin typeface="Calibri" panose="020F0502020204030204" pitchFamily="34" charset="0"/>
                <a:cs typeface="Calibri" panose="020F0502020204030204" pitchFamily="34" charset="0"/>
              </a:rPr>
              <a:t>MÓDULO 02</a:t>
            </a:r>
            <a:endParaRPr lang="en-US" sz="1600">
              <a:solidFill>
                <a:schemeClr val="bg1"/>
              </a:solidFill>
              <a:latin typeface="Calibri" panose="020F050202020403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p:nvPr/>
        </p:nvSpPr>
        <p:spPr>
          <a:xfrm>
            <a:off x="2569773" y="255574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ct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a:solidFill>
                  <a:schemeClr val="bg1"/>
                </a:solidFill>
                <a:latin typeface="Calibri" panose="020F0502020204030204" pitchFamily="34" charset="0"/>
                <a:cs typeface="Calibri" panose="020F0502020204030204" pitchFamily="34" charset="0"/>
              </a:rPr>
              <a:t>MÓDULO 03</a:t>
            </a:r>
            <a:endParaRPr lang="en-US" sz="1600">
              <a:solidFill>
                <a:schemeClr val="bg1"/>
              </a:solidFill>
              <a:latin typeface="Calibri" panose="020F050202020403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p:nvPr/>
        </p:nvSpPr>
        <p:spPr>
          <a:xfrm>
            <a:off x="2569773" y="4208602"/>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ct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a:solidFill>
                  <a:schemeClr val="bg1"/>
                </a:solidFill>
                <a:latin typeface="Calibri" panose="020F0502020204030204" pitchFamily="34" charset="0"/>
                <a:cs typeface="Calibri" panose="020F0502020204030204" pitchFamily="34" charset="0"/>
              </a:rPr>
              <a:t>MÓDULO 04</a:t>
            </a:r>
            <a:endParaRPr lang="en-US" sz="1600">
              <a:solidFill>
                <a:schemeClr val="bg1"/>
              </a:solidFill>
              <a:latin typeface="Calibri" panose="020F050202020403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p:nvPr/>
        </p:nvSpPr>
        <p:spPr>
          <a:xfrm>
            <a:off x="2569773" y="471549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ct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a:solidFill>
                  <a:schemeClr val="bg1"/>
                </a:solidFill>
                <a:latin typeface="Calibri" panose="020F0502020204030204" pitchFamily="34" charset="0"/>
                <a:cs typeface="Calibri" panose="020F0502020204030204" pitchFamily="34" charset="0"/>
              </a:rPr>
              <a:t>MÓDULO 05</a:t>
            </a:r>
            <a:endParaRPr lang="en-US" sz="1600">
              <a:solidFill>
                <a:schemeClr val="bg1"/>
              </a:solidFill>
              <a:latin typeface="Calibri" panose="020F050202020403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p:nvPr/>
        </p:nvSpPr>
        <p:spPr>
          <a:xfrm>
            <a:off x="2559632" y="53336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ct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a:solidFill>
                  <a:schemeClr val="bg1"/>
                </a:solidFill>
                <a:latin typeface="Calibri" panose="020F0502020204030204" pitchFamily="34" charset="0"/>
                <a:cs typeface="Calibri" panose="020F0502020204030204" pitchFamily="34" charset="0"/>
              </a:rPr>
              <a:t>MÓDULO 06</a:t>
            </a:r>
            <a:endParaRPr lang="en-US" sz="16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083345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a:latin typeface="Calibri Light" panose="020F0302020204030204" pitchFamily="34" charset="0"/>
              <a:ea typeface="+mj-ea"/>
              <a:cs typeface="+mj-cs"/>
              <a:sym typeface="Calibri Light" panose="020F0302020204030204" pitchFamily="34" charset="0"/>
            </a:endParaRPr>
          </a:p>
        </p:txBody>
      </p:sp>
      <p:sp>
        <p:nvSpPr>
          <p:cNvPr id="7" name="Rechteck 45">
            <a:extLst>
              <a:ext uri="{FF2B5EF4-FFF2-40B4-BE49-F238E27FC236}">
                <a16:creationId xmlns:a16="http://schemas.microsoft.com/office/drawing/2014/main" id="{EF7ACDE0-7598-BC2F-09F6-67D3E5253ACB}"/>
              </a:ext>
            </a:extLst>
          </p:cNvPr>
          <p:cNvSpPr/>
          <p:nvPr/>
        </p:nvSpPr>
        <p:spPr>
          <a:xfrm>
            <a:off x="3305314" y="5123252"/>
            <a:ext cx="1383698" cy="424800"/>
          </a:xfrm>
          <a:prstGeom prst="rect">
            <a:avLst/>
          </a:prstGeom>
          <a:solidFill>
            <a:srgbClr val="245473"/>
          </a:solidFill>
        </p:spPr>
        <p:txBody>
          <a:bodyPr wrap="square" anchor="ctr">
            <a:noAutofit/>
          </a:bodyPr>
          <a:lstStyle/>
          <a:p>
            <a:pPr algn="ctr">
              <a:lnSpc>
                <a:spcPts val="1720"/>
              </a:lnSpc>
            </a:pPr>
            <a:r>
              <a:rPr lang="en-GB" sz="1600">
                <a:solidFill>
                  <a:schemeClr val="bg1"/>
                </a:solidFill>
                <a:ea typeface="Lato Light" panose="020F0502020204030203" pitchFamily="34" charset="0"/>
                <a:cs typeface="Mukta ExtraLight" panose="020B0000000000000000" pitchFamily="34" charset="77"/>
              </a:rPr>
              <a:t>¿Sucesión?</a:t>
            </a:r>
          </a:p>
        </p:txBody>
      </p:sp>
      <p:sp>
        <p:nvSpPr>
          <p:cNvPr id="8" name="Rechteck 54">
            <a:extLst>
              <a:ext uri="{FF2B5EF4-FFF2-40B4-BE49-F238E27FC236}">
                <a16:creationId xmlns:a16="http://schemas.microsoft.com/office/drawing/2014/main" id="{3796C39B-D19A-D9A3-2BD3-CE9EA63B2960}"/>
              </a:ext>
            </a:extLst>
          </p:cNvPr>
          <p:cNvSpPr/>
          <p:nvPr/>
        </p:nvSpPr>
        <p:spPr>
          <a:xfrm>
            <a:off x="4775394" y="5145159"/>
            <a:ext cx="1440000" cy="424800"/>
          </a:xfrm>
          <a:prstGeom prst="rect">
            <a:avLst/>
          </a:prstGeom>
          <a:solidFill>
            <a:srgbClr val="7F1C58"/>
          </a:solidFill>
        </p:spPr>
        <p:txBody>
          <a:bodyPr wrap="square" anchor="ctr">
            <a:noAutofit/>
          </a:bodyPr>
          <a:lstStyle/>
          <a:p>
            <a:pPr algn="ctr">
              <a:lnSpc>
                <a:spcPts val="1720"/>
              </a:lnSpc>
            </a:pPr>
            <a:r>
              <a:rPr lang="en-GB" sz="1600">
                <a:solidFill>
                  <a:schemeClr val="bg1"/>
                </a:solidFill>
                <a:ea typeface="Lato Light" panose="020F0502020204030203" pitchFamily="34" charset="0"/>
                <a:cs typeface="Mukta ExtraLight" panose="020B0000000000000000" pitchFamily="34" charset="77"/>
              </a:rPr>
              <a:t>¿Sucesión?</a:t>
            </a:r>
          </a:p>
        </p:txBody>
      </p:sp>
      <p:sp>
        <p:nvSpPr>
          <p:cNvPr id="9" name="Rechteck 55">
            <a:extLst>
              <a:ext uri="{FF2B5EF4-FFF2-40B4-BE49-F238E27FC236}">
                <a16:creationId xmlns:a16="http://schemas.microsoft.com/office/drawing/2014/main" id="{9D3D1BFD-7D07-0841-7972-16B401E6D3E1}"/>
              </a:ext>
            </a:extLst>
          </p:cNvPr>
          <p:cNvSpPr/>
          <p:nvPr/>
        </p:nvSpPr>
        <p:spPr>
          <a:xfrm>
            <a:off x="6298842" y="5133069"/>
            <a:ext cx="1405522" cy="424800"/>
          </a:xfrm>
          <a:prstGeom prst="rect">
            <a:avLst/>
          </a:prstGeom>
          <a:solidFill>
            <a:srgbClr val="B41F7A"/>
          </a:solidFill>
        </p:spPr>
        <p:txBody>
          <a:bodyPr wrap="square" anchor="ctr">
            <a:noAutofit/>
          </a:bodyPr>
          <a:lstStyle/>
          <a:p>
            <a:pPr algn="ctr">
              <a:lnSpc>
                <a:spcPts val="1720"/>
              </a:lnSpc>
            </a:pPr>
            <a:r>
              <a:rPr lang="en-GB" sz="1600">
                <a:solidFill>
                  <a:schemeClr val="bg1"/>
                </a:solidFill>
                <a:ea typeface="Lato Light" panose="020F0502020204030203" pitchFamily="34" charset="0"/>
                <a:cs typeface="Mukta ExtraLight" panose="020B0000000000000000" pitchFamily="34" charset="77"/>
              </a:rPr>
              <a:t>¿Sucesión?</a:t>
            </a:r>
          </a:p>
        </p:txBody>
      </p:sp>
      <p:sp>
        <p:nvSpPr>
          <p:cNvPr id="10" name="Rechteck 56">
            <a:extLst>
              <a:ext uri="{FF2B5EF4-FFF2-40B4-BE49-F238E27FC236}">
                <a16:creationId xmlns:a16="http://schemas.microsoft.com/office/drawing/2014/main" id="{06C89E84-2259-4DC6-6E8D-854A5B57FD6B}"/>
              </a:ext>
            </a:extLst>
          </p:cNvPr>
          <p:cNvSpPr/>
          <p:nvPr/>
        </p:nvSpPr>
        <p:spPr>
          <a:xfrm>
            <a:off x="7838569" y="5135868"/>
            <a:ext cx="1252565" cy="424800"/>
          </a:xfrm>
          <a:prstGeom prst="rect">
            <a:avLst/>
          </a:prstGeom>
          <a:solidFill>
            <a:srgbClr val="F16924"/>
          </a:solidFill>
        </p:spPr>
        <p:txBody>
          <a:bodyPr wrap="square" anchor="ctr">
            <a:noAutofit/>
          </a:bodyPr>
          <a:lstStyle/>
          <a:p>
            <a:pPr algn="ctr">
              <a:lnSpc>
                <a:spcPts val="1720"/>
              </a:lnSpc>
            </a:pPr>
            <a:r>
              <a:rPr lang="en-GB" sz="1600">
                <a:solidFill>
                  <a:schemeClr val="bg1"/>
                </a:solidFill>
                <a:ea typeface="Lato Light" panose="020F0502020204030203" pitchFamily="34" charset="0"/>
                <a:cs typeface="Mukta ExtraLight" panose="020B0000000000000000" pitchFamily="34" charset="77"/>
              </a:rPr>
              <a:t>¿Sucesión?</a:t>
            </a:r>
          </a:p>
        </p:txBody>
      </p:sp>
      <p:sp>
        <p:nvSpPr>
          <p:cNvPr id="11" name="Rechteck 57">
            <a:extLst>
              <a:ext uri="{FF2B5EF4-FFF2-40B4-BE49-F238E27FC236}">
                <a16:creationId xmlns:a16="http://schemas.microsoft.com/office/drawing/2014/main" id="{1A01F009-6159-301C-70B1-3D0AB79748D8}"/>
              </a:ext>
            </a:extLst>
          </p:cNvPr>
          <p:cNvSpPr/>
          <p:nvPr/>
        </p:nvSpPr>
        <p:spPr>
          <a:xfrm>
            <a:off x="9215919" y="5129945"/>
            <a:ext cx="1252554" cy="423024"/>
          </a:xfrm>
          <a:prstGeom prst="rect">
            <a:avLst/>
          </a:prstGeom>
          <a:solidFill>
            <a:srgbClr val="EDA13E"/>
          </a:solidFill>
        </p:spPr>
        <p:txBody>
          <a:bodyPr wrap="square" anchor="ctr">
            <a:noAutofit/>
          </a:bodyPr>
          <a:lstStyle/>
          <a:p>
            <a:pPr algn="ctr">
              <a:lnSpc>
                <a:spcPts val="1720"/>
              </a:lnSpc>
            </a:pPr>
            <a:r>
              <a:rPr lang="en-GB" sz="1600">
                <a:solidFill>
                  <a:schemeClr val="bg1"/>
                </a:solidFill>
                <a:ea typeface="Lato Light" panose="020F0502020204030203" pitchFamily="34" charset="0"/>
                <a:cs typeface="Mukta ExtraLight" panose="020B0000000000000000" pitchFamily="34" charset="77"/>
              </a:rPr>
              <a:t>¿Sucesión?</a:t>
            </a:r>
          </a:p>
        </p:txBody>
      </p:sp>
      <p:sp>
        <p:nvSpPr>
          <p:cNvPr id="14" name="Rechteck 59">
            <a:extLst>
              <a:ext uri="{FF2B5EF4-FFF2-40B4-BE49-F238E27FC236}">
                <a16:creationId xmlns:a16="http://schemas.microsoft.com/office/drawing/2014/main" id="{0004E086-AEB7-7C5C-9AD5-C52883037D5C}"/>
              </a:ext>
            </a:extLst>
          </p:cNvPr>
          <p:cNvSpPr/>
          <p:nvPr/>
        </p:nvSpPr>
        <p:spPr>
          <a:xfrm>
            <a:off x="4793092" y="4640346"/>
            <a:ext cx="1440000" cy="424800"/>
          </a:xfrm>
          <a:prstGeom prst="rect">
            <a:avLst/>
          </a:prstGeom>
          <a:solidFill>
            <a:srgbClr val="7F1C58"/>
          </a:solidFill>
        </p:spPr>
        <p:txBody>
          <a:bodyPr wrap="square" anchor="ctr">
            <a:noAutofit/>
          </a:bodyPr>
          <a:lstStyle/>
          <a:p>
            <a:pPr algn="ctr">
              <a:lnSpc>
                <a:spcPts val="1720"/>
              </a:lnSpc>
            </a:pPr>
            <a:r>
              <a:rPr lang="en-GB" sz="1600">
                <a:solidFill>
                  <a:schemeClr val="bg1"/>
                </a:solidFill>
                <a:ea typeface="Lato Light" panose="020F0502020204030203" pitchFamily="34" charset="0"/>
                <a:cs typeface="Mukta ExtraLight" panose="020B0000000000000000" pitchFamily="34" charset="77"/>
              </a:rPr>
              <a:t>¿Declaración de intenciones?</a:t>
            </a:r>
          </a:p>
        </p:txBody>
      </p:sp>
      <p:sp>
        <p:nvSpPr>
          <p:cNvPr id="15" name="Rechteck 60">
            <a:extLst>
              <a:ext uri="{FF2B5EF4-FFF2-40B4-BE49-F238E27FC236}">
                <a16:creationId xmlns:a16="http://schemas.microsoft.com/office/drawing/2014/main" id="{8AB7194D-5E4D-7F2E-705C-14E0C4ABACB7}"/>
              </a:ext>
            </a:extLst>
          </p:cNvPr>
          <p:cNvSpPr/>
          <p:nvPr/>
        </p:nvSpPr>
        <p:spPr>
          <a:xfrm>
            <a:off x="6290925" y="4650163"/>
            <a:ext cx="1405522" cy="424800"/>
          </a:xfrm>
          <a:prstGeom prst="rect">
            <a:avLst/>
          </a:prstGeom>
          <a:solidFill>
            <a:srgbClr val="B41F7A"/>
          </a:solidFill>
        </p:spPr>
        <p:txBody>
          <a:bodyPr wrap="square" anchor="ctr">
            <a:noAutofit/>
          </a:bodyPr>
          <a:lstStyle/>
          <a:p>
            <a:pPr algn="ctr">
              <a:lnSpc>
                <a:spcPts val="1720"/>
              </a:lnSpc>
            </a:pPr>
            <a:r>
              <a:rPr lang="en-GB" sz="1600">
                <a:solidFill>
                  <a:schemeClr val="bg1"/>
                </a:solidFill>
                <a:ea typeface="Lato Light" panose="020F0502020204030203" pitchFamily="34" charset="0"/>
                <a:cs typeface="Mukta ExtraLight" panose="020B0000000000000000" pitchFamily="34" charset="77"/>
              </a:rPr>
              <a:t>¿Declaración de intenciones?</a:t>
            </a:r>
          </a:p>
        </p:txBody>
      </p:sp>
      <p:sp>
        <p:nvSpPr>
          <p:cNvPr id="16" name="Rechteck 61">
            <a:extLst>
              <a:ext uri="{FF2B5EF4-FFF2-40B4-BE49-F238E27FC236}">
                <a16:creationId xmlns:a16="http://schemas.microsoft.com/office/drawing/2014/main" id="{C63E62C3-37D9-8899-AE06-8888E79DA730}"/>
              </a:ext>
            </a:extLst>
          </p:cNvPr>
          <p:cNvSpPr/>
          <p:nvPr/>
        </p:nvSpPr>
        <p:spPr>
          <a:xfrm>
            <a:off x="7851486" y="4649230"/>
            <a:ext cx="1252565" cy="424800"/>
          </a:xfrm>
          <a:prstGeom prst="rect">
            <a:avLst/>
          </a:prstGeom>
          <a:solidFill>
            <a:srgbClr val="F16924"/>
          </a:solidFill>
        </p:spPr>
        <p:txBody>
          <a:bodyPr wrap="square" anchor="ctr">
            <a:noAutofit/>
          </a:bodyPr>
          <a:lstStyle/>
          <a:p>
            <a:pPr algn="ctr">
              <a:lnSpc>
                <a:spcPts val="1720"/>
              </a:lnSpc>
            </a:pPr>
            <a:r>
              <a:rPr lang="en-GB" sz="1600">
                <a:solidFill>
                  <a:schemeClr val="bg1"/>
                </a:solidFill>
                <a:ea typeface="Lato Light" panose="020F0502020204030203" pitchFamily="34" charset="0"/>
                <a:cs typeface="Mukta ExtraLight" panose="020B0000000000000000" pitchFamily="34" charset="77"/>
              </a:rPr>
              <a:t>¿Declaración de intenciones?</a:t>
            </a:r>
          </a:p>
        </p:txBody>
      </p:sp>
      <p:sp>
        <p:nvSpPr>
          <p:cNvPr id="17" name="Rechteck 62">
            <a:extLst>
              <a:ext uri="{FF2B5EF4-FFF2-40B4-BE49-F238E27FC236}">
                <a16:creationId xmlns:a16="http://schemas.microsoft.com/office/drawing/2014/main" id="{26728A83-A338-DBEB-91EB-BACC0922A4F4}"/>
              </a:ext>
            </a:extLst>
          </p:cNvPr>
          <p:cNvSpPr/>
          <p:nvPr/>
        </p:nvSpPr>
        <p:spPr>
          <a:xfrm>
            <a:off x="9215920" y="4636119"/>
            <a:ext cx="1252554" cy="424800"/>
          </a:xfrm>
          <a:prstGeom prst="rect">
            <a:avLst/>
          </a:prstGeom>
          <a:solidFill>
            <a:srgbClr val="EDA13E"/>
          </a:solidFill>
        </p:spPr>
        <p:txBody>
          <a:bodyPr wrap="square" anchor="ctr">
            <a:noAutofit/>
          </a:bodyPr>
          <a:lstStyle/>
          <a:p>
            <a:pPr algn="ctr">
              <a:lnSpc>
                <a:spcPts val="1720"/>
              </a:lnSpc>
            </a:pPr>
            <a:r>
              <a:rPr lang="en-GB" sz="1600">
                <a:solidFill>
                  <a:schemeClr val="bg1"/>
                </a:solidFill>
                <a:ea typeface="Lato Light" panose="020F0502020204030203" pitchFamily="34" charset="0"/>
                <a:cs typeface="Mukta ExtraLight" panose="020B0000000000000000" pitchFamily="34" charset="77"/>
              </a:rPr>
              <a:t>¿Declaración de intenciones?</a:t>
            </a:r>
          </a:p>
        </p:txBody>
      </p:sp>
      <p:sp>
        <p:nvSpPr>
          <p:cNvPr id="18" name="Rechteck 63">
            <a:extLst>
              <a:ext uri="{FF2B5EF4-FFF2-40B4-BE49-F238E27FC236}">
                <a16:creationId xmlns:a16="http://schemas.microsoft.com/office/drawing/2014/main" id="{9ED22350-4069-274B-8C8D-F5FD366A5055}"/>
              </a:ext>
            </a:extLst>
          </p:cNvPr>
          <p:cNvSpPr/>
          <p:nvPr/>
        </p:nvSpPr>
        <p:spPr>
          <a:xfrm>
            <a:off x="6290925" y="4177289"/>
            <a:ext cx="1405522" cy="424800"/>
          </a:xfrm>
          <a:prstGeom prst="rect">
            <a:avLst/>
          </a:prstGeom>
          <a:solidFill>
            <a:srgbClr val="B41F7A"/>
          </a:solidFill>
        </p:spPr>
        <p:txBody>
          <a:bodyPr wrap="square" anchor="ctr">
            <a:noAutofit/>
          </a:bodyPr>
          <a:lstStyle/>
          <a:p>
            <a:pPr algn="ctr">
              <a:lnSpc>
                <a:spcPts val="1720"/>
              </a:lnSpc>
            </a:pPr>
            <a:r>
              <a:rPr lang="en-GB" sz="1600">
                <a:solidFill>
                  <a:schemeClr val="bg1"/>
                </a:solidFill>
                <a:ea typeface="Lato Light" panose="020F0502020204030203" pitchFamily="34" charset="0"/>
                <a:cs typeface="Mukta ExtraLight" panose="020B0000000000000000" pitchFamily="34" charset="77"/>
              </a:rPr>
              <a:t>¿Productos?</a:t>
            </a:r>
          </a:p>
        </p:txBody>
      </p:sp>
      <p:sp>
        <p:nvSpPr>
          <p:cNvPr id="19" name="Rechteck 64">
            <a:extLst>
              <a:ext uri="{FF2B5EF4-FFF2-40B4-BE49-F238E27FC236}">
                <a16:creationId xmlns:a16="http://schemas.microsoft.com/office/drawing/2014/main" id="{A147587B-FBD1-07F2-DADB-D9771C7003BC}"/>
              </a:ext>
            </a:extLst>
          </p:cNvPr>
          <p:cNvSpPr/>
          <p:nvPr/>
        </p:nvSpPr>
        <p:spPr>
          <a:xfrm>
            <a:off x="7851486" y="4155597"/>
            <a:ext cx="1252565" cy="424800"/>
          </a:xfrm>
          <a:prstGeom prst="rect">
            <a:avLst/>
          </a:prstGeom>
          <a:solidFill>
            <a:srgbClr val="F16924"/>
          </a:solidFill>
        </p:spPr>
        <p:txBody>
          <a:bodyPr wrap="square" anchor="ctr">
            <a:noAutofit/>
          </a:bodyPr>
          <a:lstStyle/>
          <a:p>
            <a:pPr algn="ctr">
              <a:lnSpc>
                <a:spcPts val="1720"/>
              </a:lnSpc>
            </a:pPr>
            <a:r>
              <a:rPr lang="en-GB" sz="1600">
                <a:solidFill>
                  <a:schemeClr val="bg1"/>
                </a:solidFill>
                <a:ea typeface="Lato Light" panose="020F0502020204030203" pitchFamily="34" charset="0"/>
                <a:cs typeface="Mukta ExtraLight" panose="020B0000000000000000" pitchFamily="34" charset="77"/>
              </a:rPr>
              <a:t>¿Productos?</a:t>
            </a:r>
          </a:p>
        </p:txBody>
      </p:sp>
      <p:sp>
        <p:nvSpPr>
          <p:cNvPr id="20" name="Rechteck 65">
            <a:extLst>
              <a:ext uri="{FF2B5EF4-FFF2-40B4-BE49-F238E27FC236}">
                <a16:creationId xmlns:a16="http://schemas.microsoft.com/office/drawing/2014/main" id="{C558A03E-7803-994D-E751-74908C758313}"/>
              </a:ext>
            </a:extLst>
          </p:cNvPr>
          <p:cNvSpPr/>
          <p:nvPr/>
        </p:nvSpPr>
        <p:spPr>
          <a:xfrm>
            <a:off x="9205258" y="4163340"/>
            <a:ext cx="1252554" cy="424800"/>
          </a:xfrm>
          <a:prstGeom prst="rect">
            <a:avLst/>
          </a:prstGeom>
          <a:solidFill>
            <a:srgbClr val="EDA13E"/>
          </a:solidFill>
        </p:spPr>
        <p:txBody>
          <a:bodyPr wrap="square" anchor="ctr">
            <a:noAutofit/>
          </a:bodyPr>
          <a:lstStyle/>
          <a:p>
            <a:pPr algn="ctr">
              <a:lnSpc>
                <a:spcPts val="1720"/>
              </a:lnSpc>
            </a:pPr>
            <a:r>
              <a:rPr lang="en-GB" sz="1600">
                <a:solidFill>
                  <a:schemeClr val="bg1"/>
                </a:solidFill>
                <a:ea typeface="Lato Light" panose="020F0502020204030203" pitchFamily="34" charset="0"/>
                <a:cs typeface="Mukta ExtraLight" panose="020B0000000000000000" pitchFamily="34" charset="77"/>
              </a:rPr>
              <a:t>¿Productos?</a:t>
            </a:r>
          </a:p>
        </p:txBody>
      </p:sp>
      <p:sp>
        <p:nvSpPr>
          <p:cNvPr id="21" name="Rechteck 67">
            <a:extLst>
              <a:ext uri="{FF2B5EF4-FFF2-40B4-BE49-F238E27FC236}">
                <a16:creationId xmlns:a16="http://schemas.microsoft.com/office/drawing/2014/main" id="{C9AC0698-3F2D-AC0C-D9C4-2E2E6B50BB8D}"/>
              </a:ext>
            </a:extLst>
          </p:cNvPr>
          <p:cNvSpPr/>
          <p:nvPr/>
        </p:nvSpPr>
        <p:spPr>
          <a:xfrm>
            <a:off x="7874194" y="3673003"/>
            <a:ext cx="1252565" cy="424800"/>
          </a:xfrm>
          <a:prstGeom prst="rect">
            <a:avLst/>
          </a:prstGeom>
          <a:solidFill>
            <a:srgbClr val="F16924"/>
          </a:solidFill>
        </p:spPr>
        <p:txBody>
          <a:bodyPr wrap="square" anchor="ctr">
            <a:noAutofit/>
          </a:bodyPr>
          <a:lstStyle/>
          <a:p>
            <a:pPr algn="ctr">
              <a:lnSpc>
                <a:spcPts val="1720"/>
              </a:lnSpc>
            </a:pPr>
            <a:r>
              <a:rPr lang="en-GB" sz="1600">
                <a:solidFill>
                  <a:schemeClr val="bg1"/>
                </a:solidFill>
                <a:ea typeface="Lato Light" panose="020F0502020204030203" pitchFamily="34" charset="0"/>
                <a:cs typeface="Mukta ExtraLight" panose="020B0000000000000000" pitchFamily="34" charset="77"/>
              </a:rPr>
              <a:t>¿Equidad?</a:t>
            </a:r>
          </a:p>
        </p:txBody>
      </p:sp>
      <p:sp>
        <p:nvSpPr>
          <p:cNvPr id="22" name="Rechteck 68">
            <a:extLst>
              <a:ext uri="{FF2B5EF4-FFF2-40B4-BE49-F238E27FC236}">
                <a16:creationId xmlns:a16="http://schemas.microsoft.com/office/drawing/2014/main" id="{8346D8CF-881A-9685-4787-A5DCBA6D0C05}"/>
              </a:ext>
            </a:extLst>
          </p:cNvPr>
          <p:cNvSpPr/>
          <p:nvPr/>
        </p:nvSpPr>
        <p:spPr>
          <a:xfrm>
            <a:off x="9199548" y="3690683"/>
            <a:ext cx="1252554" cy="424800"/>
          </a:xfrm>
          <a:prstGeom prst="rect">
            <a:avLst/>
          </a:prstGeom>
          <a:solidFill>
            <a:srgbClr val="EDA13E"/>
          </a:solidFill>
        </p:spPr>
        <p:txBody>
          <a:bodyPr wrap="square" anchor="ctr">
            <a:noAutofit/>
          </a:bodyPr>
          <a:lstStyle/>
          <a:p>
            <a:pPr algn="ctr">
              <a:lnSpc>
                <a:spcPts val="1720"/>
              </a:lnSpc>
            </a:pPr>
            <a:r>
              <a:rPr lang="en-GB" sz="1600">
                <a:solidFill>
                  <a:schemeClr val="bg1"/>
                </a:solidFill>
                <a:ea typeface="Lato Light" panose="020F0502020204030203" pitchFamily="34" charset="0"/>
                <a:cs typeface="Mukta ExtraLight" panose="020B0000000000000000" pitchFamily="34" charset="77"/>
              </a:rPr>
              <a:t>¿Equidad?</a:t>
            </a:r>
          </a:p>
        </p:txBody>
      </p:sp>
      <p:sp>
        <p:nvSpPr>
          <p:cNvPr id="23" name="Rechteck 69">
            <a:extLst>
              <a:ext uri="{FF2B5EF4-FFF2-40B4-BE49-F238E27FC236}">
                <a16:creationId xmlns:a16="http://schemas.microsoft.com/office/drawing/2014/main" id="{FC5054B8-98B2-3B8B-B862-D852DB948CB9}"/>
              </a:ext>
            </a:extLst>
          </p:cNvPr>
          <p:cNvSpPr/>
          <p:nvPr/>
        </p:nvSpPr>
        <p:spPr>
          <a:xfrm>
            <a:off x="9199548" y="3216600"/>
            <a:ext cx="1252554" cy="424800"/>
          </a:xfrm>
          <a:prstGeom prst="rect">
            <a:avLst/>
          </a:prstGeom>
          <a:solidFill>
            <a:srgbClr val="EDA13E"/>
          </a:solidFill>
        </p:spPr>
        <p:txBody>
          <a:bodyPr wrap="square" anchor="ctr">
            <a:noAutofit/>
          </a:bodyPr>
          <a:lstStyle/>
          <a:p>
            <a:pPr algn="ctr">
              <a:lnSpc>
                <a:spcPts val="1720"/>
              </a:lnSpc>
            </a:pPr>
            <a:r>
              <a:rPr lang="en-GB" sz="1600">
                <a:solidFill>
                  <a:schemeClr val="bg1"/>
                </a:solidFill>
                <a:ea typeface="Lato Light" panose="020F0502020204030203" pitchFamily="34" charset="0"/>
                <a:cs typeface="Mukta ExtraLight" panose="020B0000000000000000" pitchFamily="34" charset="77"/>
              </a:rPr>
              <a:t>¿Fondos líquidos?</a:t>
            </a:r>
          </a:p>
        </p:txBody>
      </p:sp>
      <p:sp>
        <p:nvSpPr>
          <p:cNvPr id="24" name="Gleichschenkliges Dreieck 2">
            <a:extLst>
              <a:ext uri="{FF2B5EF4-FFF2-40B4-BE49-F238E27FC236}">
                <a16:creationId xmlns:a16="http://schemas.microsoft.com/office/drawing/2014/main" id="{A206D1BB-178F-A265-D4F2-9B987DA73FFE}"/>
              </a:ext>
            </a:extLst>
          </p:cNvPr>
          <p:cNvSpPr/>
          <p:nvPr/>
        </p:nvSpPr>
        <p:spPr>
          <a:xfrm rot="16200000">
            <a:off x="5942590" y="-1681914"/>
            <a:ext cx="1829262" cy="7189762"/>
          </a:xfrm>
          <a:prstGeom prst="triangle">
            <a:avLst>
              <a:gd name="adj" fmla="val 48182"/>
            </a:avLst>
          </a:prstGeom>
          <a:solidFill>
            <a:srgbClr val="B41F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400" b="1"/>
              <a:t>Presión para reaccionar</a:t>
            </a:r>
          </a:p>
        </p:txBody>
      </p:sp>
      <p:sp>
        <p:nvSpPr>
          <p:cNvPr id="33" name="TextBox 16">
            <a:extLst>
              <a:ext uri="{FF2B5EF4-FFF2-40B4-BE49-F238E27FC236}">
                <a16:creationId xmlns:a16="http://schemas.microsoft.com/office/drawing/2014/main" id="{EE7F7FD2-9D28-F851-1E67-8D10D8B32C9E}"/>
              </a:ext>
            </a:extLst>
          </p:cNvPr>
          <p:cNvSpPr txBox="1"/>
          <p:nvPr/>
        </p:nvSpPr>
        <p:spPr>
          <a:xfrm>
            <a:off x="5513092" y="6498071"/>
            <a:ext cx="1512000" cy="584775"/>
          </a:xfrm>
          <a:prstGeom prst="rect">
            <a:avLst/>
          </a:prstGeom>
          <a:noFill/>
        </p:spPr>
        <p:txBody>
          <a:bodyPr wrap="square" rtlCol="0" anchor="ctr" anchorCtr="0">
            <a:spAutoFit/>
          </a:bodyPr>
          <a:lstStyle/>
          <a:p>
            <a:pPr algn="ctr"/>
            <a:r>
              <a:rPr lang="en-GB" sz="1600" b="1">
                <a:solidFill>
                  <a:schemeClr val="bg1"/>
                </a:solidFill>
                <a:latin typeface="+mj-lt"/>
                <a:ea typeface="League Spartan" charset="0"/>
                <a:cs typeface="Poppins" pitchFamily="2" charset="77"/>
              </a:rPr>
              <a:t>Producto / Crisis de ventas</a:t>
            </a:r>
          </a:p>
        </p:txBody>
      </p:sp>
      <p:pic>
        <p:nvPicPr>
          <p:cNvPr id="51" name="Slika 4">
            <a:extLst>
              <a:ext uri="{FF2B5EF4-FFF2-40B4-BE49-F238E27FC236}">
                <a16:creationId xmlns:a16="http://schemas.microsoft.com/office/drawing/2014/main" id="{9C791D75-2EE0-082F-AF53-AB4AF9D537A8}"/>
              </a:ext>
            </a:extLst>
          </p:cNvPr>
          <p:cNvPicPr>
            <a:picLocks noChangeAspect="1"/>
          </p:cNvPicPr>
          <p:nvPr/>
        </p:nvPicPr>
        <p:blipFill>
          <a:blip r:embed="rId7"/>
          <a:stretch>
            <a:fillRect/>
          </a:stretch>
        </p:blipFill>
        <p:spPr>
          <a:xfrm>
            <a:off x="7835438" y="6205664"/>
            <a:ext cx="4151891" cy="586791"/>
          </a:xfrm>
          <a:prstGeom prst="rect">
            <a:avLst/>
          </a:prstGeom>
        </p:spPr>
      </p:pic>
      <p:sp>
        <p:nvSpPr>
          <p:cNvPr id="52" name="Rectangle 51">
            <a:extLst>
              <a:ext uri="{FF2B5EF4-FFF2-40B4-BE49-F238E27FC236}">
                <a16:creationId xmlns:a16="http://schemas.microsoft.com/office/drawing/2014/main" id="{29E84852-C842-2FC1-B6A0-6D63A1448DD5}"/>
              </a:ext>
            </a:extLst>
          </p:cNvPr>
          <p:cNvSpPr/>
          <p:nvPr/>
        </p:nvSpPr>
        <p:spPr>
          <a:xfrm>
            <a:off x="0" y="0"/>
            <a:ext cx="3087951"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
            <a:extLst>
              <a:ext uri="{FF2B5EF4-FFF2-40B4-BE49-F238E27FC236}">
                <a16:creationId xmlns:a16="http://schemas.microsoft.com/office/drawing/2014/main" id="{4C2224FB-E586-709B-D818-929C4CB6F99F}"/>
              </a:ext>
            </a:extLst>
          </p:cNvPr>
          <p:cNvSpPr txBox="1"/>
          <p:nvPr/>
        </p:nvSpPr>
        <p:spPr>
          <a:xfrm>
            <a:off x="341105" y="3429000"/>
            <a:ext cx="2571797" cy="3069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r>
              <a:rPr lang="en-US" sz="2200">
                <a:solidFill>
                  <a:schemeClr val="bg1"/>
                </a:solidFill>
              </a:rPr>
              <a:t>En el transcurso típico ideal de una crisis empresarial, aumentan las áreas problemáticas a resolver Y la presión para reaccionar.</a:t>
            </a:r>
          </a:p>
        </p:txBody>
      </p:sp>
      <p:sp>
        <p:nvSpPr>
          <p:cNvPr id="54" name="Textplatzhalter 32">
            <a:extLst>
              <a:ext uri="{FF2B5EF4-FFF2-40B4-BE49-F238E27FC236}">
                <a16:creationId xmlns:a16="http://schemas.microsoft.com/office/drawing/2014/main" id="{4D1DE222-7BC3-81C3-41F3-567C60647710}"/>
              </a:ext>
            </a:extLst>
          </p:cNvPr>
          <p:cNvSpPr txBox="1"/>
          <p:nvPr/>
        </p:nvSpPr>
        <p:spPr>
          <a:xfrm>
            <a:off x="392412" y="420981"/>
            <a:ext cx="2520490" cy="21608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a:solidFill>
                  <a:schemeClr val="bg1"/>
                </a:solidFill>
              </a:rPr>
              <a:t>Áreas problemáticas y presión (ejemplos)</a:t>
            </a:r>
          </a:p>
        </p:txBody>
      </p:sp>
      <p:sp>
        <p:nvSpPr>
          <p:cNvPr id="59" name="Rectangle 58">
            <a:extLst>
              <a:ext uri="{FF2B5EF4-FFF2-40B4-BE49-F238E27FC236}">
                <a16:creationId xmlns:a16="http://schemas.microsoft.com/office/drawing/2014/main" id="{34D030E0-87B2-DE25-3C78-9C29FAEBE7D0}"/>
              </a:ext>
            </a:extLst>
          </p:cNvPr>
          <p:cNvSpPr/>
          <p:nvPr/>
        </p:nvSpPr>
        <p:spPr>
          <a:xfrm>
            <a:off x="360325" y="26119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84" name="Chevron 4">
            <a:extLst>
              <a:ext uri="{FF2B5EF4-FFF2-40B4-BE49-F238E27FC236}">
                <a16:creationId xmlns:a16="http://schemas.microsoft.com/office/drawing/2014/main" id="{DDC0F844-A373-CA22-5231-F25FFEDBF324}"/>
              </a:ext>
            </a:extLst>
          </p:cNvPr>
          <p:cNvSpPr/>
          <p:nvPr/>
        </p:nvSpPr>
        <p:spPr>
          <a:xfrm>
            <a:off x="6342487" y="5710142"/>
            <a:ext cx="1405522" cy="570875"/>
          </a:xfrm>
          <a:prstGeom prst="chevron">
            <a:avLst>
              <a:gd name="adj" fmla="val 21186"/>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85" name="Chevron 1">
            <a:extLst>
              <a:ext uri="{FF2B5EF4-FFF2-40B4-BE49-F238E27FC236}">
                <a16:creationId xmlns:a16="http://schemas.microsoft.com/office/drawing/2014/main" id="{93DF3FC0-82C3-D6D0-85B0-EC63ACC10AAD}"/>
              </a:ext>
            </a:extLst>
          </p:cNvPr>
          <p:cNvSpPr/>
          <p:nvPr/>
        </p:nvSpPr>
        <p:spPr>
          <a:xfrm>
            <a:off x="3305314" y="5713395"/>
            <a:ext cx="1430861" cy="570875"/>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86" name="Chevron 2">
            <a:extLst>
              <a:ext uri="{FF2B5EF4-FFF2-40B4-BE49-F238E27FC236}">
                <a16:creationId xmlns:a16="http://schemas.microsoft.com/office/drawing/2014/main" id="{23A7156A-2274-9106-D53A-7CC4791058FF}"/>
              </a:ext>
            </a:extLst>
          </p:cNvPr>
          <p:cNvSpPr/>
          <p:nvPr/>
        </p:nvSpPr>
        <p:spPr>
          <a:xfrm>
            <a:off x="4782573" y="5710142"/>
            <a:ext cx="1532910" cy="570875"/>
          </a:xfrm>
          <a:prstGeom prst="chevron">
            <a:avLst>
              <a:gd name="adj" fmla="val 21186"/>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87" name="Chevron 4">
            <a:extLst>
              <a:ext uri="{FF2B5EF4-FFF2-40B4-BE49-F238E27FC236}">
                <a16:creationId xmlns:a16="http://schemas.microsoft.com/office/drawing/2014/main" id="{279822E2-AA66-4F01-BDA8-1FE15E8474BE}"/>
              </a:ext>
            </a:extLst>
          </p:cNvPr>
          <p:cNvSpPr/>
          <p:nvPr/>
        </p:nvSpPr>
        <p:spPr>
          <a:xfrm>
            <a:off x="7794674" y="5710142"/>
            <a:ext cx="1405522" cy="570875"/>
          </a:xfrm>
          <a:prstGeom prst="chevron">
            <a:avLst>
              <a:gd name="adj" fmla="val 21186"/>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88" name="Chevron 5">
            <a:extLst>
              <a:ext uri="{FF2B5EF4-FFF2-40B4-BE49-F238E27FC236}">
                <a16:creationId xmlns:a16="http://schemas.microsoft.com/office/drawing/2014/main" id="{A15C255B-E84E-94D2-F4BB-C2F5A46A8493}"/>
              </a:ext>
            </a:extLst>
          </p:cNvPr>
          <p:cNvSpPr/>
          <p:nvPr/>
        </p:nvSpPr>
        <p:spPr>
          <a:xfrm>
            <a:off x="9286014" y="5710163"/>
            <a:ext cx="1171798" cy="570875"/>
          </a:xfrm>
          <a:prstGeom prst="chevron">
            <a:avLst>
              <a:gd name="adj" fmla="val 21186"/>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89" name="TextBox 14">
            <a:extLst>
              <a:ext uri="{FF2B5EF4-FFF2-40B4-BE49-F238E27FC236}">
                <a16:creationId xmlns:a16="http://schemas.microsoft.com/office/drawing/2014/main" id="{775D93B9-5581-1310-833E-F1C69436F1C0}"/>
              </a:ext>
            </a:extLst>
          </p:cNvPr>
          <p:cNvSpPr txBox="1"/>
          <p:nvPr/>
        </p:nvSpPr>
        <p:spPr>
          <a:xfrm>
            <a:off x="3399346" y="5743779"/>
            <a:ext cx="1326012" cy="505523"/>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Crisis de las partes interesadas</a:t>
            </a:r>
          </a:p>
        </p:txBody>
      </p:sp>
      <p:sp>
        <p:nvSpPr>
          <p:cNvPr id="90" name="TextBox 15">
            <a:extLst>
              <a:ext uri="{FF2B5EF4-FFF2-40B4-BE49-F238E27FC236}">
                <a16:creationId xmlns:a16="http://schemas.microsoft.com/office/drawing/2014/main" id="{CE4A5EA0-4847-1F1B-F45E-104D5593BF32}"/>
              </a:ext>
            </a:extLst>
          </p:cNvPr>
          <p:cNvSpPr txBox="1"/>
          <p:nvPr/>
        </p:nvSpPr>
        <p:spPr>
          <a:xfrm>
            <a:off x="4900503" y="5863548"/>
            <a:ext cx="1499829" cy="300339"/>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Estrategia de crisis</a:t>
            </a:r>
          </a:p>
        </p:txBody>
      </p:sp>
      <p:sp>
        <p:nvSpPr>
          <p:cNvPr id="91" name="TextBox 16">
            <a:extLst>
              <a:ext uri="{FF2B5EF4-FFF2-40B4-BE49-F238E27FC236}">
                <a16:creationId xmlns:a16="http://schemas.microsoft.com/office/drawing/2014/main" id="{80A82079-ED62-0929-6E37-23DBE4E15E33}"/>
              </a:ext>
            </a:extLst>
          </p:cNvPr>
          <p:cNvSpPr txBox="1"/>
          <p:nvPr/>
        </p:nvSpPr>
        <p:spPr>
          <a:xfrm>
            <a:off x="6495133" y="5751494"/>
            <a:ext cx="1235792" cy="505523"/>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Producto / Crisis de ventas</a:t>
            </a:r>
          </a:p>
        </p:txBody>
      </p:sp>
      <p:sp>
        <p:nvSpPr>
          <p:cNvPr id="92" name="TextBox 17">
            <a:extLst>
              <a:ext uri="{FF2B5EF4-FFF2-40B4-BE49-F238E27FC236}">
                <a16:creationId xmlns:a16="http://schemas.microsoft.com/office/drawing/2014/main" id="{590BC631-5B90-F067-2E1C-6C90C2D90641}"/>
              </a:ext>
            </a:extLst>
          </p:cNvPr>
          <p:cNvSpPr txBox="1"/>
          <p:nvPr/>
        </p:nvSpPr>
        <p:spPr>
          <a:xfrm>
            <a:off x="8076959" y="5736096"/>
            <a:ext cx="956086" cy="505523"/>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Crisis de ingresos</a:t>
            </a:r>
          </a:p>
        </p:txBody>
      </p:sp>
      <p:sp>
        <p:nvSpPr>
          <p:cNvPr id="93" name="TextBox 18">
            <a:extLst>
              <a:ext uri="{FF2B5EF4-FFF2-40B4-BE49-F238E27FC236}">
                <a16:creationId xmlns:a16="http://schemas.microsoft.com/office/drawing/2014/main" id="{B24675F0-0F6A-17A3-8C34-8516DB94750C}"/>
              </a:ext>
            </a:extLst>
          </p:cNvPr>
          <p:cNvSpPr txBox="1"/>
          <p:nvPr/>
        </p:nvSpPr>
        <p:spPr>
          <a:xfrm>
            <a:off x="9438260" y="5745405"/>
            <a:ext cx="1072733" cy="505523"/>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Crisis de liquidez</a:t>
            </a:r>
          </a:p>
        </p:txBody>
      </p:sp>
      <p:sp>
        <p:nvSpPr>
          <p:cNvPr id="94" name="Chevron 5">
            <a:extLst>
              <a:ext uri="{FF2B5EF4-FFF2-40B4-BE49-F238E27FC236}">
                <a16:creationId xmlns:a16="http://schemas.microsoft.com/office/drawing/2014/main" id="{83EDD07C-2767-79BB-ACFD-9F68D339B142}"/>
              </a:ext>
            </a:extLst>
          </p:cNvPr>
          <p:cNvSpPr/>
          <p:nvPr/>
        </p:nvSpPr>
        <p:spPr>
          <a:xfrm>
            <a:off x="10471930" y="5714163"/>
            <a:ext cx="1171798" cy="570875"/>
          </a:xfrm>
          <a:prstGeom prst="chevron">
            <a:avLst>
              <a:gd name="adj" fmla="val 21186"/>
            </a:avLst>
          </a:prstGeom>
          <a:solidFill>
            <a:srgbClr val="EDA13E">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a:solidFill>
                <a:schemeClr val="tx1"/>
              </a:solidFill>
              <a:latin typeface="+mj-lt"/>
            </a:endParaRPr>
          </a:p>
        </p:txBody>
      </p:sp>
      <p:sp>
        <p:nvSpPr>
          <p:cNvPr id="95" name="TextBox 18">
            <a:extLst>
              <a:ext uri="{FF2B5EF4-FFF2-40B4-BE49-F238E27FC236}">
                <a16:creationId xmlns:a16="http://schemas.microsoft.com/office/drawing/2014/main" id="{BE3A0C59-C53B-0938-D989-C3BB2D8D689D}"/>
              </a:ext>
            </a:extLst>
          </p:cNvPr>
          <p:cNvSpPr txBox="1"/>
          <p:nvPr/>
        </p:nvSpPr>
        <p:spPr>
          <a:xfrm>
            <a:off x="10601689" y="5849703"/>
            <a:ext cx="1051803" cy="300339"/>
          </a:xfrm>
          <a:prstGeom prst="rect">
            <a:avLst/>
          </a:prstGeom>
          <a:noFill/>
        </p:spPr>
        <p:txBody>
          <a:bodyPr wrap="square" rtlCol="0" anchor="ctr" anchorCtr="0">
            <a:spAutoFit/>
          </a:bodyPr>
          <a:lstStyle/>
          <a:p>
            <a:pPr>
              <a:lnSpc>
                <a:spcPts val="1620"/>
              </a:lnSpc>
            </a:pPr>
            <a:r>
              <a:rPr lang="en-GB" sz="1600" b="1">
                <a:solidFill>
                  <a:schemeClr val="bg1"/>
                </a:solidFill>
                <a:latin typeface="+mj-lt"/>
                <a:ea typeface="League Spartan" charset="0"/>
                <a:cs typeface="Poppins" pitchFamily="2" charset="77"/>
              </a:rPr>
              <a:t>Insolvencia</a:t>
            </a:r>
          </a:p>
        </p:txBody>
      </p:sp>
    </p:spTree>
    <p:extLst>
      <p:ext uri="{BB962C8B-B14F-4D97-AF65-F5344CB8AC3E}">
        <p14:creationId xmlns:p14="http://schemas.microsoft.com/office/powerpoint/2010/main" val="32497478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IE">
                <a:solidFill>
                  <a:schemeClr val="bg1"/>
                </a:solidFill>
              </a:rPr>
              <a:t>	 PROFUNDIZAR</a:t>
            </a:r>
            <a:endParaRPr lang="en-US">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380214" y="1588759"/>
            <a:ext cx="6388994" cy="4743706"/>
          </a:xfrm>
        </p:spPr>
        <p:txBody>
          <a:bodyPr>
            <a:noAutofit/>
          </a:bodyPr>
          <a:lstStyle/>
          <a:p>
            <a:pPr marL="12700" indent="-12700" algn="just">
              <a:lnSpc>
                <a:spcPct val="100000"/>
              </a:lnSpc>
            </a:pPr>
            <a:r>
              <a:rPr lang="en-GB" sz="2200">
                <a:hlinkClick r:id="rId3"/>
              </a:rPr>
              <a:t>La pequeña empresa en tiempos de crisis: Un modelo de cinco etapas de duelo empresarial - ScienceDirect</a:t>
            </a:r>
            <a:endParaRPr lang="en-GB" sz="2200" b="1"/>
          </a:p>
          <a:p>
            <a:pPr marL="12700" indent="-12700" algn="just">
              <a:lnSpc>
                <a:spcPct val="100000"/>
              </a:lnSpc>
            </a:pPr>
            <a:r>
              <a:rPr lang="en-GB" sz="2200" b="1">
                <a:solidFill>
                  <a:srgbClr val="B41F7A"/>
                </a:solidFill>
                <a:ea typeface="Lato Light" panose="020F0502020204030203" pitchFamily="34" charset="0"/>
                <a:cs typeface="Calibri" panose="020F0502020204030204" pitchFamily="34" charset="0"/>
              </a:rPr>
              <a:t>Nuestro socio principal de SECURE, la Universidad Tecnológica del Atlántico, y su equipo de Simon Stephens, Christopher McLaughlin y Katrina McLaughlin, publicaron un fascinante documento de investigación sobre La pequeña empresa en tiempos de crisis: Un modelo de cinco etapas del duelo empresarial. </a:t>
            </a:r>
          </a:p>
          <a:p>
            <a:pPr marL="12700" indent="-12700" algn="just">
              <a:lnSpc>
                <a:spcPct val="100000"/>
              </a:lnSpc>
            </a:pPr>
            <a:r>
              <a:rPr lang="en-GB" sz="2200">
                <a:ea typeface="Lato Light" panose="020F0502020204030203" pitchFamily="34" charset="0"/>
                <a:cs typeface="Calibri" panose="020F0502020204030204" pitchFamily="34" charset="0"/>
              </a:rPr>
              <a:t>En el documento, examinan las implicaciones que una crisis como la creada por la COVID-19 tiene para el bienestar psicológico de los propietarios de pequeñas empresas. Utilizan la literatura psicológica sobre el duelo, en concreto, el Modelo de las Cinco Etapas del Duelo de Kübler-Ross (1969) para examinar las repercusiones. </a:t>
            </a:r>
          </a:p>
        </p:txBody>
      </p:sp>
      <p:pic>
        <p:nvPicPr>
          <p:cNvPr id="22" name="Picture 21" descr="Feet above water">
            <a:extLst>
              <a:ext uri="{FF2B5EF4-FFF2-40B4-BE49-F238E27FC236}">
                <a16:creationId xmlns:a16="http://schemas.microsoft.com/office/drawing/2014/main" id="{CA8F0F6E-15A0-4D75-B563-E00FB8104F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29376" y="1714500"/>
            <a:ext cx="4719929" cy="3429000"/>
          </a:xfrm>
          <a:prstGeom prst="rect">
            <a:avLst/>
          </a:prstGeom>
        </p:spPr>
      </p:pic>
      <p:sp>
        <p:nvSpPr>
          <p:cNvPr id="24" name="TextBox 23">
            <a:extLst>
              <a:ext uri="{FF2B5EF4-FFF2-40B4-BE49-F238E27FC236}">
                <a16:creationId xmlns:a16="http://schemas.microsoft.com/office/drawing/2014/main" id="{35579B68-9BBF-E505-720E-66A80B2D7DDD}"/>
              </a:ext>
            </a:extLst>
          </p:cNvPr>
          <p:cNvSpPr txBox="1"/>
          <p:nvPr/>
        </p:nvSpPr>
        <p:spPr>
          <a:xfrm>
            <a:off x="7212417" y="5287890"/>
            <a:ext cx="4719929" cy="1570110"/>
          </a:xfrm>
          <a:prstGeom prst="rect">
            <a:avLst/>
          </a:prstGeom>
          <a:noFill/>
        </p:spPr>
        <p:txBody>
          <a:bodyPr wrap="square">
            <a:spAutoFit/>
          </a:bodyPr>
          <a:lstStyle/>
          <a:p>
            <a:pPr marL="12700" indent="-12700" algn="just">
              <a:lnSpc>
                <a:spcPct val="110000"/>
              </a:lnSpc>
            </a:pPr>
            <a:r>
              <a:rPr lang="en-GB" sz="1400" b="1">
                <a:solidFill>
                  <a:srgbClr val="595959"/>
                </a:solidFill>
                <a:latin typeface="Calibri" panose="020F0502020204030204" pitchFamily="34" charset="0"/>
                <a:ea typeface="Lato Light" panose="020F0502020204030203" pitchFamily="34" charset="0"/>
                <a:cs typeface="Calibri" panose="020F0502020204030204" pitchFamily="34" charset="0"/>
              </a:rPr>
              <a:t>Journal of Business Venturing Insights,</a:t>
            </a:r>
          </a:p>
          <a:p>
            <a:pPr marL="12700" indent="-12700" algn="just">
              <a:lnSpc>
                <a:spcPct val="110000"/>
              </a:lnSpc>
            </a:pPr>
            <a:r>
              <a:rPr lang="en-GB" sz="1400" b="1">
                <a:solidFill>
                  <a:srgbClr val="595959"/>
                </a:solidFill>
                <a:latin typeface="Calibri" panose="020F0502020204030204" pitchFamily="34" charset="0"/>
                <a:ea typeface="Lato Light" panose="020F0502020204030203" pitchFamily="34" charset="0"/>
                <a:cs typeface="Calibri" panose="020F0502020204030204" pitchFamily="34" charset="0"/>
              </a:rPr>
              <a:t>Volumen 16, 2021, e00282, ISSN 2352-6734,</a:t>
            </a:r>
          </a:p>
          <a:p>
            <a:pPr marL="12700" indent="-12700" algn="just">
              <a:lnSpc>
                <a:spcPct val="110000"/>
              </a:lnSpc>
            </a:pPr>
            <a:r>
              <a:rPr lang="en-GB" sz="1400" b="1">
                <a:solidFill>
                  <a:srgbClr val="B41F7A"/>
                </a:solidFill>
                <a:latin typeface="Calibri" panose="020F0502020204030204" pitchFamily="34" charset="0"/>
                <a:ea typeface="Lato Light" panose="020F0502020204030203" pitchFamily="34" charset="0"/>
                <a:cs typeface="Calibri" panose="020F0502020204030204" pitchFamily="34" charset="0"/>
              </a:rPr>
              <a:t>https://doi.org/10.1016/j.jbvi.2021.e00282.</a:t>
            </a:r>
          </a:p>
          <a:p>
            <a:pPr marL="12700" indent="-12700" algn="just">
              <a:lnSpc>
                <a:spcPct val="110000"/>
              </a:lnSpc>
            </a:pPr>
            <a:r>
              <a:rPr lang="en-US" sz="1800" b="1">
                <a:solidFill>
                  <a:schemeClr val="bg1"/>
                </a:solidFill>
                <a:highlight>
                  <a:srgbClr val="F16924"/>
                </a:highlight>
              </a:rPr>
              <a:t>LEER </a:t>
            </a:r>
            <a:r>
              <a:rPr lang="en-GB" sz="1400" b="1">
                <a:solidFill>
                  <a:srgbClr val="B41F7A"/>
                </a:solidFill>
                <a:latin typeface="Calibri" panose="020F0502020204030204" pitchFamily="34" charset="0"/>
                <a:ea typeface="Lato Light" panose="020F0502020204030203" pitchFamily="34" charset="0"/>
                <a:cs typeface="Calibri" panose="020F0502020204030204" pitchFamily="34" charset="0"/>
              </a:rPr>
              <a:t>https://www.sciencedirect.com/science/article/pii/S2352673421000603</a:t>
            </a:r>
          </a:p>
        </p:txBody>
      </p:sp>
    </p:spTree>
    <p:extLst>
      <p:ext uri="{BB962C8B-B14F-4D97-AF65-F5344CB8AC3E}">
        <p14:creationId xmlns:p14="http://schemas.microsoft.com/office/powerpoint/2010/main" val="317004292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IE">
                <a:solidFill>
                  <a:schemeClr val="bg1"/>
                </a:solidFill>
              </a:rPr>
              <a:t>	 PROFUNDIZAR</a:t>
            </a:r>
            <a:endParaRPr lang="en-US">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380214" y="1687072"/>
            <a:ext cx="6722190" cy="4743706"/>
          </a:xfrm>
        </p:spPr>
        <p:txBody>
          <a:bodyPr>
            <a:noAutofit/>
          </a:bodyPr>
          <a:lstStyle/>
          <a:p>
            <a:pPr marL="12700" indent="-12700" algn="just">
              <a:lnSpc>
                <a:spcPct val="110000"/>
              </a:lnSpc>
            </a:pPr>
            <a:r>
              <a:rPr lang="en-GB" sz="2200">
                <a:latin typeface="Calibri" panose="020F0502020204030204" pitchFamily="34" charset="0"/>
                <a:ea typeface="Lato Light" panose="020F0502020204030203" pitchFamily="34" charset="0"/>
                <a:cs typeface="Calibri" panose="020F0502020204030204" pitchFamily="34" charset="0"/>
              </a:rPr>
              <a:t>Su revisión de la literatura indica que, aunque hay críticos del enfoque basado en etapas, también hay defensores del uso de las etapas para ayudarnos a enmarcar y comprender las manifestaciones del duelo. Se recogieron datos de cuarenta propietarios de pequeñas empresas de Irlanda. Los datos se recogieron cinco veces durante un período de seis meses (de marzo a septiembre de 2020). El resultado es un modelo de cinco etapas del duelo empresarial. Los resultados proporcionan información sobre la relación emocional entre un propietario y su pequeña empresa. Proponen que el cierre de una empresa puede provocar en los propietarios de pequeñas empresas un duelo que se ajusta a una serie de etapas y que estas etapas pueden ser modeladas e ilustradas.</a:t>
            </a:r>
          </a:p>
        </p:txBody>
      </p:sp>
      <p:pic>
        <p:nvPicPr>
          <p:cNvPr id="22" name="Picture 21" descr="Feet above water">
            <a:extLst>
              <a:ext uri="{FF2B5EF4-FFF2-40B4-BE49-F238E27FC236}">
                <a16:creationId xmlns:a16="http://schemas.microsoft.com/office/drawing/2014/main" id="{CA8F0F6E-15A0-4D75-B563-E00FB8104F8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29376" y="1714500"/>
            <a:ext cx="4719929" cy="3429000"/>
          </a:xfrm>
          <a:prstGeom prst="rect">
            <a:avLst/>
          </a:prstGeom>
        </p:spPr>
      </p:pic>
      <p:sp>
        <p:nvSpPr>
          <p:cNvPr id="24" name="TextBox 23">
            <a:extLst>
              <a:ext uri="{FF2B5EF4-FFF2-40B4-BE49-F238E27FC236}">
                <a16:creationId xmlns:a16="http://schemas.microsoft.com/office/drawing/2014/main" id="{35579B68-9BBF-E505-720E-66A80B2D7DDD}"/>
              </a:ext>
            </a:extLst>
          </p:cNvPr>
          <p:cNvSpPr txBox="1"/>
          <p:nvPr/>
        </p:nvSpPr>
        <p:spPr>
          <a:xfrm>
            <a:off x="7329376" y="5166391"/>
            <a:ext cx="4719929" cy="1570110"/>
          </a:xfrm>
          <a:prstGeom prst="rect">
            <a:avLst/>
          </a:prstGeom>
          <a:noFill/>
        </p:spPr>
        <p:txBody>
          <a:bodyPr wrap="square">
            <a:spAutoFit/>
          </a:bodyPr>
          <a:lstStyle/>
          <a:p>
            <a:pPr marL="12700" indent="-12700" algn="just">
              <a:lnSpc>
                <a:spcPct val="110000"/>
              </a:lnSpc>
            </a:pPr>
            <a:r>
              <a:rPr lang="en-GB" sz="1400" b="1">
                <a:solidFill>
                  <a:srgbClr val="595959"/>
                </a:solidFill>
                <a:latin typeface="Calibri" panose="020F0502020204030204" pitchFamily="34" charset="0"/>
                <a:ea typeface="Lato Light" panose="020F0502020204030203" pitchFamily="34" charset="0"/>
                <a:cs typeface="Calibri" panose="020F0502020204030204" pitchFamily="34" charset="0"/>
              </a:rPr>
              <a:t>Journal of Business Venturing Insights,</a:t>
            </a:r>
          </a:p>
          <a:p>
            <a:pPr marL="12700" indent="-12700" algn="just">
              <a:lnSpc>
                <a:spcPct val="110000"/>
              </a:lnSpc>
            </a:pPr>
            <a:r>
              <a:rPr lang="en-GB" sz="1400" b="1">
                <a:solidFill>
                  <a:srgbClr val="595959"/>
                </a:solidFill>
                <a:latin typeface="Calibri" panose="020F0502020204030204" pitchFamily="34" charset="0"/>
                <a:ea typeface="Lato Light" panose="020F0502020204030203" pitchFamily="34" charset="0"/>
                <a:cs typeface="Calibri" panose="020F0502020204030204" pitchFamily="34" charset="0"/>
              </a:rPr>
              <a:t>Volumen 16, 2021, e00282, ISSN 2352-6734,</a:t>
            </a:r>
          </a:p>
          <a:p>
            <a:pPr marL="12700" indent="-12700" algn="just">
              <a:lnSpc>
                <a:spcPct val="110000"/>
              </a:lnSpc>
            </a:pPr>
            <a:r>
              <a:rPr lang="en-GB" sz="1400" b="1">
                <a:solidFill>
                  <a:srgbClr val="B41F7A"/>
                </a:solidFill>
                <a:latin typeface="Calibri" panose="020F0502020204030204" pitchFamily="34" charset="0"/>
                <a:ea typeface="Lato Light" panose="020F0502020204030203" pitchFamily="34" charset="0"/>
                <a:cs typeface="Calibri" panose="020F0502020204030204" pitchFamily="34" charset="0"/>
              </a:rPr>
              <a:t>https://doi.org/10.1016/j.jbvi.2021.e00282.</a:t>
            </a:r>
          </a:p>
          <a:p>
            <a:pPr marL="12700" indent="-12700" algn="just">
              <a:lnSpc>
                <a:spcPct val="110000"/>
              </a:lnSpc>
            </a:pPr>
            <a:r>
              <a:rPr lang="en-US" sz="1800" b="1">
                <a:solidFill>
                  <a:schemeClr val="bg1"/>
                </a:solidFill>
                <a:highlight>
                  <a:srgbClr val="F16924"/>
                </a:highlight>
              </a:rPr>
              <a:t>LEER </a:t>
            </a:r>
            <a:r>
              <a:rPr lang="en-GB" sz="1400" b="1">
                <a:solidFill>
                  <a:srgbClr val="B41F7A"/>
                </a:solidFill>
                <a:latin typeface="Calibri" panose="020F0502020204030204" pitchFamily="34" charset="0"/>
                <a:ea typeface="Lato Light" panose="020F0502020204030203" pitchFamily="34" charset="0"/>
                <a:cs typeface="Calibri" panose="020F0502020204030204" pitchFamily="34" charset="0"/>
              </a:rPr>
              <a:t>https://www.sciencedirect.com/science/article/pii/S2352673421000603</a:t>
            </a:r>
          </a:p>
        </p:txBody>
      </p:sp>
    </p:spTree>
    <p:extLst>
      <p:ext uri="{BB962C8B-B14F-4D97-AF65-F5344CB8AC3E}">
        <p14:creationId xmlns:p14="http://schemas.microsoft.com/office/powerpoint/2010/main" val="24248732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2178466" y="1379071"/>
            <a:ext cx="4474068" cy="3423588"/>
          </a:xfrm>
        </p:spPr>
        <p:txBody>
          <a:bodyPr>
            <a:normAutofit/>
          </a:bodyPr>
          <a:lstStyle/>
          <a:p>
            <a:r>
              <a:rPr lang="en-US" sz="4000"/>
              <a:t>ESCANEAR EN BUSCA DE SIGNOS DE ALERTA TEMPRANA: </a:t>
            </a:r>
          </a:p>
          <a:p>
            <a:endParaRPr lang="en-US" sz="4000"/>
          </a:p>
          <a:p>
            <a:r>
              <a:rPr lang="en-US" sz="4000"/>
              <a:t>4 áreas clave </a:t>
            </a:r>
          </a:p>
        </p:txBody>
      </p:sp>
      <p:sp>
        <p:nvSpPr>
          <p:cNvPr id="3" name="Text Placeholder 2">
            <a:extLst>
              <a:ext uri="{FF2B5EF4-FFF2-40B4-BE49-F238E27FC236}">
                <a16:creationId xmlns:a16="http://schemas.microsoft.com/office/drawing/2014/main" id="{0B5F2CD6-66FF-60DA-48DE-3B0E78B51457}"/>
              </a:ext>
            </a:extLst>
          </p:cNvPr>
          <p:cNvSpPr>
            <a:spLocks noGrp="1"/>
          </p:cNvSpPr>
          <p:nvPr>
            <p:ph type="body" sz="quarter" idx="17"/>
          </p:nvPr>
        </p:nvSpPr>
        <p:spPr/>
        <p:txBody>
          <a:bodyPr/>
          <a:lstStyle/>
          <a:p>
            <a:r>
              <a:rPr lang="en-US"/>
              <a:t>04</a:t>
            </a:r>
          </a:p>
        </p:txBody>
      </p:sp>
    </p:spTree>
    <p:extLst>
      <p:ext uri="{BB962C8B-B14F-4D97-AF65-F5344CB8AC3E}">
        <p14:creationId xmlns:p14="http://schemas.microsoft.com/office/powerpoint/2010/main" val="19640085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420236" y="2686432"/>
            <a:ext cx="3249235" cy="3642546"/>
          </a:xfrm>
        </p:spPr>
        <p:txBody>
          <a:bodyPr>
            <a:normAutofit/>
          </a:bodyPr>
          <a:lstStyle/>
          <a:p>
            <a:pPr marL="15875" indent="-15875"/>
            <a:r>
              <a:rPr lang="en-US">
                <a:solidFill>
                  <a:schemeClr val="bg1"/>
                </a:solidFill>
              </a:rPr>
              <a:t>Una evaluación periódica, sistemática y exhaustiva de los riesgos a través de 4 señales clave de alerta/riesgo permite adoptar medidas tempranas. </a:t>
            </a:r>
          </a:p>
          <a:p>
            <a:pPr marL="15875" indent="-15875"/>
            <a:r>
              <a:rPr lang="en-US" b="1">
                <a:solidFill>
                  <a:schemeClr val="bg1"/>
                </a:solidFill>
              </a:rPr>
              <a:t>Veamos cada una de las 4 áreas.</a:t>
            </a:r>
          </a:p>
          <a:p>
            <a:pPr marL="15875" indent="-15875"/>
            <a:endParaRPr lang="en-US">
              <a:solidFill>
                <a:schemeClr val="bg1"/>
              </a:solidFill>
            </a:endParaRPr>
          </a:p>
          <a:p>
            <a:pPr marL="15875" indent="-15875"/>
            <a:endParaRPr lang="en-US">
              <a:solidFill>
                <a:schemeClr val="bg1"/>
              </a:solidFill>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49234" cy="1875850"/>
          </a:xfrm>
        </p:spPr>
        <p:txBody>
          <a:bodyPr>
            <a:normAutofit lnSpcReduction="10000"/>
          </a:bodyPr>
          <a:lstStyle/>
          <a:p>
            <a:r>
              <a:rPr lang="en-GB">
                <a:solidFill>
                  <a:schemeClr val="bg1"/>
                </a:solidFill>
              </a:rPr>
              <a:t>Búsqueda de señales de alerta temprana, 4 áreas clave </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5972757" y="491603"/>
            <a:ext cx="5972442" cy="7725192"/>
          </a:xfrm>
          <a:prstGeom prst="rect">
            <a:avLst/>
          </a:prstGeom>
          <a:noFill/>
        </p:spPr>
        <p:txBody>
          <a:bodyPr wrap="square" rtlCol="0">
            <a:spAutoFit/>
          </a:bodyPr>
          <a:lstStyle/>
          <a:p>
            <a:pPr>
              <a:defRPr/>
            </a:pPr>
            <a:r>
              <a:rPr lang="en-US" sz="3400">
                <a:solidFill>
                  <a:srgbClr val="F16924"/>
                </a:solidFill>
              </a:rPr>
              <a:t>01 </a:t>
            </a:r>
            <a:r>
              <a:rPr kumimoji="0" lang="en-GB" sz="2200" b="1" i="0" u="none" strike="noStrike" kern="1200" cap="none" spc="0" normalizeH="0" baseline="0" noProof="0">
                <a:ln>
                  <a:noFill/>
                </a:ln>
                <a:solidFill>
                  <a:srgbClr val="B41F7A"/>
                </a:solidFill>
                <a:effectLst/>
                <a:uLnTx/>
                <a:uFillTx/>
                <a:ea typeface="Roboto" charset="0"/>
                <a:cs typeface="Roboto" charset="0"/>
              </a:rPr>
              <a:t>Temas de la industria</a:t>
            </a:r>
          </a:p>
          <a:p>
            <a:pPr>
              <a:defRPr/>
            </a:pPr>
            <a:r>
              <a:rPr lang="en-GB" sz="2200">
                <a:solidFill>
                  <a:srgbClr val="595959"/>
                </a:solidFill>
                <a:ea typeface="Lato Light" charset="0"/>
                <a:cs typeface="Lato Light" charset="0"/>
              </a:rPr>
              <a:t>Búsqueda sistemática de riesgos en el sector en el que trabaja su empresa</a:t>
            </a:r>
          </a:p>
          <a:p>
            <a:pPr marL="0" marR="0" lvl="0" indent="0" algn="l" defTabSz="914400" rtl="0" eaLnBrk="1" fontAlgn="auto" latinLnBrk="0" hangingPunct="1">
              <a:lnSpc>
                <a:spcPct val="100000"/>
              </a:lnSpc>
              <a:spcBef>
                <a:spcPct val="0"/>
              </a:spcBef>
              <a:spcAft>
                <a:spcPct val="0"/>
              </a:spcAft>
              <a:buClrTx/>
              <a:buSzTx/>
              <a:buFontTx/>
              <a:buNone/>
              <a:defRPr/>
            </a:pPr>
            <a:endParaRPr lang="en-GB" sz="3200" b="1">
              <a:solidFill>
                <a:srgbClr val="595959"/>
              </a:solidFill>
              <a:ea typeface="Roboto" charset="0"/>
              <a:cs typeface="Roboto" charset="0"/>
            </a:endParaRPr>
          </a:p>
          <a:p>
            <a:pPr lvl="0">
              <a:defRPr/>
            </a:pPr>
            <a:r>
              <a:rPr lang="en-US" sz="3400">
                <a:solidFill>
                  <a:srgbClr val="F16924"/>
                </a:solidFill>
              </a:rPr>
              <a:t>02 </a:t>
            </a:r>
            <a:r>
              <a:rPr lang="en-GB" sz="2200" b="1">
                <a:solidFill>
                  <a:srgbClr val="B41F7A"/>
                </a:solidFill>
                <a:ea typeface="Roboto" charset="0"/>
                <a:cs typeface="Roboto" charset="0"/>
              </a:rPr>
              <a:t>Cuestiones organizativas</a:t>
            </a:r>
          </a:p>
          <a:p>
            <a:pPr lvl="0">
              <a:defRPr/>
            </a:pPr>
            <a:r>
              <a:rPr lang="en-GB" sz="2200">
                <a:solidFill>
                  <a:srgbClr val="595959"/>
                </a:solidFill>
                <a:ea typeface="Roboto" charset="0"/>
                <a:cs typeface="Roboto" charset="0"/>
              </a:rPr>
              <a:t>Análisis de los riesgos derivados de la propia organización</a:t>
            </a:r>
          </a:p>
          <a:p>
            <a:pPr lvl="0">
              <a:defRPr/>
            </a:pPr>
            <a:endParaRPr lang="en-GB" sz="3200">
              <a:solidFill>
                <a:srgbClr val="595959"/>
              </a:solidFill>
              <a:ea typeface="Roboto" charset="0"/>
              <a:cs typeface="Roboto" charset="0"/>
            </a:endParaRPr>
          </a:p>
          <a:p>
            <a:pPr lvl="0">
              <a:defRPr/>
            </a:pPr>
            <a:r>
              <a:rPr lang="en-US" sz="3400">
                <a:solidFill>
                  <a:srgbClr val="F16924"/>
                </a:solidFill>
              </a:rPr>
              <a:t>03 </a:t>
            </a:r>
            <a:r>
              <a:rPr lang="en-GB" sz="2200" b="1">
                <a:solidFill>
                  <a:srgbClr val="B41F7A"/>
                </a:solidFill>
                <a:ea typeface="Roboto" charset="0"/>
                <a:cs typeface="Roboto" charset="0"/>
              </a:rPr>
              <a:t>Relaciones con las partes interesadas</a:t>
            </a:r>
          </a:p>
          <a:p>
            <a:pPr lvl="0">
              <a:defRPr/>
            </a:pPr>
            <a:r>
              <a:rPr lang="en-GB" sz="2200">
                <a:solidFill>
                  <a:srgbClr val="595959"/>
                </a:solidFill>
                <a:ea typeface="Roboto" charset="0"/>
                <a:cs typeface="Roboto" charset="0"/>
              </a:rPr>
              <a:t>Algunos riesgos se derivan de las relaciones específicas con las partes interesadas</a:t>
            </a:r>
          </a:p>
          <a:p>
            <a:pPr lvl="0">
              <a:defRPr/>
            </a:pPr>
            <a:endParaRPr lang="en-GB" sz="3200">
              <a:solidFill>
                <a:srgbClr val="595959"/>
              </a:solidFill>
              <a:ea typeface="Roboto" charset="0"/>
              <a:cs typeface="Roboto" charset="0"/>
            </a:endParaRPr>
          </a:p>
          <a:p>
            <a:pPr lvl="0">
              <a:defRPr/>
            </a:pPr>
            <a:r>
              <a:rPr lang="en-US" sz="3400">
                <a:solidFill>
                  <a:srgbClr val="F16924"/>
                </a:solidFill>
              </a:rPr>
              <a:t>04 </a:t>
            </a:r>
            <a:r>
              <a:rPr lang="en-GB" sz="2200" b="1">
                <a:solidFill>
                  <a:srgbClr val="B41F7A"/>
                </a:solidFill>
                <a:ea typeface="Roboto" charset="0"/>
                <a:cs typeface="Roboto" charset="0"/>
              </a:rPr>
              <a:t>Evaluaciones de riesgo</a:t>
            </a:r>
          </a:p>
          <a:p>
            <a:pPr lvl="0">
              <a:defRPr/>
            </a:pPr>
            <a:r>
              <a:rPr lang="en-GB" sz="2200">
                <a:solidFill>
                  <a:srgbClr val="595959"/>
                </a:solidFill>
                <a:ea typeface="Roboto" charset="0"/>
                <a:cs typeface="Roboto" charset="0"/>
              </a:rPr>
              <a:t>Exploración sistemática de cuestiones implícitas</a:t>
            </a:r>
          </a:p>
          <a:p>
            <a:pPr lvl="0">
              <a:defRPr/>
            </a:pPr>
            <a:endParaRPr lang="en-GB" sz="2200" b="1">
              <a:solidFill>
                <a:srgbClr val="595959"/>
              </a:solidFill>
              <a:ea typeface="Roboto" charset="0"/>
              <a:cs typeface="Roboto" charset="0"/>
            </a:endParaRPr>
          </a:p>
          <a:p>
            <a:pPr lvl="0">
              <a:defRPr/>
            </a:pPr>
            <a:endParaRPr lang="en-GB" sz="2200" b="1">
              <a:solidFill>
                <a:srgbClr val="595959"/>
              </a:solidFill>
              <a:ea typeface="Roboto" charset="0"/>
              <a:cs typeface="Roboto" charset="0"/>
            </a:endParaRPr>
          </a:p>
          <a:p>
            <a:pPr lvl="0">
              <a:defRPr/>
            </a:pPr>
            <a:r>
              <a:rPr lang="en-GB" sz="2200" b="1">
                <a:solidFill>
                  <a:srgbClr val="595959"/>
                </a:solidFill>
                <a:ea typeface="Roboto" charset="0"/>
                <a:cs typeface="Roboto" charset="0"/>
              </a:rPr>
              <a:t> </a:t>
            </a:r>
          </a:p>
          <a:p>
            <a:pPr lvl="0">
              <a:defRPr/>
            </a:pPr>
            <a:endParaRPr lang="en-GB" sz="2200" b="1">
              <a:solidFill>
                <a:srgbClr val="595959"/>
              </a:solidFill>
              <a:ea typeface="Roboto" charset="0"/>
              <a:cs typeface="Roboto" charset="0"/>
            </a:endParaRPr>
          </a:p>
          <a:p>
            <a:pPr lvl="0">
              <a:defRPr/>
            </a:pPr>
            <a:endParaRPr lang="en-GB" sz="2200" b="1">
              <a:solidFill>
                <a:srgbClr val="595959"/>
              </a:solidFill>
              <a:ea typeface="Roboto" charset="0"/>
              <a:cs typeface="Roboto"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en-GB" sz="2200" b="1" i="0" u="none" strike="noStrike" kern="1200" cap="none" spc="0" normalizeH="0" baseline="0" noProof="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378756" y="2443311"/>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grpSp>
        <p:nvGrpSpPr>
          <p:cNvPr id="9" name="Graphic 2">
            <a:extLst>
              <a:ext uri="{FF2B5EF4-FFF2-40B4-BE49-F238E27FC236}">
                <a16:creationId xmlns:a16="http://schemas.microsoft.com/office/drawing/2014/main" id="{C1E2E067-FA67-157D-22DF-8943BAFA9428}"/>
              </a:ext>
            </a:extLst>
          </p:cNvPr>
          <p:cNvGrpSpPr/>
          <p:nvPr/>
        </p:nvGrpSpPr>
        <p:grpSpPr>
          <a:xfrm>
            <a:off x="4679980" y="600008"/>
            <a:ext cx="911305" cy="970368"/>
            <a:chOff x="3918554" y="774528"/>
            <a:chExt cx="868197" cy="924466"/>
          </a:xfrm>
          <a:solidFill>
            <a:srgbClr val="595959"/>
          </a:solidFill>
        </p:grpSpPr>
        <p:grpSp>
          <p:nvGrpSpPr>
            <p:cNvPr id="10" name="Graphic 2">
              <a:extLst>
                <a:ext uri="{FF2B5EF4-FFF2-40B4-BE49-F238E27FC236}">
                  <a16:creationId xmlns:a16="http://schemas.microsoft.com/office/drawing/2014/main" id="{0D7C6B1A-D142-FEAC-4678-BAF1F714E9CD}"/>
                </a:ext>
              </a:extLst>
            </p:cNvPr>
            <p:cNvGrpSpPr/>
            <p:nvPr/>
          </p:nvGrpSpPr>
          <p:grpSpPr>
            <a:xfrm>
              <a:off x="3918554" y="774528"/>
              <a:ext cx="868197" cy="924466"/>
              <a:chOff x="3918554" y="774528"/>
              <a:chExt cx="868197" cy="924466"/>
            </a:xfrm>
            <a:grpFill/>
          </p:grpSpPr>
          <p:sp>
            <p:nvSpPr>
              <p:cNvPr id="14" name="Freeform 13">
                <a:extLst>
                  <a:ext uri="{FF2B5EF4-FFF2-40B4-BE49-F238E27FC236}">
                    <a16:creationId xmlns:a16="http://schemas.microsoft.com/office/drawing/2014/main" id="{677499EE-578B-1132-7A99-91BDA0DF845F}"/>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F4BD0802-FB2C-A76A-0D9A-79DCF7F25CDC}"/>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 name="Graphic 2">
              <a:extLst>
                <a:ext uri="{FF2B5EF4-FFF2-40B4-BE49-F238E27FC236}">
                  <a16:creationId xmlns:a16="http://schemas.microsoft.com/office/drawing/2014/main" id="{B3A72D40-D0D7-2799-E1F0-A850040C23F6}"/>
                </a:ext>
              </a:extLst>
            </p:cNvPr>
            <p:cNvGrpSpPr/>
            <p:nvPr/>
          </p:nvGrpSpPr>
          <p:grpSpPr>
            <a:xfrm>
              <a:off x="3958353" y="890522"/>
              <a:ext cx="708520" cy="605461"/>
              <a:chOff x="3958353" y="890522"/>
              <a:chExt cx="708520" cy="605461"/>
            </a:xfrm>
            <a:grpFill/>
          </p:grpSpPr>
          <p:sp>
            <p:nvSpPr>
              <p:cNvPr id="12" name="Freeform 11">
                <a:extLst>
                  <a:ext uri="{FF2B5EF4-FFF2-40B4-BE49-F238E27FC236}">
                    <a16:creationId xmlns:a16="http://schemas.microsoft.com/office/drawing/2014/main" id="{4B1128B1-C83F-0B69-07F6-BC6B725A1BA0}"/>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8" h="505859">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D20AC160-747D-6F94-AF72-FD7C718A41A8}"/>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 name="Group 15">
            <a:extLst>
              <a:ext uri="{FF2B5EF4-FFF2-40B4-BE49-F238E27FC236}">
                <a16:creationId xmlns:a16="http://schemas.microsoft.com/office/drawing/2014/main" id="{7AD25DAB-836E-43AC-EAA5-4F0179FEEF59}"/>
              </a:ext>
            </a:extLst>
          </p:cNvPr>
          <p:cNvGrpSpPr/>
          <p:nvPr/>
        </p:nvGrpSpPr>
        <p:grpSpPr>
          <a:xfrm>
            <a:off x="4705476" y="3721748"/>
            <a:ext cx="885534" cy="895928"/>
            <a:chOff x="7190753" y="5365577"/>
            <a:chExt cx="745522" cy="754273"/>
          </a:xfrm>
          <a:solidFill>
            <a:srgbClr val="595959"/>
          </a:solidFill>
        </p:grpSpPr>
        <p:grpSp>
          <p:nvGrpSpPr>
            <p:cNvPr id="17" name="Graphic 2">
              <a:extLst>
                <a:ext uri="{FF2B5EF4-FFF2-40B4-BE49-F238E27FC236}">
                  <a16:creationId xmlns:a16="http://schemas.microsoft.com/office/drawing/2014/main" id="{F43ABC08-1F16-3DAB-9EFF-FB44DAE19CD9}"/>
                </a:ext>
              </a:extLst>
            </p:cNvPr>
            <p:cNvGrpSpPr/>
            <p:nvPr/>
          </p:nvGrpSpPr>
          <p:grpSpPr>
            <a:xfrm>
              <a:off x="7353351" y="5647412"/>
              <a:ext cx="420044" cy="75879"/>
              <a:chOff x="7353351" y="5647412"/>
              <a:chExt cx="420044" cy="75879"/>
            </a:xfrm>
            <a:grpFill/>
          </p:grpSpPr>
          <p:sp>
            <p:nvSpPr>
              <p:cNvPr id="28" name="Freeform 27">
                <a:extLst>
                  <a:ext uri="{FF2B5EF4-FFF2-40B4-BE49-F238E27FC236}">
                    <a16:creationId xmlns:a16="http://schemas.microsoft.com/office/drawing/2014/main" id="{FD7E2E19-270F-1D25-5020-FEA8D46000B1}"/>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82735AE-ADE4-3A3C-374F-27856751B705}"/>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8" name="Graphic 2">
              <a:extLst>
                <a:ext uri="{FF2B5EF4-FFF2-40B4-BE49-F238E27FC236}">
                  <a16:creationId xmlns:a16="http://schemas.microsoft.com/office/drawing/2014/main" id="{E327CCE1-C30F-E836-9526-F9F37F9E6266}"/>
                </a:ext>
              </a:extLst>
            </p:cNvPr>
            <p:cNvGrpSpPr/>
            <p:nvPr/>
          </p:nvGrpSpPr>
          <p:grpSpPr>
            <a:xfrm>
              <a:off x="7190753" y="5365577"/>
              <a:ext cx="745522" cy="754273"/>
              <a:chOff x="7190753" y="5365577"/>
              <a:chExt cx="745522" cy="754273"/>
            </a:xfrm>
            <a:grpFill/>
          </p:grpSpPr>
          <p:sp>
            <p:nvSpPr>
              <p:cNvPr id="19" name="Freeform 18">
                <a:extLst>
                  <a:ext uri="{FF2B5EF4-FFF2-40B4-BE49-F238E27FC236}">
                    <a16:creationId xmlns:a16="http://schemas.microsoft.com/office/drawing/2014/main" id="{E908A2EC-B378-0536-F9E5-201A76264CD2}"/>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7">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BC30E396-FC85-EE06-BCE5-B163826AC530}"/>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3250DFAC-F9A2-0F0C-C9E3-7A163D586198}"/>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1">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B2912BBA-1F52-0DF6-8DB6-D02E5F42E169}"/>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FB0347CB-9C49-E5D1-A19D-F7F3774D9E71}"/>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F2AB7536-EB04-0582-607A-BFD6714715E4}"/>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1B9EBD4F-57D1-D650-7BB6-B1C8D30C25B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541D7A9B-434B-D2F3-6CBF-74B17D81F5DA}"/>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85D29300-FFB1-651D-76E7-67DDFD5FC044}"/>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0" name="Group 29">
            <a:extLst>
              <a:ext uri="{FF2B5EF4-FFF2-40B4-BE49-F238E27FC236}">
                <a16:creationId xmlns:a16="http://schemas.microsoft.com/office/drawing/2014/main" id="{F0FE1B05-3855-8C18-61BC-529127DE17EE}"/>
              </a:ext>
            </a:extLst>
          </p:cNvPr>
          <p:cNvGrpSpPr/>
          <p:nvPr/>
        </p:nvGrpSpPr>
        <p:grpSpPr>
          <a:xfrm>
            <a:off x="4672100" y="5185589"/>
            <a:ext cx="912642" cy="1019345"/>
            <a:chOff x="8865150" y="2423597"/>
            <a:chExt cx="667915" cy="746005"/>
          </a:xfrm>
          <a:solidFill>
            <a:srgbClr val="595959"/>
          </a:solidFill>
        </p:grpSpPr>
        <p:sp>
          <p:nvSpPr>
            <p:cNvPr id="31" name="Freeform 30">
              <a:extLst>
                <a:ext uri="{FF2B5EF4-FFF2-40B4-BE49-F238E27FC236}">
                  <a16:creationId xmlns:a16="http://schemas.microsoft.com/office/drawing/2014/main" id="{500C7EA6-5BBA-F5E9-F861-EC3AE8C8E70B}"/>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2" name="Graphic 2">
              <a:extLst>
                <a:ext uri="{FF2B5EF4-FFF2-40B4-BE49-F238E27FC236}">
                  <a16:creationId xmlns:a16="http://schemas.microsoft.com/office/drawing/2014/main" id="{320D3D29-5770-477E-4400-519F3A218153}"/>
                </a:ext>
              </a:extLst>
            </p:cNvPr>
            <p:cNvGrpSpPr/>
            <p:nvPr/>
          </p:nvGrpSpPr>
          <p:grpSpPr>
            <a:xfrm>
              <a:off x="8865150" y="2423597"/>
              <a:ext cx="667915" cy="746005"/>
              <a:chOff x="8865150" y="2423597"/>
              <a:chExt cx="667915" cy="746005"/>
            </a:xfrm>
            <a:grpFill/>
          </p:grpSpPr>
          <p:sp>
            <p:nvSpPr>
              <p:cNvPr id="33" name="Freeform 32">
                <a:extLst>
                  <a:ext uri="{FF2B5EF4-FFF2-40B4-BE49-F238E27FC236}">
                    <a16:creationId xmlns:a16="http://schemas.microsoft.com/office/drawing/2014/main" id="{D3C55E7D-0164-29B8-793F-EE6CF7818888}"/>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8774BB34-A262-E68D-1208-02852D1F5C6D}"/>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93192830-D129-30D7-CFCC-2AE47FADDAA8}"/>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6754AE18-757C-21DD-3379-5C1530D791D4}"/>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DDBC5526-BBBE-1DDB-8DAD-B48FC3FCB22E}"/>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8" name="Group 37">
            <a:extLst>
              <a:ext uri="{FF2B5EF4-FFF2-40B4-BE49-F238E27FC236}">
                <a16:creationId xmlns:a16="http://schemas.microsoft.com/office/drawing/2014/main" id="{AEA50320-E088-0240-E185-0CDFC06A26C0}"/>
              </a:ext>
            </a:extLst>
          </p:cNvPr>
          <p:cNvGrpSpPr/>
          <p:nvPr/>
        </p:nvGrpSpPr>
        <p:grpSpPr>
          <a:xfrm>
            <a:off x="4648602" y="2266174"/>
            <a:ext cx="868457" cy="867509"/>
            <a:chOff x="7257599" y="768348"/>
            <a:chExt cx="868457" cy="867509"/>
          </a:xfrm>
          <a:solidFill>
            <a:srgbClr val="595959"/>
          </a:solidFill>
        </p:grpSpPr>
        <p:sp>
          <p:nvSpPr>
            <p:cNvPr id="39" name="Freeform 38">
              <a:extLst>
                <a:ext uri="{FF2B5EF4-FFF2-40B4-BE49-F238E27FC236}">
                  <a16:creationId xmlns:a16="http://schemas.microsoft.com/office/drawing/2014/main" id="{98647607-C24D-7C38-D63A-3227040F8F6C}"/>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0" name="Graphic 2">
              <a:extLst>
                <a:ext uri="{FF2B5EF4-FFF2-40B4-BE49-F238E27FC236}">
                  <a16:creationId xmlns:a16="http://schemas.microsoft.com/office/drawing/2014/main" id="{06150730-83FD-36C8-9D78-E18CAE8FD5CC}"/>
                </a:ext>
              </a:extLst>
            </p:cNvPr>
            <p:cNvGrpSpPr/>
            <p:nvPr/>
          </p:nvGrpSpPr>
          <p:grpSpPr>
            <a:xfrm>
              <a:off x="7257599" y="768348"/>
              <a:ext cx="868457" cy="867509"/>
              <a:chOff x="7257599" y="768348"/>
              <a:chExt cx="868457" cy="867509"/>
            </a:xfrm>
            <a:grpFill/>
          </p:grpSpPr>
          <p:sp>
            <p:nvSpPr>
              <p:cNvPr id="41" name="Freeform 40">
                <a:extLst>
                  <a:ext uri="{FF2B5EF4-FFF2-40B4-BE49-F238E27FC236}">
                    <a16:creationId xmlns:a16="http://schemas.microsoft.com/office/drawing/2014/main" id="{E2CE06F2-A8EC-D4E2-A6E3-05130D84289A}"/>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63CB47A0-1310-73F4-1D7D-C19DF503912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5766C682-DE1F-0500-821D-F7D8BAACE27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10962DDA-3162-0B55-0B59-B9A2CF780F43}"/>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7F36AA8A-A10F-9E0C-E5E9-ADF5936E37A5}"/>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6" name="Straight Connector 45">
            <a:extLst>
              <a:ext uri="{FF2B5EF4-FFF2-40B4-BE49-F238E27FC236}">
                <a16:creationId xmlns:a16="http://schemas.microsoft.com/office/drawing/2014/main" id="{16C92E9C-EE6C-8FBA-DC1E-094C9CD5A274}"/>
              </a:ext>
            </a:extLst>
          </p:cNvPr>
          <p:cNvCxnSpPr/>
          <p:nvPr/>
        </p:nvCxnSpPr>
        <p:spPr>
          <a:xfrm>
            <a:off x="4201097" y="1928661"/>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96EBBC0-F6AA-755D-0C02-D21D3B310FF0}"/>
              </a:ext>
            </a:extLst>
          </p:cNvPr>
          <p:cNvCxnSpPr/>
          <p:nvPr/>
        </p:nvCxnSpPr>
        <p:spPr>
          <a:xfrm>
            <a:off x="4201098" y="3414010"/>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A610D0E-3C4A-9323-BCDD-CF05F64DEE1C}"/>
              </a:ext>
            </a:extLst>
          </p:cNvPr>
          <p:cNvCxnSpPr/>
          <p:nvPr/>
        </p:nvCxnSpPr>
        <p:spPr>
          <a:xfrm>
            <a:off x="4201098" y="4990674"/>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77876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530904"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93800" algn="l"/>
              </a:tabLst>
            </a:pPr>
            <a:r>
              <a:rPr lang="en-US" sz="4000">
                <a:solidFill>
                  <a:schemeClr val="bg1"/>
                </a:solidFill>
              </a:rPr>
              <a:t>01 </a:t>
            </a:r>
            <a:r>
              <a:rPr lang="en-IE">
                <a:solidFill>
                  <a:schemeClr val="bg1"/>
                </a:solidFill>
              </a:rPr>
              <a:t>Temas del sector - Fuentes para identificar las tendencias del sector</a:t>
            </a:r>
            <a:endParaRPr lang="en-US">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806814" y="1938533"/>
            <a:ext cx="3122771" cy="4235476"/>
          </a:xfrm>
        </p:spPr>
        <p:txBody>
          <a:bodyPr>
            <a:normAutofit lnSpcReduction="10000"/>
          </a:bodyPr>
          <a:lstStyle/>
          <a:p>
            <a:pPr marL="12700" indent="-12700">
              <a:lnSpc>
                <a:spcPct val="100000"/>
              </a:lnSpc>
            </a:pPr>
            <a:r>
              <a:rPr lang="en-GB" sz="2200">
                <a:latin typeface="Calibri" panose="020F0502020204030204" pitchFamily="34" charset="0"/>
                <a:ea typeface="Lato Light" panose="020F0502020204030203" pitchFamily="34" charset="0"/>
                <a:cs typeface="Calibri" panose="020F0502020204030204" pitchFamily="34" charset="0"/>
              </a:rPr>
              <a:t>La información del sector sobre las tendencias que influyen puede encontrarse en publicaciones específicas del sector y en fuentes web. Es esencial que busque y procese constantemente información importante del sector, la comparta con las personas pertinentes de la empresa (y los asesores) y la discuta sistemáticamente. </a:t>
            </a:r>
          </a:p>
          <a:p>
            <a:pPr marL="12700" indent="-12700" algn="just"/>
            <a:endParaRPr lang="en-GB">
              <a:latin typeface="Calibri" panose="020F0502020204030204" pitchFamily="34" charset="0"/>
              <a:ea typeface="Lato Light" panose="020F0502020204030203" pitchFamily="34" charset="0"/>
              <a:cs typeface="Calibri" panose="020F0502020204030204" pitchFamily="34" charset="0"/>
            </a:endParaRPr>
          </a:p>
        </p:txBody>
      </p:sp>
      <p:grpSp>
        <p:nvGrpSpPr>
          <p:cNvPr id="28" name="Graphic 2">
            <a:extLst>
              <a:ext uri="{FF2B5EF4-FFF2-40B4-BE49-F238E27FC236}">
                <a16:creationId xmlns:a16="http://schemas.microsoft.com/office/drawing/2014/main" id="{7B0153CD-FCC9-50CB-E1C5-6CB7E1998D8A}"/>
              </a:ext>
            </a:extLst>
          </p:cNvPr>
          <p:cNvGrpSpPr/>
          <p:nvPr/>
        </p:nvGrpSpPr>
        <p:grpSpPr>
          <a:xfrm>
            <a:off x="581647" y="1769777"/>
            <a:ext cx="911305" cy="970368"/>
            <a:chOff x="3918554" y="774528"/>
            <a:chExt cx="868197" cy="924466"/>
          </a:xfrm>
          <a:solidFill>
            <a:srgbClr val="595959"/>
          </a:solidFill>
        </p:grpSpPr>
        <p:grpSp>
          <p:nvGrpSpPr>
            <p:cNvPr id="29" name="Graphic 2">
              <a:extLst>
                <a:ext uri="{FF2B5EF4-FFF2-40B4-BE49-F238E27FC236}">
                  <a16:creationId xmlns:a16="http://schemas.microsoft.com/office/drawing/2014/main" id="{0F9D2982-59E1-D03F-BF77-BACAC6FC968F}"/>
                </a:ext>
              </a:extLst>
            </p:cNvPr>
            <p:cNvGrpSpPr/>
            <p:nvPr/>
          </p:nvGrpSpPr>
          <p:grpSpPr>
            <a:xfrm>
              <a:off x="3918554" y="774528"/>
              <a:ext cx="868197" cy="924466"/>
              <a:chOff x="3918554" y="774528"/>
              <a:chExt cx="868197" cy="924466"/>
            </a:xfrm>
            <a:grpFill/>
          </p:grpSpPr>
          <p:sp>
            <p:nvSpPr>
              <p:cNvPr id="33" name="Freeform 32">
                <a:extLst>
                  <a:ext uri="{FF2B5EF4-FFF2-40B4-BE49-F238E27FC236}">
                    <a16:creationId xmlns:a16="http://schemas.microsoft.com/office/drawing/2014/main" id="{8A019923-9056-42CE-6793-2A0AD642EB38}"/>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4B53E064-BFFD-3A04-7F6B-DD49369B7914}"/>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0" name="Graphic 2">
              <a:extLst>
                <a:ext uri="{FF2B5EF4-FFF2-40B4-BE49-F238E27FC236}">
                  <a16:creationId xmlns:a16="http://schemas.microsoft.com/office/drawing/2014/main" id="{8FBA9B87-8920-A2EB-0899-9F08EA2DF207}"/>
                </a:ext>
              </a:extLst>
            </p:cNvPr>
            <p:cNvGrpSpPr/>
            <p:nvPr/>
          </p:nvGrpSpPr>
          <p:grpSpPr>
            <a:xfrm>
              <a:off x="3958353" y="890522"/>
              <a:ext cx="708520" cy="605461"/>
              <a:chOff x="3958353" y="890522"/>
              <a:chExt cx="708520" cy="605461"/>
            </a:xfrm>
            <a:grpFill/>
          </p:grpSpPr>
          <p:sp>
            <p:nvSpPr>
              <p:cNvPr id="31" name="Freeform 30">
                <a:extLst>
                  <a:ext uri="{FF2B5EF4-FFF2-40B4-BE49-F238E27FC236}">
                    <a16:creationId xmlns:a16="http://schemas.microsoft.com/office/drawing/2014/main" id="{FF71527C-3D3B-45BB-42C6-1D8E50A49C3B}"/>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8" h="505859">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A80934B7-3D76-F50F-55EE-00DEF1DF599B}"/>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35" name="Rectangle 174">
            <a:extLst>
              <a:ext uri="{FF2B5EF4-FFF2-40B4-BE49-F238E27FC236}">
                <a16:creationId xmlns:a16="http://schemas.microsoft.com/office/drawing/2014/main" id="{FA860F30-B488-5905-C680-5462A9476653}"/>
              </a:ext>
            </a:extLst>
          </p:cNvPr>
          <p:cNvSpPr>
            <a:spLocks noChangeArrowheads="1"/>
          </p:cNvSpPr>
          <p:nvPr/>
        </p:nvSpPr>
        <p:spPr bwMode="auto">
          <a:xfrm>
            <a:off x="5371751" y="3095966"/>
            <a:ext cx="4043832" cy="540346"/>
          </a:xfrm>
          <a:prstGeom prst="rect">
            <a:avLst/>
          </a:prstGeom>
          <a:solidFill>
            <a:srgbClr val="B41F7A"/>
          </a:solidFill>
          <a:ln>
            <a:noFill/>
          </a:ln>
        </p:spPr>
        <p:txBody>
          <a:bodyPr vert="horz" wrap="square" lIns="45708" tIns="22854" rIns="45708" bIns="22854" numCol="1" anchor="t" anchorCtr="0" compatLnSpc="1">
            <a:prstTxWarp prst="textNoShape">
              <a:avLst/>
            </a:prstTxWarp>
          </a:bodyPr>
          <a:lstStyle/>
          <a:p>
            <a:endParaRPr lang="en-GB" b="1">
              <a:latin typeface="+mj-lt"/>
            </a:endParaRPr>
          </a:p>
        </p:txBody>
      </p:sp>
      <p:sp>
        <p:nvSpPr>
          <p:cNvPr id="36" name="Rectangle 178">
            <a:extLst>
              <a:ext uri="{FF2B5EF4-FFF2-40B4-BE49-F238E27FC236}">
                <a16:creationId xmlns:a16="http://schemas.microsoft.com/office/drawing/2014/main" id="{B0907C90-701B-534E-A034-01199D699794}"/>
              </a:ext>
            </a:extLst>
          </p:cNvPr>
          <p:cNvSpPr>
            <a:spLocks noChangeArrowheads="1"/>
          </p:cNvSpPr>
          <p:nvPr/>
        </p:nvSpPr>
        <p:spPr bwMode="auto">
          <a:xfrm>
            <a:off x="5371749" y="4717004"/>
            <a:ext cx="3954653" cy="540828"/>
          </a:xfrm>
          <a:prstGeom prst="rect">
            <a:avLst/>
          </a:prstGeom>
          <a:solidFill>
            <a:srgbClr val="245473"/>
          </a:solidFill>
          <a:ln>
            <a:noFill/>
          </a:ln>
        </p:spPr>
        <p:txBody>
          <a:bodyPr vert="horz" wrap="square" lIns="45708" tIns="22854" rIns="45708" bIns="22854" numCol="1" anchor="t" anchorCtr="0" compatLnSpc="1">
            <a:prstTxWarp prst="textNoShape">
              <a:avLst/>
            </a:prstTxWarp>
          </a:bodyPr>
          <a:lstStyle/>
          <a:p>
            <a:endParaRPr lang="en-GB" b="1">
              <a:latin typeface="+mj-lt"/>
            </a:endParaRPr>
          </a:p>
        </p:txBody>
      </p:sp>
      <p:sp>
        <p:nvSpPr>
          <p:cNvPr id="37" name="Freeform 182">
            <a:extLst>
              <a:ext uri="{FF2B5EF4-FFF2-40B4-BE49-F238E27FC236}">
                <a16:creationId xmlns:a16="http://schemas.microsoft.com/office/drawing/2014/main" id="{2B3AF8B8-8390-F85E-DC11-09FCFB3B46E7}"/>
              </a:ext>
            </a:extLst>
          </p:cNvPr>
          <p:cNvSpPr/>
          <p:nvPr/>
        </p:nvSpPr>
        <p:spPr bwMode="auto">
          <a:xfrm>
            <a:off x="8859707" y="4520821"/>
            <a:ext cx="887087" cy="934157"/>
          </a:xfrm>
          <a:custGeom>
            <a:avLst/>
            <a:gdLst>
              <a:gd name="T0" fmla="*/ 1694 w 1743"/>
              <a:gd name="T1" fmla="*/ 782 h 1743"/>
              <a:gd name="T2" fmla="*/ 1694 w 1743"/>
              <a:gd name="T3" fmla="*/ 960 h 1743"/>
              <a:gd name="T4" fmla="*/ 961 w 1743"/>
              <a:gd name="T5" fmla="*/ 1694 h 1743"/>
              <a:gd name="T6" fmla="*/ 783 w 1743"/>
              <a:gd name="T7" fmla="*/ 1694 h 1743"/>
              <a:gd name="T8" fmla="*/ 49 w 1743"/>
              <a:gd name="T9" fmla="*/ 960 h 1743"/>
              <a:gd name="T10" fmla="*/ 49 w 1743"/>
              <a:gd name="T11" fmla="*/ 782 h 1743"/>
              <a:gd name="T12" fmla="*/ 783 w 1743"/>
              <a:gd name="T13" fmla="*/ 49 h 1743"/>
              <a:gd name="T14" fmla="*/ 961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2"/>
                  <a:pt x="1743" y="911"/>
                  <a:pt x="1694" y="960"/>
                </a:cubicBezTo>
                <a:cubicBezTo>
                  <a:pt x="961" y="1694"/>
                  <a:pt x="961" y="1694"/>
                  <a:pt x="961" y="1694"/>
                </a:cubicBezTo>
                <a:cubicBezTo>
                  <a:pt x="911" y="1743"/>
                  <a:pt x="832" y="1743"/>
                  <a:pt x="783" y="1694"/>
                </a:cubicBezTo>
                <a:cubicBezTo>
                  <a:pt x="49" y="960"/>
                  <a:pt x="49" y="960"/>
                  <a:pt x="49" y="960"/>
                </a:cubicBezTo>
                <a:cubicBezTo>
                  <a:pt x="0" y="911"/>
                  <a:pt x="0" y="832"/>
                  <a:pt x="49" y="782"/>
                </a:cubicBezTo>
                <a:cubicBezTo>
                  <a:pt x="783" y="49"/>
                  <a:pt x="783" y="49"/>
                  <a:pt x="783" y="49"/>
                </a:cubicBezTo>
                <a:cubicBezTo>
                  <a:pt x="832" y="0"/>
                  <a:pt x="911" y="0"/>
                  <a:pt x="961" y="49"/>
                </a:cubicBezTo>
                <a:lnTo>
                  <a:pt x="1694" y="782"/>
                </a:lnTo>
                <a:close/>
              </a:path>
            </a:pathLst>
          </a:custGeom>
          <a:solidFill>
            <a:srgbClr val="245473"/>
          </a:solidFill>
          <a:ln>
            <a:noFill/>
          </a:ln>
        </p:spPr>
        <p:txBody>
          <a:bodyPr vert="horz" wrap="square" lIns="45708" tIns="22854" rIns="45708" bIns="22854" numCol="1" anchor="t" anchorCtr="0" compatLnSpc="1">
            <a:prstTxWarp prst="textNoShape">
              <a:avLst/>
            </a:prstTxWarp>
          </a:bodyPr>
          <a:lstStyle/>
          <a:p>
            <a:endParaRPr lang="en-GB" b="1">
              <a:latin typeface="+mj-lt"/>
            </a:endParaRPr>
          </a:p>
        </p:txBody>
      </p:sp>
      <p:sp>
        <p:nvSpPr>
          <p:cNvPr id="38" name="Rectangle 188">
            <a:extLst>
              <a:ext uri="{FF2B5EF4-FFF2-40B4-BE49-F238E27FC236}">
                <a16:creationId xmlns:a16="http://schemas.microsoft.com/office/drawing/2014/main" id="{84414922-FD22-B707-22B4-4EC1200E47A8}"/>
              </a:ext>
            </a:extLst>
          </p:cNvPr>
          <p:cNvSpPr>
            <a:spLocks noChangeArrowheads="1"/>
          </p:cNvSpPr>
          <p:nvPr/>
        </p:nvSpPr>
        <p:spPr bwMode="auto">
          <a:xfrm>
            <a:off x="5371752" y="2555138"/>
            <a:ext cx="3270194" cy="540828"/>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endParaRPr lang="en-GB" b="1">
              <a:latin typeface="+mj-lt"/>
            </a:endParaRPr>
          </a:p>
        </p:txBody>
      </p:sp>
      <p:sp>
        <p:nvSpPr>
          <p:cNvPr id="39" name="Freeform 191">
            <a:extLst>
              <a:ext uri="{FF2B5EF4-FFF2-40B4-BE49-F238E27FC236}">
                <a16:creationId xmlns:a16="http://schemas.microsoft.com/office/drawing/2014/main" id="{D315182C-F944-9059-9482-A1410BDC9760}"/>
              </a:ext>
            </a:extLst>
          </p:cNvPr>
          <p:cNvSpPr/>
          <p:nvPr/>
        </p:nvSpPr>
        <p:spPr bwMode="auto">
          <a:xfrm>
            <a:off x="8166999" y="2358474"/>
            <a:ext cx="887087" cy="934157"/>
          </a:xfrm>
          <a:custGeom>
            <a:avLst/>
            <a:gdLst>
              <a:gd name="T0" fmla="*/ 1694 w 1743"/>
              <a:gd name="T1" fmla="*/ 782 h 1743"/>
              <a:gd name="T2" fmla="*/ 1694 w 1743"/>
              <a:gd name="T3" fmla="*/ 960 h 1743"/>
              <a:gd name="T4" fmla="*/ 960 w 1743"/>
              <a:gd name="T5" fmla="*/ 1694 h 1743"/>
              <a:gd name="T6" fmla="*/ 783 w 1743"/>
              <a:gd name="T7" fmla="*/ 1694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4"/>
                  <a:pt x="960" y="1694"/>
                  <a:pt x="960" y="1694"/>
                </a:cubicBezTo>
                <a:cubicBezTo>
                  <a:pt x="911" y="1743"/>
                  <a:pt x="832" y="1743"/>
                  <a:pt x="783" y="1694"/>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endParaRPr lang="en-GB" b="1">
              <a:latin typeface="+mj-lt"/>
            </a:endParaRPr>
          </a:p>
        </p:txBody>
      </p:sp>
      <p:sp>
        <p:nvSpPr>
          <p:cNvPr id="40" name="Rectangle 194">
            <a:extLst>
              <a:ext uri="{FF2B5EF4-FFF2-40B4-BE49-F238E27FC236}">
                <a16:creationId xmlns:a16="http://schemas.microsoft.com/office/drawing/2014/main" id="{419F0F11-6F31-937C-0915-2B9D9C78F0B2}"/>
              </a:ext>
            </a:extLst>
          </p:cNvPr>
          <p:cNvSpPr>
            <a:spLocks noChangeArrowheads="1"/>
          </p:cNvSpPr>
          <p:nvPr/>
        </p:nvSpPr>
        <p:spPr bwMode="auto">
          <a:xfrm>
            <a:off x="5371749" y="3635830"/>
            <a:ext cx="3487957" cy="540828"/>
          </a:xfrm>
          <a:prstGeom prst="rect">
            <a:avLst/>
          </a:prstGeom>
          <a:solidFill>
            <a:srgbClr val="F16924"/>
          </a:solidFill>
          <a:ln>
            <a:noFill/>
          </a:ln>
        </p:spPr>
        <p:txBody>
          <a:bodyPr vert="horz" wrap="square" lIns="45708" tIns="22854" rIns="45708" bIns="22854" numCol="1" anchor="t" anchorCtr="0" compatLnSpc="1">
            <a:prstTxWarp prst="textNoShape">
              <a:avLst/>
            </a:prstTxWarp>
          </a:bodyPr>
          <a:lstStyle/>
          <a:p>
            <a:endParaRPr lang="en-GB" b="1">
              <a:latin typeface="+mj-lt"/>
            </a:endParaRPr>
          </a:p>
        </p:txBody>
      </p:sp>
      <p:sp>
        <p:nvSpPr>
          <p:cNvPr id="41" name="Freeform 198">
            <a:extLst>
              <a:ext uri="{FF2B5EF4-FFF2-40B4-BE49-F238E27FC236}">
                <a16:creationId xmlns:a16="http://schemas.microsoft.com/office/drawing/2014/main" id="{B6B67C67-8693-0988-5CB6-8E5630BA125E}"/>
              </a:ext>
            </a:extLst>
          </p:cNvPr>
          <p:cNvSpPr/>
          <p:nvPr/>
        </p:nvSpPr>
        <p:spPr bwMode="auto">
          <a:xfrm>
            <a:off x="8364130" y="3439647"/>
            <a:ext cx="887087" cy="934157"/>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F16924"/>
          </a:solidFill>
          <a:ln>
            <a:noFill/>
          </a:ln>
        </p:spPr>
        <p:txBody>
          <a:bodyPr vert="horz" wrap="square" lIns="45708" tIns="22854" rIns="45708" bIns="22854" numCol="1" anchor="t" anchorCtr="0" compatLnSpc="1">
            <a:prstTxWarp prst="textNoShape">
              <a:avLst/>
            </a:prstTxWarp>
          </a:bodyPr>
          <a:lstStyle/>
          <a:p>
            <a:endParaRPr lang="en-GB" b="1">
              <a:latin typeface="+mj-lt"/>
            </a:endParaRPr>
          </a:p>
        </p:txBody>
      </p:sp>
      <p:sp>
        <p:nvSpPr>
          <p:cNvPr id="42" name="Rectangle 200">
            <a:extLst>
              <a:ext uri="{FF2B5EF4-FFF2-40B4-BE49-F238E27FC236}">
                <a16:creationId xmlns:a16="http://schemas.microsoft.com/office/drawing/2014/main" id="{F828A1BE-4209-66F5-760E-926FAADE7BF9}"/>
              </a:ext>
            </a:extLst>
          </p:cNvPr>
          <p:cNvSpPr>
            <a:spLocks noChangeArrowheads="1"/>
          </p:cNvSpPr>
          <p:nvPr/>
        </p:nvSpPr>
        <p:spPr bwMode="auto">
          <a:xfrm>
            <a:off x="5371749" y="4176657"/>
            <a:ext cx="2850667" cy="540346"/>
          </a:xfrm>
          <a:prstGeom prst="rect">
            <a:avLst/>
          </a:prstGeom>
          <a:solidFill>
            <a:srgbClr val="EDA13E"/>
          </a:solidFill>
          <a:ln>
            <a:noFill/>
          </a:ln>
        </p:spPr>
        <p:txBody>
          <a:bodyPr vert="horz" wrap="square" lIns="45708" tIns="22854" rIns="45708" bIns="22854" numCol="1" anchor="t" anchorCtr="0" compatLnSpc="1">
            <a:prstTxWarp prst="textNoShape">
              <a:avLst/>
            </a:prstTxWarp>
          </a:bodyPr>
          <a:lstStyle/>
          <a:p>
            <a:endParaRPr lang="en-GB" b="1">
              <a:latin typeface="+mj-lt"/>
            </a:endParaRPr>
          </a:p>
        </p:txBody>
      </p:sp>
      <p:sp>
        <p:nvSpPr>
          <p:cNvPr id="43" name="Freeform 204">
            <a:extLst>
              <a:ext uri="{FF2B5EF4-FFF2-40B4-BE49-F238E27FC236}">
                <a16:creationId xmlns:a16="http://schemas.microsoft.com/office/drawing/2014/main" id="{0BA95A38-DB15-DDF5-C705-77F362118B35}"/>
              </a:ext>
            </a:extLst>
          </p:cNvPr>
          <p:cNvSpPr/>
          <p:nvPr/>
        </p:nvSpPr>
        <p:spPr bwMode="auto">
          <a:xfrm>
            <a:off x="7615493" y="3980475"/>
            <a:ext cx="887087" cy="933675"/>
          </a:xfrm>
          <a:custGeom>
            <a:avLst/>
            <a:gdLst>
              <a:gd name="T0" fmla="*/ 1694 w 1743"/>
              <a:gd name="T1" fmla="*/ 783 h 1743"/>
              <a:gd name="T2" fmla="*/ 1694 w 1743"/>
              <a:gd name="T3" fmla="*/ 961 h 1743"/>
              <a:gd name="T4" fmla="*/ 961 w 1743"/>
              <a:gd name="T5" fmla="*/ 1694 h 1743"/>
              <a:gd name="T6" fmla="*/ 783 w 1743"/>
              <a:gd name="T7" fmla="*/ 1694 h 1743"/>
              <a:gd name="T8" fmla="*/ 50 w 1743"/>
              <a:gd name="T9" fmla="*/ 961 h 1743"/>
              <a:gd name="T10" fmla="*/ 50 w 1743"/>
              <a:gd name="T11" fmla="*/ 783 h 1743"/>
              <a:gd name="T12" fmla="*/ 783 w 1743"/>
              <a:gd name="T13" fmla="*/ 49 h 1743"/>
              <a:gd name="T14" fmla="*/ 961 w 1743"/>
              <a:gd name="T15" fmla="*/ 49 h 1743"/>
              <a:gd name="T16" fmla="*/ 1694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3"/>
                </a:moveTo>
                <a:cubicBezTo>
                  <a:pt x="1743" y="832"/>
                  <a:pt x="1743" y="912"/>
                  <a:pt x="1694" y="961"/>
                </a:cubicBezTo>
                <a:cubicBezTo>
                  <a:pt x="961" y="1694"/>
                  <a:pt x="961" y="1694"/>
                  <a:pt x="961" y="1694"/>
                </a:cubicBezTo>
                <a:cubicBezTo>
                  <a:pt x="912" y="1743"/>
                  <a:pt x="832" y="1743"/>
                  <a:pt x="783" y="1694"/>
                </a:cubicBezTo>
                <a:cubicBezTo>
                  <a:pt x="50" y="961"/>
                  <a:pt x="50" y="961"/>
                  <a:pt x="50" y="961"/>
                </a:cubicBezTo>
                <a:cubicBezTo>
                  <a:pt x="0" y="912"/>
                  <a:pt x="0" y="832"/>
                  <a:pt x="50" y="783"/>
                </a:cubicBezTo>
                <a:cubicBezTo>
                  <a:pt x="783" y="49"/>
                  <a:pt x="783" y="49"/>
                  <a:pt x="783" y="49"/>
                </a:cubicBezTo>
                <a:cubicBezTo>
                  <a:pt x="832" y="0"/>
                  <a:pt x="912" y="0"/>
                  <a:pt x="961" y="49"/>
                </a:cubicBezTo>
                <a:lnTo>
                  <a:pt x="1694" y="783"/>
                </a:lnTo>
                <a:close/>
              </a:path>
            </a:pathLst>
          </a:custGeom>
          <a:solidFill>
            <a:srgbClr val="EDA13E"/>
          </a:solidFill>
          <a:ln>
            <a:noFill/>
          </a:ln>
        </p:spPr>
        <p:txBody>
          <a:bodyPr vert="horz" wrap="square" lIns="45708" tIns="22854" rIns="45708" bIns="22854" numCol="1" anchor="t" anchorCtr="0" compatLnSpc="1">
            <a:prstTxWarp prst="textNoShape">
              <a:avLst/>
            </a:prstTxWarp>
          </a:bodyPr>
          <a:lstStyle/>
          <a:p>
            <a:endParaRPr lang="en-GB" b="1">
              <a:latin typeface="+mj-lt"/>
            </a:endParaRPr>
          </a:p>
        </p:txBody>
      </p:sp>
      <p:sp>
        <p:nvSpPr>
          <p:cNvPr id="44" name="Rectangle 206">
            <a:extLst>
              <a:ext uri="{FF2B5EF4-FFF2-40B4-BE49-F238E27FC236}">
                <a16:creationId xmlns:a16="http://schemas.microsoft.com/office/drawing/2014/main" id="{E28EA32A-83CE-AFB4-F080-9920D2D870BC}"/>
              </a:ext>
            </a:extLst>
          </p:cNvPr>
          <p:cNvSpPr>
            <a:spLocks noChangeArrowheads="1"/>
          </p:cNvSpPr>
          <p:nvPr/>
        </p:nvSpPr>
        <p:spPr bwMode="auto">
          <a:xfrm>
            <a:off x="5371751" y="2014793"/>
            <a:ext cx="2458514" cy="540346"/>
          </a:xfrm>
          <a:prstGeom prst="rect">
            <a:avLst/>
          </a:prstGeom>
          <a:solidFill>
            <a:srgbClr val="245473"/>
          </a:solidFill>
          <a:ln>
            <a:noFill/>
          </a:ln>
        </p:spPr>
        <p:txBody>
          <a:bodyPr vert="horz" wrap="square" lIns="45708" tIns="22854" rIns="45708" bIns="22854" numCol="1" anchor="t" anchorCtr="0" compatLnSpc="1">
            <a:prstTxWarp prst="textNoShape">
              <a:avLst/>
            </a:prstTxWarp>
          </a:bodyPr>
          <a:lstStyle/>
          <a:p>
            <a:endParaRPr lang="en-GB" b="1">
              <a:latin typeface="+mj-lt"/>
            </a:endParaRPr>
          </a:p>
        </p:txBody>
      </p:sp>
      <p:sp>
        <p:nvSpPr>
          <p:cNvPr id="45" name="Freeform 210">
            <a:extLst>
              <a:ext uri="{FF2B5EF4-FFF2-40B4-BE49-F238E27FC236}">
                <a16:creationId xmlns:a16="http://schemas.microsoft.com/office/drawing/2014/main" id="{11411ACD-13E2-C23F-F67E-5AAC49F129B4}"/>
              </a:ext>
            </a:extLst>
          </p:cNvPr>
          <p:cNvSpPr/>
          <p:nvPr/>
        </p:nvSpPr>
        <p:spPr bwMode="auto">
          <a:xfrm>
            <a:off x="7359223" y="1818128"/>
            <a:ext cx="886629" cy="933675"/>
          </a:xfrm>
          <a:custGeom>
            <a:avLst/>
            <a:gdLst>
              <a:gd name="T0" fmla="*/ 1693 w 1742"/>
              <a:gd name="T1" fmla="*/ 782 h 1743"/>
              <a:gd name="T2" fmla="*/ 1693 w 1742"/>
              <a:gd name="T3" fmla="*/ 960 h 1743"/>
              <a:gd name="T4" fmla="*/ 960 w 1742"/>
              <a:gd name="T5" fmla="*/ 1694 h 1743"/>
              <a:gd name="T6" fmla="*/ 782 w 1742"/>
              <a:gd name="T7" fmla="*/ 1694 h 1743"/>
              <a:gd name="T8" fmla="*/ 49 w 1742"/>
              <a:gd name="T9" fmla="*/ 960 h 1743"/>
              <a:gd name="T10" fmla="*/ 49 w 1742"/>
              <a:gd name="T11" fmla="*/ 782 h 1743"/>
              <a:gd name="T12" fmla="*/ 782 w 1742"/>
              <a:gd name="T13" fmla="*/ 49 h 1743"/>
              <a:gd name="T14" fmla="*/ 960 w 1742"/>
              <a:gd name="T15" fmla="*/ 49 h 1743"/>
              <a:gd name="T16" fmla="*/ 1693 w 1742"/>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2" h="1743">
                <a:moveTo>
                  <a:pt x="1693" y="782"/>
                </a:moveTo>
                <a:cubicBezTo>
                  <a:pt x="1742" y="831"/>
                  <a:pt x="1742" y="911"/>
                  <a:pt x="1693" y="960"/>
                </a:cubicBezTo>
                <a:cubicBezTo>
                  <a:pt x="960" y="1694"/>
                  <a:pt x="960" y="1694"/>
                  <a:pt x="960" y="1694"/>
                </a:cubicBezTo>
                <a:cubicBezTo>
                  <a:pt x="911" y="1743"/>
                  <a:pt x="831" y="1743"/>
                  <a:pt x="782" y="1694"/>
                </a:cubicBezTo>
                <a:cubicBezTo>
                  <a:pt x="49" y="960"/>
                  <a:pt x="49" y="960"/>
                  <a:pt x="49" y="960"/>
                </a:cubicBezTo>
                <a:cubicBezTo>
                  <a:pt x="0" y="911"/>
                  <a:pt x="0" y="831"/>
                  <a:pt x="49" y="782"/>
                </a:cubicBezTo>
                <a:cubicBezTo>
                  <a:pt x="782" y="49"/>
                  <a:pt x="782" y="49"/>
                  <a:pt x="782" y="49"/>
                </a:cubicBezTo>
                <a:cubicBezTo>
                  <a:pt x="831" y="0"/>
                  <a:pt x="911" y="0"/>
                  <a:pt x="960" y="49"/>
                </a:cubicBezTo>
                <a:lnTo>
                  <a:pt x="1693" y="782"/>
                </a:lnTo>
                <a:close/>
              </a:path>
            </a:pathLst>
          </a:custGeom>
          <a:solidFill>
            <a:srgbClr val="245473"/>
          </a:solidFill>
          <a:ln>
            <a:noFill/>
          </a:ln>
        </p:spPr>
        <p:txBody>
          <a:bodyPr vert="horz" wrap="square" lIns="45708" tIns="22854" rIns="45708" bIns="22854" numCol="1" anchor="t" anchorCtr="0" compatLnSpc="1">
            <a:prstTxWarp prst="textNoShape">
              <a:avLst/>
            </a:prstTxWarp>
          </a:bodyPr>
          <a:lstStyle/>
          <a:p>
            <a:endParaRPr lang="en-GB" b="1">
              <a:latin typeface="+mj-lt"/>
            </a:endParaRPr>
          </a:p>
        </p:txBody>
      </p:sp>
      <p:sp>
        <p:nvSpPr>
          <p:cNvPr id="46" name="Rectangle 214">
            <a:extLst>
              <a:ext uri="{FF2B5EF4-FFF2-40B4-BE49-F238E27FC236}">
                <a16:creationId xmlns:a16="http://schemas.microsoft.com/office/drawing/2014/main" id="{88FC22C4-0238-DB08-3E8F-4E9F0689B35D}"/>
              </a:ext>
            </a:extLst>
          </p:cNvPr>
          <p:cNvSpPr>
            <a:spLocks noChangeArrowheads="1"/>
          </p:cNvSpPr>
          <p:nvPr/>
        </p:nvSpPr>
        <p:spPr bwMode="auto">
          <a:xfrm>
            <a:off x="5371751" y="5257831"/>
            <a:ext cx="2458514" cy="540346"/>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endParaRPr lang="en-GB" b="1">
              <a:latin typeface="+mj-lt"/>
            </a:endParaRPr>
          </a:p>
        </p:txBody>
      </p:sp>
      <p:sp>
        <p:nvSpPr>
          <p:cNvPr id="47" name="Freeform 217">
            <a:extLst>
              <a:ext uri="{FF2B5EF4-FFF2-40B4-BE49-F238E27FC236}">
                <a16:creationId xmlns:a16="http://schemas.microsoft.com/office/drawing/2014/main" id="{BCFD2F68-1D3F-6F74-C71C-A417388B344F}"/>
              </a:ext>
            </a:extLst>
          </p:cNvPr>
          <p:cNvSpPr/>
          <p:nvPr/>
        </p:nvSpPr>
        <p:spPr bwMode="auto">
          <a:xfrm>
            <a:off x="7358765" y="5061167"/>
            <a:ext cx="887087" cy="933675"/>
          </a:xfrm>
          <a:custGeom>
            <a:avLst/>
            <a:gdLst>
              <a:gd name="T0" fmla="*/ 1693 w 1743"/>
              <a:gd name="T1" fmla="*/ 783 h 1743"/>
              <a:gd name="T2" fmla="*/ 1693 w 1743"/>
              <a:gd name="T3" fmla="*/ 961 h 1743"/>
              <a:gd name="T4" fmla="*/ 960 w 1743"/>
              <a:gd name="T5" fmla="*/ 1694 h 1743"/>
              <a:gd name="T6" fmla="*/ 782 w 1743"/>
              <a:gd name="T7" fmla="*/ 1694 h 1743"/>
              <a:gd name="T8" fmla="*/ 49 w 1743"/>
              <a:gd name="T9" fmla="*/ 961 h 1743"/>
              <a:gd name="T10" fmla="*/ 49 w 1743"/>
              <a:gd name="T11" fmla="*/ 783 h 1743"/>
              <a:gd name="T12" fmla="*/ 782 w 1743"/>
              <a:gd name="T13" fmla="*/ 49 h 1743"/>
              <a:gd name="T14" fmla="*/ 960 w 1743"/>
              <a:gd name="T15" fmla="*/ 49 h 1743"/>
              <a:gd name="T16" fmla="*/ 1693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3" y="783"/>
                </a:moveTo>
                <a:cubicBezTo>
                  <a:pt x="1743" y="832"/>
                  <a:pt x="1742" y="911"/>
                  <a:pt x="1693" y="961"/>
                </a:cubicBezTo>
                <a:cubicBezTo>
                  <a:pt x="960" y="1694"/>
                  <a:pt x="960" y="1694"/>
                  <a:pt x="960" y="1694"/>
                </a:cubicBezTo>
                <a:cubicBezTo>
                  <a:pt x="911" y="1743"/>
                  <a:pt x="831" y="1743"/>
                  <a:pt x="782" y="1694"/>
                </a:cubicBezTo>
                <a:cubicBezTo>
                  <a:pt x="49" y="961"/>
                  <a:pt x="49" y="961"/>
                  <a:pt x="49" y="961"/>
                </a:cubicBezTo>
                <a:cubicBezTo>
                  <a:pt x="0" y="911"/>
                  <a:pt x="0" y="832"/>
                  <a:pt x="49" y="783"/>
                </a:cubicBezTo>
                <a:cubicBezTo>
                  <a:pt x="782" y="49"/>
                  <a:pt x="782" y="49"/>
                  <a:pt x="782" y="49"/>
                </a:cubicBezTo>
                <a:cubicBezTo>
                  <a:pt x="831" y="0"/>
                  <a:pt x="911" y="0"/>
                  <a:pt x="960" y="49"/>
                </a:cubicBezTo>
                <a:lnTo>
                  <a:pt x="1693" y="783"/>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endParaRPr lang="en-GB" b="1">
              <a:latin typeface="+mj-lt"/>
            </a:endParaRPr>
          </a:p>
        </p:txBody>
      </p:sp>
      <p:sp>
        <p:nvSpPr>
          <p:cNvPr id="48" name="Freeform 198">
            <a:extLst>
              <a:ext uri="{FF2B5EF4-FFF2-40B4-BE49-F238E27FC236}">
                <a16:creationId xmlns:a16="http://schemas.microsoft.com/office/drawing/2014/main" id="{FFC5796E-6AF9-F5A9-7513-EEEA1891C32F}"/>
              </a:ext>
            </a:extLst>
          </p:cNvPr>
          <p:cNvSpPr/>
          <p:nvPr/>
        </p:nvSpPr>
        <p:spPr bwMode="auto">
          <a:xfrm>
            <a:off x="9032044" y="2906708"/>
            <a:ext cx="887087" cy="934157"/>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B41F7A"/>
          </a:solidFill>
          <a:ln>
            <a:noFill/>
          </a:ln>
        </p:spPr>
        <p:txBody>
          <a:bodyPr vert="horz" wrap="square" lIns="45708" tIns="22854" rIns="45708" bIns="22854" numCol="1" anchor="t" anchorCtr="0" compatLnSpc="1">
            <a:prstTxWarp prst="textNoShape">
              <a:avLst/>
            </a:prstTxWarp>
          </a:bodyPr>
          <a:lstStyle/>
          <a:p>
            <a:endParaRPr lang="en-GB" b="1">
              <a:latin typeface="+mj-lt"/>
            </a:endParaRPr>
          </a:p>
        </p:txBody>
      </p:sp>
      <p:sp>
        <p:nvSpPr>
          <p:cNvPr id="49" name="TextBox 79">
            <a:extLst>
              <a:ext uri="{FF2B5EF4-FFF2-40B4-BE49-F238E27FC236}">
                <a16:creationId xmlns:a16="http://schemas.microsoft.com/office/drawing/2014/main" id="{71DDDCDB-F776-5BB5-8DFE-F149974BD8DF}"/>
              </a:ext>
            </a:extLst>
          </p:cNvPr>
          <p:cNvSpPr txBox="1"/>
          <p:nvPr/>
        </p:nvSpPr>
        <p:spPr>
          <a:xfrm>
            <a:off x="5532734" y="5316403"/>
            <a:ext cx="878767" cy="415498"/>
          </a:xfrm>
          <a:prstGeom prst="rect">
            <a:avLst/>
          </a:prstGeom>
          <a:noFill/>
        </p:spPr>
        <p:txBody>
          <a:bodyPr wrap="none" rtlCol="0">
            <a:spAutoFit/>
          </a:bodyPr>
          <a:lstStyle/>
          <a:p>
            <a:r>
              <a:rPr lang="en-GB" sz="2100" b="1">
                <a:solidFill>
                  <a:schemeClr val="bg1"/>
                </a:solidFill>
                <a:latin typeface="+mj-lt"/>
                <a:ea typeface="Roboto" charset="0"/>
                <a:cs typeface="Roboto" charset="0"/>
              </a:rPr>
              <a:t>En línea</a:t>
            </a:r>
          </a:p>
        </p:txBody>
      </p:sp>
      <p:sp>
        <p:nvSpPr>
          <p:cNvPr id="50" name="TextBox 80">
            <a:extLst>
              <a:ext uri="{FF2B5EF4-FFF2-40B4-BE49-F238E27FC236}">
                <a16:creationId xmlns:a16="http://schemas.microsoft.com/office/drawing/2014/main" id="{A3A5FE10-7B72-D631-C99E-78A44B400421}"/>
              </a:ext>
            </a:extLst>
          </p:cNvPr>
          <p:cNvSpPr txBox="1"/>
          <p:nvPr/>
        </p:nvSpPr>
        <p:spPr>
          <a:xfrm>
            <a:off x="5532734" y="4754002"/>
            <a:ext cx="1917513" cy="415498"/>
          </a:xfrm>
          <a:prstGeom prst="rect">
            <a:avLst/>
          </a:prstGeom>
          <a:noFill/>
        </p:spPr>
        <p:txBody>
          <a:bodyPr wrap="none" rtlCol="0">
            <a:spAutoFit/>
          </a:bodyPr>
          <a:lstStyle/>
          <a:p>
            <a:r>
              <a:rPr lang="en-GB" sz="2100" b="1">
                <a:solidFill>
                  <a:schemeClr val="bg1"/>
                </a:solidFill>
                <a:latin typeface="+mj-lt"/>
                <a:ea typeface="Roboto" charset="0"/>
                <a:cs typeface="Roboto" charset="0"/>
              </a:rPr>
              <a:t>Revistas científicas</a:t>
            </a:r>
          </a:p>
        </p:txBody>
      </p:sp>
      <p:sp>
        <p:nvSpPr>
          <p:cNvPr id="51" name="TextBox 81">
            <a:extLst>
              <a:ext uri="{FF2B5EF4-FFF2-40B4-BE49-F238E27FC236}">
                <a16:creationId xmlns:a16="http://schemas.microsoft.com/office/drawing/2014/main" id="{263EBE4D-6538-AEAB-ED46-7154A997964F}"/>
              </a:ext>
            </a:extLst>
          </p:cNvPr>
          <p:cNvSpPr txBox="1"/>
          <p:nvPr/>
        </p:nvSpPr>
        <p:spPr>
          <a:xfrm>
            <a:off x="5532734" y="4229875"/>
            <a:ext cx="2263248" cy="415498"/>
          </a:xfrm>
          <a:prstGeom prst="rect">
            <a:avLst/>
          </a:prstGeom>
          <a:noFill/>
        </p:spPr>
        <p:txBody>
          <a:bodyPr wrap="none" rtlCol="0">
            <a:spAutoFit/>
          </a:bodyPr>
          <a:lstStyle/>
          <a:p>
            <a:r>
              <a:rPr lang="en-GB" sz="2100" b="1">
                <a:solidFill>
                  <a:schemeClr val="bg1"/>
                </a:solidFill>
                <a:latin typeface="+mj-lt"/>
                <a:ea typeface="Roboto" charset="0"/>
                <a:cs typeface="Roboto" charset="0"/>
              </a:rPr>
              <a:t>Encuestas de opinión pública</a:t>
            </a:r>
          </a:p>
        </p:txBody>
      </p:sp>
      <p:sp>
        <p:nvSpPr>
          <p:cNvPr id="52" name="TextBox 82">
            <a:extLst>
              <a:ext uri="{FF2B5EF4-FFF2-40B4-BE49-F238E27FC236}">
                <a16:creationId xmlns:a16="http://schemas.microsoft.com/office/drawing/2014/main" id="{A83FD9C9-8C25-BDA2-A9B0-661876DDD9F9}"/>
              </a:ext>
            </a:extLst>
          </p:cNvPr>
          <p:cNvSpPr txBox="1"/>
          <p:nvPr/>
        </p:nvSpPr>
        <p:spPr>
          <a:xfrm>
            <a:off x="5532734" y="3674221"/>
            <a:ext cx="1706301" cy="415498"/>
          </a:xfrm>
          <a:prstGeom prst="rect">
            <a:avLst/>
          </a:prstGeom>
          <a:noFill/>
        </p:spPr>
        <p:txBody>
          <a:bodyPr wrap="none" rtlCol="0">
            <a:spAutoFit/>
          </a:bodyPr>
          <a:lstStyle/>
          <a:p>
            <a:r>
              <a:rPr lang="en-GB" sz="2100" b="1">
                <a:solidFill>
                  <a:schemeClr val="bg1"/>
                </a:solidFill>
                <a:latin typeface="+mj-lt"/>
                <a:ea typeface="Roboto" charset="0"/>
                <a:cs typeface="Roboto" charset="0"/>
              </a:rPr>
              <a:t>Revistas comerciales</a:t>
            </a:r>
          </a:p>
        </p:txBody>
      </p:sp>
      <p:sp>
        <p:nvSpPr>
          <p:cNvPr id="53" name="TextBox 83">
            <a:extLst>
              <a:ext uri="{FF2B5EF4-FFF2-40B4-BE49-F238E27FC236}">
                <a16:creationId xmlns:a16="http://schemas.microsoft.com/office/drawing/2014/main" id="{077A4EAB-1DA8-1D35-3A4C-6F814C56679E}"/>
              </a:ext>
            </a:extLst>
          </p:cNvPr>
          <p:cNvSpPr txBox="1"/>
          <p:nvPr/>
        </p:nvSpPr>
        <p:spPr>
          <a:xfrm>
            <a:off x="5532734" y="3150094"/>
            <a:ext cx="1099212" cy="415498"/>
          </a:xfrm>
          <a:prstGeom prst="rect">
            <a:avLst/>
          </a:prstGeom>
          <a:noFill/>
        </p:spPr>
        <p:txBody>
          <a:bodyPr wrap="none" rtlCol="0">
            <a:spAutoFit/>
          </a:bodyPr>
          <a:lstStyle/>
          <a:p>
            <a:r>
              <a:rPr lang="en-GB" sz="2100" b="1">
                <a:solidFill>
                  <a:schemeClr val="bg1"/>
                </a:solidFill>
                <a:latin typeface="+mj-lt"/>
                <a:ea typeface="Roboto" charset="0"/>
                <a:cs typeface="Roboto" charset="0"/>
              </a:rPr>
              <a:t>Noticias TV</a:t>
            </a:r>
          </a:p>
        </p:txBody>
      </p:sp>
      <p:sp>
        <p:nvSpPr>
          <p:cNvPr id="54" name="TextBox 84">
            <a:extLst>
              <a:ext uri="{FF2B5EF4-FFF2-40B4-BE49-F238E27FC236}">
                <a16:creationId xmlns:a16="http://schemas.microsoft.com/office/drawing/2014/main" id="{CFB6ACCB-9679-5B86-7550-52BF6223182E}"/>
              </a:ext>
            </a:extLst>
          </p:cNvPr>
          <p:cNvSpPr txBox="1"/>
          <p:nvPr/>
        </p:nvSpPr>
        <p:spPr>
          <a:xfrm>
            <a:off x="5532734" y="2587693"/>
            <a:ext cx="2279342" cy="415498"/>
          </a:xfrm>
          <a:prstGeom prst="rect">
            <a:avLst/>
          </a:prstGeom>
          <a:noFill/>
        </p:spPr>
        <p:txBody>
          <a:bodyPr wrap="none" rtlCol="0">
            <a:spAutoFit/>
          </a:bodyPr>
          <a:lstStyle/>
          <a:p>
            <a:r>
              <a:rPr lang="en-GB" sz="2100" b="1">
                <a:solidFill>
                  <a:schemeClr val="bg1"/>
                </a:solidFill>
                <a:latin typeface="+mj-lt"/>
                <a:ea typeface="Roboto" charset="0"/>
                <a:cs typeface="Roboto" charset="0"/>
              </a:rPr>
              <a:t>Revistas de negocios</a:t>
            </a:r>
          </a:p>
        </p:txBody>
      </p:sp>
      <p:sp>
        <p:nvSpPr>
          <p:cNvPr id="55" name="TextBox 85">
            <a:extLst>
              <a:ext uri="{FF2B5EF4-FFF2-40B4-BE49-F238E27FC236}">
                <a16:creationId xmlns:a16="http://schemas.microsoft.com/office/drawing/2014/main" id="{091FDAB6-04C9-83CC-1299-857386C66E0A}"/>
              </a:ext>
            </a:extLst>
          </p:cNvPr>
          <p:cNvSpPr txBox="1"/>
          <p:nvPr/>
        </p:nvSpPr>
        <p:spPr>
          <a:xfrm>
            <a:off x="5532734" y="2063566"/>
            <a:ext cx="1485087" cy="415498"/>
          </a:xfrm>
          <a:prstGeom prst="rect">
            <a:avLst/>
          </a:prstGeom>
          <a:noFill/>
        </p:spPr>
        <p:txBody>
          <a:bodyPr wrap="none" rtlCol="0">
            <a:spAutoFit/>
          </a:bodyPr>
          <a:lstStyle/>
          <a:p>
            <a:r>
              <a:rPr lang="en-GB" sz="2100" b="1">
                <a:solidFill>
                  <a:schemeClr val="bg1"/>
                </a:solidFill>
                <a:latin typeface="+mj-lt"/>
                <a:ea typeface="Roboto" charset="0"/>
                <a:cs typeface="Roboto" charset="0"/>
              </a:rPr>
              <a:t>Periódicos</a:t>
            </a:r>
          </a:p>
        </p:txBody>
      </p:sp>
      <p:sp>
        <p:nvSpPr>
          <p:cNvPr id="56" name="TextBox 91">
            <a:extLst>
              <a:ext uri="{FF2B5EF4-FFF2-40B4-BE49-F238E27FC236}">
                <a16:creationId xmlns:a16="http://schemas.microsoft.com/office/drawing/2014/main" id="{E9524268-F747-E5B1-CD76-B1F1C6D46891}"/>
              </a:ext>
            </a:extLst>
          </p:cNvPr>
          <p:cNvSpPr txBox="1"/>
          <p:nvPr/>
        </p:nvSpPr>
        <p:spPr>
          <a:xfrm>
            <a:off x="9991338" y="1825946"/>
            <a:ext cx="2032586" cy="1938992"/>
          </a:xfrm>
          <a:prstGeom prst="rect">
            <a:avLst/>
          </a:prstGeom>
          <a:solidFill>
            <a:srgbClr val="7F1C58"/>
          </a:solidFill>
        </p:spPr>
        <p:txBody>
          <a:bodyPr wrap="square" rtlCol="0">
            <a:spAutoFit/>
          </a:bodyPr>
          <a:lstStyle/>
          <a:p>
            <a:pPr algn="ctr"/>
            <a:r>
              <a:rPr lang="en-GB" sz="2000">
                <a:solidFill>
                  <a:schemeClr val="bg1"/>
                </a:solidFill>
                <a:ea typeface="Lato Light" charset="0"/>
                <a:cs typeface="Lato Light" charset="0"/>
              </a:rPr>
              <a:t>Guarde los datos importantes, compártalos con su equipo y discuta las implicaciones para su negocio</a:t>
            </a:r>
          </a:p>
        </p:txBody>
      </p:sp>
      <p:sp>
        <p:nvSpPr>
          <p:cNvPr id="57" name="TextBox 56">
            <a:extLst>
              <a:ext uri="{FF2B5EF4-FFF2-40B4-BE49-F238E27FC236}">
                <a16:creationId xmlns:a16="http://schemas.microsoft.com/office/drawing/2014/main" id="{2E671CFE-4385-D5BF-5980-2F48A68D4C9B}"/>
              </a:ext>
            </a:extLst>
          </p:cNvPr>
          <p:cNvSpPr txBox="1"/>
          <p:nvPr/>
        </p:nvSpPr>
        <p:spPr>
          <a:xfrm>
            <a:off x="9954600" y="4160541"/>
            <a:ext cx="2106062" cy="1938992"/>
          </a:xfrm>
          <a:prstGeom prst="rect">
            <a:avLst/>
          </a:prstGeom>
          <a:noFill/>
        </p:spPr>
        <p:txBody>
          <a:bodyPr wrap="square" rtlCol="0">
            <a:spAutoFit/>
          </a:bodyPr>
          <a:lstStyle/>
          <a:p>
            <a:r>
              <a:rPr lang="en-GB" sz="2000">
                <a:solidFill>
                  <a:srgbClr val="595959"/>
                </a:solidFill>
              </a:rPr>
              <a:t>Más adelante en este curso, conocerá el poder de la escucha social en el contexto de la alerta temprana de riesgos.</a:t>
            </a:r>
            <a:endParaRPr lang="en-IE" sz="2000">
              <a:solidFill>
                <a:srgbClr val="595959"/>
              </a:solidFill>
            </a:endParaRPr>
          </a:p>
        </p:txBody>
      </p:sp>
    </p:spTree>
    <p:extLst>
      <p:ext uri="{BB962C8B-B14F-4D97-AF65-F5344CB8AC3E}">
        <p14:creationId xmlns:p14="http://schemas.microsoft.com/office/powerpoint/2010/main" val="216867442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530904"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93800" algn="l"/>
              </a:tabLst>
            </a:pPr>
            <a:r>
              <a:rPr lang="en-US" sz="4000">
                <a:solidFill>
                  <a:schemeClr val="bg1"/>
                </a:solidFill>
              </a:rPr>
              <a:t>01 </a:t>
            </a:r>
            <a:r>
              <a:rPr lang="en-IE">
                <a:solidFill>
                  <a:schemeClr val="bg1"/>
                </a:solidFill>
              </a:rPr>
              <a:t>Temas del sector - Fuentes para identificar las tendencias del sector</a:t>
            </a:r>
            <a:endParaRPr lang="en-US">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694296" y="1687072"/>
            <a:ext cx="9803539" cy="4235476"/>
          </a:xfrm>
        </p:spPr>
        <p:txBody>
          <a:bodyPr>
            <a:normAutofit/>
          </a:bodyPr>
          <a:lstStyle/>
          <a:p>
            <a:pPr marL="12700" indent="-12700">
              <a:lnSpc>
                <a:spcPct val="100000"/>
              </a:lnSpc>
            </a:pPr>
            <a:r>
              <a:rPr lang="en-GB" sz="2200" b="1">
                <a:latin typeface="Calibri" panose="020F0502020204030204" pitchFamily="34" charset="0"/>
                <a:ea typeface="Lato Light" panose="020F0502020204030203" pitchFamily="34" charset="0"/>
                <a:cs typeface="Calibri" panose="020F0502020204030204" pitchFamily="34" charset="0"/>
              </a:rPr>
              <a:t>¿Sabías que puedes configurar una alerta de Google?</a:t>
            </a:r>
          </a:p>
          <a:p>
            <a:pPr marL="12700" indent="-12700">
              <a:lnSpc>
                <a:spcPct val="100000"/>
              </a:lnSpc>
            </a:pPr>
            <a:r>
              <a:rPr lang="en-GB" sz="2200">
                <a:latin typeface="Calibri" panose="020F0502020204030204" pitchFamily="34" charset="0"/>
                <a:ea typeface="Lato Light" panose="020F0502020204030203" pitchFamily="34" charset="0"/>
                <a:cs typeface="Calibri" panose="020F0502020204030204" pitchFamily="34" charset="0"/>
              </a:rPr>
              <a:t>Se trata de un servicio gratuito de detección y notificación de cambios de contenido, ofrecido por Google. El servicio envía correos electrónicos al usuario cuando encuentra nuevos resultados -como páginas web, artículos de periódicos, blogs o investigaciones científicas- que coinciden con su término de búsqueda, por ejemplo, </a:t>
            </a:r>
            <a:r>
              <a:rPr lang="en-GB" sz="2200" b="1">
                <a:solidFill>
                  <a:srgbClr val="F16924"/>
                </a:solidFill>
                <a:latin typeface="Calibri" panose="020F0502020204030204" pitchFamily="34" charset="0"/>
                <a:ea typeface="Lato Light" panose="020F0502020204030203" pitchFamily="34" charset="0"/>
                <a:cs typeface="Calibri" panose="020F0502020204030204" pitchFamily="34" charset="0"/>
              </a:rPr>
              <a:t>&lt;inserte su sector&gt; tendencias de la industria</a:t>
            </a:r>
            <a:r>
              <a:rPr lang="en-GB" sz="2200">
                <a:latin typeface="Calibri" panose="020F0502020204030204" pitchFamily="34" charset="0"/>
                <a:ea typeface="Lato Light" panose="020F0502020204030203" pitchFamily="34" charset="0"/>
                <a:cs typeface="Calibri" panose="020F0502020204030204" pitchFamily="34" charset="0"/>
              </a:rPr>
              <a:t>. Google escaneará Internet y le enviará un correo electrónico diario o semanal. </a:t>
            </a:r>
          </a:p>
          <a:p>
            <a:pPr marL="12700" indent="-12700">
              <a:lnSpc>
                <a:spcPct val="100000"/>
              </a:lnSpc>
            </a:pPr>
            <a:r>
              <a:rPr lang="en-GB" sz="2200" b="1">
                <a:latin typeface="Calibri" panose="020F0502020204030204" pitchFamily="34" charset="0"/>
                <a:ea typeface="Lato Light" panose="020F0502020204030203" pitchFamily="34" charset="0"/>
                <a:cs typeface="Calibri" panose="020F0502020204030204" pitchFamily="34" charset="0"/>
              </a:rPr>
              <a:t>Es muy fácil de configurar  </a:t>
            </a:r>
          </a:p>
          <a:p>
            <a:pPr marL="12700" indent="-12700">
              <a:lnSpc>
                <a:spcPct val="100000"/>
              </a:lnSpc>
            </a:pPr>
            <a:r>
              <a:rPr lang="en-GB" sz="2200">
                <a:latin typeface="Calibri" panose="020F0502020204030204" pitchFamily="34" charset="0"/>
                <a:ea typeface="Lato Light" panose="020F0502020204030203" pitchFamily="34" charset="0"/>
                <a:cs typeface="Calibri" panose="020F0502020204030204" pitchFamily="34" charset="0"/>
              </a:rPr>
              <a:t>- mira este vídeo haciendo clic en el play</a:t>
            </a:r>
            <a:endParaRPr lang="en-GB">
              <a:latin typeface="Calibri" panose="020F0502020204030204" pitchFamily="34" charset="0"/>
              <a:ea typeface="Lato Light" panose="020F0502020204030203" pitchFamily="34" charset="0"/>
              <a:cs typeface="Calibri" panose="020F0502020204030204" pitchFamily="34" charset="0"/>
            </a:endParaRPr>
          </a:p>
        </p:txBody>
      </p:sp>
      <p:grpSp>
        <p:nvGrpSpPr>
          <p:cNvPr id="28" name="Graphic 2">
            <a:extLst>
              <a:ext uri="{FF2B5EF4-FFF2-40B4-BE49-F238E27FC236}">
                <a16:creationId xmlns:a16="http://schemas.microsoft.com/office/drawing/2014/main" id="{7B0153CD-FCC9-50CB-E1C5-6CB7E1998D8A}"/>
              </a:ext>
            </a:extLst>
          </p:cNvPr>
          <p:cNvGrpSpPr/>
          <p:nvPr/>
        </p:nvGrpSpPr>
        <p:grpSpPr>
          <a:xfrm>
            <a:off x="581647" y="1769777"/>
            <a:ext cx="911305" cy="970368"/>
            <a:chOff x="3918554" y="774528"/>
            <a:chExt cx="868197" cy="924466"/>
          </a:xfrm>
          <a:solidFill>
            <a:srgbClr val="595959"/>
          </a:solidFill>
        </p:grpSpPr>
        <p:grpSp>
          <p:nvGrpSpPr>
            <p:cNvPr id="29" name="Graphic 2">
              <a:extLst>
                <a:ext uri="{FF2B5EF4-FFF2-40B4-BE49-F238E27FC236}">
                  <a16:creationId xmlns:a16="http://schemas.microsoft.com/office/drawing/2014/main" id="{0F9D2982-59E1-D03F-BF77-BACAC6FC968F}"/>
                </a:ext>
              </a:extLst>
            </p:cNvPr>
            <p:cNvGrpSpPr/>
            <p:nvPr/>
          </p:nvGrpSpPr>
          <p:grpSpPr>
            <a:xfrm>
              <a:off x="3918554" y="774528"/>
              <a:ext cx="868197" cy="924466"/>
              <a:chOff x="3918554" y="774528"/>
              <a:chExt cx="868197" cy="924466"/>
            </a:xfrm>
            <a:grpFill/>
          </p:grpSpPr>
          <p:sp>
            <p:nvSpPr>
              <p:cNvPr id="33" name="Freeform 32">
                <a:extLst>
                  <a:ext uri="{FF2B5EF4-FFF2-40B4-BE49-F238E27FC236}">
                    <a16:creationId xmlns:a16="http://schemas.microsoft.com/office/drawing/2014/main" id="{8A019923-9056-42CE-6793-2A0AD642EB38}"/>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4B53E064-BFFD-3A04-7F6B-DD49369B7914}"/>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0" name="Graphic 2">
              <a:extLst>
                <a:ext uri="{FF2B5EF4-FFF2-40B4-BE49-F238E27FC236}">
                  <a16:creationId xmlns:a16="http://schemas.microsoft.com/office/drawing/2014/main" id="{8FBA9B87-8920-A2EB-0899-9F08EA2DF207}"/>
                </a:ext>
              </a:extLst>
            </p:cNvPr>
            <p:cNvGrpSpPr/>
            <p:nvPr/>
          </p:nvGrpSpPr>
          <p:grpSpPr>
            <a:xfrm>
              <a:off x="3958353" y="890522"/>
              <a:ext cx="708520" cy="605461"/>
              <a:chOff x="3958353" y="890522"/>
              <a:chExt cx="708520" cy="605461"/>
            </a:xfrm>
            <a:grpFill/>
          </p:grpSpPr>
          <p:sp>
            <p:nvSpPr>
              <p:cNvPr id="31" name="Freeform 30">
                <a:extLst>
                  <a:ext uri="{FF2B5EF4-FFF2-40B4-BE49-F238E27FC236}">
                    <a16:creationId xmlns:a16="http://schemas.microsoft.com/office/drawing/2014/main" id="{FF71527C-3D3B-45BB-42C6-1D8E50A49C3B}"/>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8" h="505859">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A80934B7-3D76-F50F-55EE-00DEF1DF599B}"/>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49" name="TextBox 79">
            <a:extLst>
              <a:ext uri="{FF2B5EF4-FFF2-40B4-BE49-F238E27FC236}">
                <a16:creationId xmlns:a16="http://schemas.microsoft.com/office/drawing/2014/main" id="{71DDDCDB-F776-5BB5-8DFE-F149974BD8DF}"/>
              </a:ext>
            </a:extLst>
          </p:cNvPr>
          <p:cNvSpPr txBox="1"/>
          <p:nvPr/>
        </p:nvSpPr>
        <p:spPr>
          <a:xfrm>
            <a:off x="5532734" y="5316403"/>
            <a:ext cx="878767" cy="415498"/>
          </a:xfrm>
          <a:prstGeom prst="rect">
            <a:avLst/>
          </a:prstGeom>
          <a:noFill/>
        </p:spPr>
        <p:txBody>
          <a:bodyPr wrap="none" rtlCol="0">
            <a:spAutoFit/>
          </a:bodyPr>
          <a:lstStyle/>
          <a:p>
            <a:r>
              <a:rPr lang="en-GB" sz="2100" b="1">
                <a:solidFill>
                  <a:schemeClr val="bg1"/>
                </a:solidFill>
                <a:latin typeface="+mj-lt"/>
                <a:ea typeface="Roboto" charset="0"/>
                <a:cs typeface="Roboto" charset="0"/>
              </a:rPr>
              <a:t>En línea</a:t>
            </a:r>
          </a:p>
        </p:txBody>
      </p:sp>
      <p:pic>
        <p:nvPicPr>
          <p:cNvPr id="2" name="Online Media 1" title="How To Create Google Alerts for News 2022">
            <a:hlinkClick r:id="" action="ppaction://media"/>
            <a:extLst>
              <a:ext uri="{FF2B5EF4-FFF2-40B4-BE49-F238E27FC236}">
                <a16:creationId xmlns:a16="http://schemas.microsoft.com/office/drawing/2014/main" id="{C1B807AB-655A-1703-72E3-2611707788AE}"/>
              </a:ext>
            </a:extLst>
          </p:cNvPr>
          <p:cNvPicPr>
            <a:picLocks noRot="1" noChangeAspect="1"/>
          </p:cNvPicPr>
          <p:nvPr>
            <a:videoFile r:link="rId1"/>
          </p:nvPr>
        </p:nvPicPr>
        <p:blipFill>
          <a:blip r:embed="rId3"/>
          <a:stretch>
            <a:fillRect/>
          </a:stretch>
        </p:blipFill>
        <p:spPr>
          <a:xfrm>
            <a:off x="6096000" y="3789429"/>
            <a:ext cx="4821836" cy="2724337"/>
          </a:xfrm>
          <a:prstGeom prst="rect">
            <a:avLst/>
          </a:prstGeom>
        </p:spPr>
      </p:pic>
    </p:spTree>
    <p:extLst>
      <p:ext uri="{BB962C8B-B14F-4D97-AF65-F5344CB8AC3E}">
        <p14:creationId xmlns:p14="http://schemas.microsoft.com/office/powerpoint/2010/main" val="6979446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nodeType="clickPar">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hteck 43">
            <a:extLst>
              <a:ext uri="{FF2B5EF4-FFF2-40B4-BE49-F238E27FC236}">
                <a16:creationId xmlns:a16="http://schemas.microsoft.com/office/drawing/2014/main" id="{C7C55A65-F4C1-EE63-FC8A-52088BD3F391}"/>
              </a:ext>
            </a:extLst>
          </p:cNvPr>
          <p:cNvSpPr/>
          <p:nvPr/>
        </p:nvSpPr>
        <p:spPr>
          <a:xfrm>
            <a:off x="4900491" y="3282481"/>
            <a:ext cx="4846685" cy="891754"/>
          </a:xfrm>
          <a:prstGeom prst="rect">
            <a:avLst/>
          </a:prstGeom>
          <a:solidFill>
            <a:srgbClr val="F16924"/>
          </a:solidFill>
          <a:ln>
            <a:noFill/>
          </a:ln>
        </p:spPr>
        <p:txBody>
          <a:bodyPr vert="horz" wrap="square" lIns="68580" tIns="34290" rIns="68580" bIns="34290" numCol="1" anchor="t" anchorCtr="0" compatLnSpc="1">
            <a:prstTxWarp prst="textNoShape">
              <a:avLst/>
            </a:prstTxWarp>
          </a:bodyPr>
          <a:lstStyle/>
          <a:p>
            <a:endParaRPr lang="en-GB" sz="1500">
              <a:latin typeface="+mj-lt"/>
            </a:endParaRPr>
          </a:p>
        </p:txBody>
      </p:sp>
      <p:sp>
        <p:nvSpPr>
          <p:cNvPr id="75" name="Rechteck 43">
            <a:extLst>
              <a:ext uri="{FF2B5EF4-FFF2-40B4-BE49-F238E27FC236}">
                <a16:creationId xmlns:a16="http://schemas.microsoft.com/office/drawing/2014/main" id="{90EEBF2D-33BC-8A5C-E951-330EFFE11E67}"/>
              </a:ext>
            </a:extLst>
          </p:cNvPr>
          <p:cNvSpPr/>
          <p:nvPr/>
        </p:nvSpPr>
        <p:spPr>
          <a:xfrm>
            <a:off x="4900491" y="2204586"/>
            <a:ext cx="4846686" cy="1001377"/>
          </a:xfrm>
          <a:prstGeom prst="rect">
            <a:avLst/>
          </a:prstGeom>
          <a:solidFill>
            <a:srgbClr val="EDA13E"/>
          </a:solidFill>
          <a:ln>
            <a:noFill/>
          </a:ln>
        </p:spPr>
        <p:txBody>
          <a:bodyPr vert="horz" wrap="square" lIns="68580" tIns="34290" rIns="68580" bIns="34290" numCol="1" anchor="t" anchorCtr="0" compatLnSpc="1">
            <a:prstTxWarp prst="textNoShape">
              <a:avLst/>
            </a:prstTxWarp>
          </a:bodyPr>
          <a:lstStyle/>
          <a:p>
            <a:endParaRPr lang="en-GB" sz="1500">
              <a:latin typeface="+mj-lt"/>
            </a:endParaRPr>
          </a:p>
        </p:txBody>
      </p:sp>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a:solidFill>
                  <a:schemeClr val="bg1"/>
                </a:solidFill>
              </a:rPr>
              <a:t>02 </a:t>
            </a:r>
            <a:r>
              <a:rPr lang="en-US">
                <a:solidFill>
                  <a:schemeClr val="bg1"/>
                </a:solidFill>
              </a:rPr>
              <a:t>Cuestiones organizativas: Indicadores clave de rendimiento (KPI)</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633594" y="2052197"/>
            <a:ext cx="3159038" cy="4650317"/>
          </a:xfrm>
        </p:spPr>
        <p:txBody>
          <a:bodyPr>
            <a:normAutofit/>
          </a:bodyPr>
          <a:lstStyle/>
          <a:p>
            <a:pPr marL="12700" indent="-12700"/>
            <a:r>
              <a:rPr lang="en-GB" sz="2200">
                <a:latin typeface="Calibri" panose="020F0502020204030204" pitchFamily="34" charset="0"/>
                <a:ea typeface="Lato Light" panose="020F0502020204030203" pitchFamily="34" charset="0"/>
                <a:cs typeface="Calibri" panose="020F0502020204030204" pitchFamily="34" charset="0"/>
              </a:rPr>
              <a:t>Hay una gran cantidad de información disponible para identificar los indicadores de alerta temprana. </a:t>
            </a:r>
          </a:p>
          <a:p>
            <a:pPr marL="12700" indent="-12700"/>
            <a:r>
              <a:rPr lang="en-GB" sz="2200">
                <a:latin typeface="Calibri" panose="020F0502020204030204" pitchFamily="34" charset="0"/>
                <a:ea typeface="Lato Light" panose="020F0502020204030203" pitchFamily="34" charset="0"/>
                <a:cs typeface="Calibri" panose="020F0502020204030204" pitchFamily="34" charset="0"/>
              </a:rPr>
              <a:t>El reto es buscar en los lugares adecuados y hacer operativa esta información, y los KPI son una fuente de datos especialmente importante.</a:t>
            </a:r>
          </a:p>
          <a:p>
            <a:pPr marL="12700" indent="-12700"/>
            <a:endParaRPr lang="en-GB" sz="1600">
              <a:latin typeface="Calibri" panose="020F0502020204030204" pitchFamily="34" charset="0"/>
              <a:ea typeface="Lato Light" panose="020F0502020204030203" pitchFamily="34" charset="0"/>
              <a:cs typeface="Calibri" panose="020F0502020204030204" pitchFamily="34" charset="0"/>
            </a:endParaRPr>
          </a:p>
          <a:p>
            <a:pPr marL="12700" indent="-12700"/>
            <a:r>
              <a:rPr lang="en-GB" sz="2200">
                <a:latin typeface="Calibri" panose="020F0502020204030204" pitchFamily="34" charset="0"/>
                <a:ea typeface="Lato Light" panose="020F0502020204030203" pitchFamily="34" charset="0"/>
                <a:cs typeface="Calibri" panose="020F0502020204030204" pitchFamily="34" charset="0"/>
              </a:rPr>
              <a:t>Veamos por qué </a:t>
            </a:r>
          </a:p>
          <a:p>
            <a:pPr marL="12700" indent="-12700"/>
            <a:endParaRPr lang="en-GB" sz="2200">
              <a:latin typeface="Calibri" panose="020F0502020204030204" pitchFamily="34" charset="0"/>
              <a:ea typeface="Lato Light" panose="020F0502020204030203" pitchFamily="34" charset="0"/>
              <a:cs typeface="Calibri" panose="020F0502020204030204" pitchFamily="34" charset="0"/>
            </a:endParaRPr>
          </a:p>
          <a:p>
            <a:pPr marL="12700" indent="-12700"/>
            <a:endParaRPr lang="en-GB" sz="2200">
              <a:latin typeface="Calibri" panose="020F0502020204030204" pitchFamily="34" charset="0"/>
              <a:ea typeface="Lato Light" panose="020F0502020204030203" pitchFamily="34" charset="0"/>
              <a:cs typeface="Calibri" panose="020F0502020204030204" pitchFamily="34" charset="0"/>
            </a:endParaRPr>
          </a:p>
        </p:txBody>
      </p:sp>
      <p:sp>
        <p:nvSpPr>
          <p:cNvPr id="5" name="Rechteck 43">
            <a:extLst>
              <a:ext uri="{FF2B5EF4-FFF2-40B4-BE49-F238E27FC236}">
                <a16:creationId xmlns:a16="http://schemas.microsoft.com/office/drawing/2014/main" id="{55EC1B1F-35BF-5C97-D72E-D9D0BC115583}"/>
              </a:ext>
            </a:extLst>
          </p:cNvPr>
          <p:cNvSpPr/>
          <p:nvPr/>
        </p:nvSpPr>
        <p:spPr>
          <a:xfrm>
            <a:off x="4900491" y="5252633"/>
            <a:ext cx="4370224" cy="1198261"/>
          </a:xfrm>
          <a:prstGeom prst="rect">
            <a:avLst/>
          </a:prstGeom>
          <a:solidFill>
            <a:srgbClr val="245473"/>
          </a:solidFill>
          <a:ln>
            <a:noFill/>
          </a:ln>
        </p:spPr>
        <p:txBody>
          <a:bodyPr vert="horz" wrap="square" lIns="68580" tIns="34290" rIns="68580" bIns="34290" numCol="1" anchor="t" anchorCtr="0" compatLnSpc="1">
            <a:prstTxWarp prst="textNoShape">
              <a:avLst/>
            </a:prstTxWarp>
          </a:bodyPr>
          <a:lstStyle/>
          <a:p>
            <a:endParaRPr lang="en-GB" sz="1500">
              <a:latin typeface="+mj-lt"/>
            </a:endParaRPr>
          </a:p>
        </p:txBody>
      </p:sp>
      <p:grpSp>
        <p:nvGrpSpPr>
          <p:cNvPr id="76" name="Group 75">
            <a:extLst>
              <a:ext uri="{FF2B5EF4-FFF2-40B4-BE49-F238E27FC236}">
                <a16:creationId xmlns:a16="http://schemas.microsoft.com/office/drawing/2014/main" id="{B252C721-384C-8506-DC52-6C30B2CE24D3}"/>
              </a:ext>
            </a:extLst>
          </p:cNvPr>
          <p:cNvGrpSpPr/>
          <p:nvPr/>
        </p:nvGrpSpPr>
        <p:grpSpPr>
          <a:xfrm>
            <a:off x="9464104" y="2677708"/>
            <a:ext cx="2604548" cy="4024806"/>
            <a:chOff x="9357727" y="2325994"/>
            <a:chExt cx="2733889" cy="4224677"/>
          </a:xfrm>
        </p:grpSpPr>
        <p:sp>
          <p:nvSpPr>
            <p:cNvPr id="8" name="Freeform 9">
              <a:extLst>
                <a:ext uri="{FF2B5EF4-FFF2-40B4-BE49-F238E27FC236}">
                  <a16:creationId xmlns:a16="http://schemas.microsoft.com/office/drawing/2014/main" id="{D5FBE66F-DA9D-4960-CD9C-6C11879E818C}"/>
                </a:ext>
              </a:extLst>
            </p:cNvPr>
            <p:cNvSpPr/>
            <p:nvPr/>
          </p:nvSpPr>
          <p:spPr bwMode="auto">
            <a:xfrm>
              <a:off x="11391303" y="3806961"/>
              <a:ext cx="419627" cy="2044802"/>
            </a:xfrm>
            <a:custGeom>
              <a:avLst/>
              <a:gdLst>
                <a:gd name="T0" fmla="*/ 299 w 299"/>
                <a:gd name="T1" fmla="*/ 1290 h 1457"/>
                <a:gd name="T2" fmla="*/ 299 w 299"/>
                <a:gd name="T3" fmla="*/ 88 h 1457"/>
                <a:gd name="T4" fmla="*/ 237 w 299"/>
                <a:gd name="T5" fmla="*/ 122 h 1457"/>
                <a:gd name="T6" fmla="*/ 0 w 299"/>
                <a:gd name="T7" fmla="*/ 0 h 1457"/>
                <a:gd name="T8" fmla="*/ 0 w 299"/>
                <a:gd name="T9" fmla="*/ 1457 h 1457"/>
                <a:gd name="T10" fmla="*/ 299 w 299"/>
                <a:gd name="T11" fmla="*/ 1290 h 1457"/>
                <a:gd name="T12" fmla="*/ 299 w 299"/>
                <a:gd name="T13" fmla="*/ 1290 h 1457"/>
              </a:gdLst>
              <a:ahLst/>
              <a:cxnLst>
                <a:cxn ang="0">
                  <a:pos x="T0" y="T1"/>
                </a:cxn>
                <a:cxn ang="0">
                  <a:pos x="T2" y="T3"/>
                </a:cxn>
                <a:cxn ang="0">
                  <a:pos x="T4" y="T5"/>
                </a:cxn>
                <a:cxn ang="0">
                  <a:pos x="T6" y="T7"/>
                </a:cxn>
                <a:cxn ang="0">
                  <a:pos x="T8" y="T9"/>
                </a:cxn>
                <a:cxn ang="0">
                  <a:pos x="T10" y="T11"/>
                </a:cxn>
                <a:cxn ang="0">
                  <a:pos x="T12" y="T13"/>
                </a:cxn>
              </a:cxnLst>
              <a:rect l="0" t="0" r="r" b="b"/>
              <a:pathLst>
                <a:path w="299" h="1457">
                  <a:moveTo>
                    <a:pt x="299" y="1290"/>
                  </a:moveTo>
                  <a:lnTo>
                    <a:pt x="299" y="88"/>
                  </a:lnTo>
                  <a:lnTo>
                    <a:pt x="237" y="122"/>
                  </a:lnTo>
                  <a:lnTo>
                    <a:pt x="0" y="0"/>
                  </a:lnTo>
                  <a:lnTo>
                    <a:pt x="0" y="1457"/>
                  </a:lnTo>
                  <a:lnTo>
                    <a:pt x="299" y="1290"/>
                  </a:lnTo>
                  <a:lnTo>
                    <a:pt x="299" y="1290"/>
                  </a:lnTo>
                  <a:close/>
                </a:path>
              </a:pathLst>
            </a:custGeom>
            <a:solidFill>
              <a:srgbClr val="DE9B45"/>
            </a:solidFill>
            <a:ln>
              <a:noFill/>
            </a:ln>
          </p:spPr>
          <p:txBody>
            <a:bodyPr vert="horz" wrap="square" lIns="68580" tIns="34290" rIns="68580" bIns="34290" numCol="1" anchor="t" anchorCtr="0" compatLnSpc="1">
              <a:prstTxWarp prst="textNoShape">
                <a:avLst/>
              </a:prstTxWarp>
            </a:bodyPr>
            <a:lstStyle/>
            <a:p>
              <a:endParaRPr lang="en-GB" sz="1500">
                <a:latin typeface="+mj-lt"/>
              </a:endParaRPr>
            </a:p>
          </p:txBody>
        </p:sp>
        <p:sp>
          <p:nvSpPr>
            <p:cNvPr id="10" name="Freeform 10">
              <a:extLst>
                <a:ext uri="{FF2B5EF4-FFF2-40B4-BE49-F238E27FC236}">
                  <a16:creationId xmlns:a16="http://schemas.microsoft.com/office/drawing/2014/main" id="{EB95F43F-8396-06C6-86E1-71A4BF9C062B}"/>
                </a:ext>
              </a:extLst>
            </p:cNvPr>
            <p:cNvSpPr/>
            <p:nvPr/>
          </p:nvSpPr>
          <p:spPr bwMode="auto">
            <a:xfrm>
              <a:off x="11110616" y="2325994"/>
              <a:ext cx="981000" cy="1663068"/>
            </a:xfrm>
            <a:custGeom>
              <a:avLst/>
              <a:gdLst>
                <a:gd name="T0" fmla="*/ 245 w 699"/>
                <a:gd name="T1" fmla="*/ 0 h 1185"/>
                <a:gd name="T2" fmla="*/ 0 w 699"/>
                <a:gd name="T3" fmla="*/ 135 h 1185"/>
                <a:gd name="T4" fmla="*/ 448 w 699"/>
                <a:gd name="T5" fmla="*/ 1185 h 1185"/>
                <a:gd name="T6" fmla="*/ 699 w 699"/>
                <a:gd name="T7" fmla="*/ 1049 h 1185"/>
                <a:gd name="T8" fmla="*/ 245 w 699"/>
                <a:gd name="T9" fmla="*/ 0 h 1185"/>
                <a:gd name="T10" fmla="*/ 245 w 699"/>
                <a:gd name="T11" fmla="*/ 0 h 1185"/>
              </a:gdLst>
              <a:ahLst/>
              <a:cxnLst>
                <a:cxn ang="0">
                  <a:pos x="T0" y="T1"/>
                </a:cxn>
                <a:cxn ang="0">
                  <a:pos x="T2" y="T3"/>
                </a:cxn>
                <a:cxn ang="0">
                  <a:pos x="T4" y="T5"/>
                </a:cxn>
                <a:cxn ang="0">
                  <a:pos x="T6" y="T7"/>
                </a:cxn>
                <a:cxn ang="0">
                  <a:pos x="T8" y="T9"/>
                </a:cxn>
                <a:cxn ang="0">
                  <a:pos x="T10" y="T11"/>
                </a:cxn>
              </a:cxnLst>
              <a:rect l="0" t="0" r="r" b="b"/>
              <a:pathLst>
                <a:path w="699" h="1185">
                  <a:moveTo>
                    <a:pt x="245" y="0"/>
                  </a:moveTo>
                  <a:lnTo>
                    <a:pt x="0" y="135"/>
                  </a:lnTo>
                  <a:lnTo>
                    <a:pt x="448" y="1185"/>
                  </a:lnTo>
                  <a:lnTo>
                    <a:pt x="699" y="1049"/>
                  </a:lnTo>
                  <a:lnTo>
                    <a:pt x="245" y="0"/>
                  </a:lnTo>
                  <a:lnTo>
                    <a:pt x="245" y="0"/>
                  </a:lnTo>
                  <a:close/>
                </a:path>
              </a:pathLst>
            </a:custGeom>
            <a:solidFill>
              <a:srgbClr val="DE9B45"/>
            </a:solidFill>
            <a:ln>
              <a:noFill/>
            </a:ln>
          </p:spPr>
          <p:txBody>
            <a:bodyPr vert="horz" wrap="square" lIns="68580" tIns="34290" rIns="68580" bIns="34290" numCol="1" anchor="t" anchorCtr="0" compatLnSpc="1">
              <a:prstTxWarp prst="textNoShape">
                <a:avLst/>
              </a:prstTxWarp>
            </a:bodyPr>
            <a:lstStyle/>
            <a:p>
              <a:endParaRPr lang="en-GB" sz="4400">
                <a:latin typeface="+mj-lt"/>
              </a:endParaRPr>
            </a:p>
          </p:txBody>
        </p:sp>
        <p:sp>
          <p:nvSpPr>
            <p:cNvPr id="11" name="Freeform 11">
              <a:extLst>
                <a:ext uri="{FF2B5EF4-FFF2-40B4-BE49-F238E27FC236}">
                  <a16:creationId xmlns:a16="http://schemas.microsoft.com/office/drawing/2014/main" id="{C9F069E2-D545-2C08-2536-87919F415E2F}"/>
                </a:ext>
              </a:extLst>
            </p:cNvPr>
            <p:cNvSpPr/>
            <p:nvPr/>
          </p:nvSpPr>
          <p:spPr bwMode="auto">
            <a:xfrm>
              <a:off x="10299433" y="2504577"/>
              <a:ext cx="1424485" cy="3347187"/>
            </a:xfrm>
            <a:custGeom>
              <a:avLst/>
              <a:gdLst>
                <a:gd name="T0" fmla="*/ 778 w 1015"/>
                <a:gd name="T1" fmla="*/ 2385 h 2385"/>
                <a:gd name="T2" fmla="*/ 778 w 1015"/>
                <a:gd name="T3" fmla="*/ 928 h 2385"/>
                <a:gd name="T4" fmla="*/ 1015 w 1015"/>
                <a:gd name="T5" fmla="*/ 1050 h 2385"/>
                <a:gd name="T6" fmla="*/ 567 w 1015"/>
                <a:gd name="T7" fmla="*/ 0 h 2385"/>
                <a:gd name="T8" fmla="*/ 0 w 1015"/>
                <a:gd name="T9" fmla="*/ 532 h 2385"/>
                <a:gd name="T10" fmla="*/ 225 w 1015"/>
                <a:gd name="T11" fmla="*/ 645 h 2385"/>
                <a:gd name="T12" fmla="*/ 225 w 1015"/>
                <a:gd name="T13" fmla="*/ 2103 h 2385"/>
                <a:gd name="T14" fmla="*/ 778 w 1015"/>
                <a:gd name="T15" fmla="*/ 2385 h 2385"/>
                <a:gd name="T16" fmla="*/ 778 w 1015"/>
                <a:gd name="T17" fmla="*/ 2385 h 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 h="2385">
                  <a:moveTo>
                    <a:pt x="778" y="2385"/>
                  </a:moveTo>
                  <a:lnTo>
                    <a:pt x="778" y="928"/>
                  </a:lnTo>
                  <a:lnTo>
                    <a:pt x="1015" y="1050"/>
                  </a:lnTo>
                  <a:lnTo>
                    <a:pt x="567" y="0"/>
                  </a:lnTo>
                  <a:lnTo>
                    <a:pt x="0" y="532"/>
                  </a:lnTo>
                  <a:lnTo>
                    <a:pt x="225" y="645"/>
                  </a:lnTo>
                  <a:lnTo>
                    <a:pt x="225" y="2103"/>
                  </a:lnTo>
                  <a:lnTo>
                    <a:pt x="778" y="2385"/>
                  </a:lnTo>
                  <a:lnTo>
                    <a:pt x="778" y="2385"/>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4400">
                <a:latin typeface="+mj-lt"/>
              </a:endParaRPr>
            </a:p>
          </p:txBody>
        </p:sp>
        <p:sp>
          <p:nvSpPr>
            <p:cNvPr id="15" name="Freeform 12">
              <a:extLst>
                <a:ext uri="{FF2B5EF4-FFF2-40B4-BE49-F238E27FC236}">
                  <a16:creationId xmlns:a16="http://schemas.microsoft.com/office/drawing/2014/main" id="{C4EE26EE-EB43-95EB-A00F-18CC21A5FDFA}"/>
                </a:ext>
              </a:extLst>
            </p:cNvPr>
            <p:cNvSpPr/>
            <p:nvPr/>
          </p:nvSpPr>
          <p:spPr bwMode="auto">
            <a:xfrm>
              <a:off x="10195578" y="4032914"/>
              <a:ext cx="1195725" cy="625931"/>
            </a:xfrm>
            <a:custGeom>
              <a:avLst/>
              <a:gdLst>
                <a:gd name="T0" fmla="*/ 852 w 852"/>
                <a:gd name="T1" fmla="*/ 281 h 446"/>
                <a:gd name="T2" fmla="*/ 299 w 852"/>
                <a:gd name="T3" fmla="*/ 0 h 446"/>
                <a:gd name="T4" fmla="*/ 0 w 852"/>
                <a:gd name="T5" fmla="*/ 166 h 446"/>
                <a:gd name="T6" fmla="*/ 554 w 852"/>
                <a:gd name="T7" fmla="*/ 446 h 446"/>
                <a:gd name="T8" fmla="*/ 852 w 852"/>
                <a:gd name="T9" fmla="*/ 281 h 446"/>
                <a:gd name="T10" fmla="*/ 852 w 852"/>
                <a:gd name="T11" fmla="*/ 281 h 446"/>
              </a:gdLst>
              <a:ahLst/>
              <a:cxnLst>
                <a:cxn ang="0">
                  <a:pos x="T0" y="T1"/>
                </a:cxn>
                <a:cxn ang="0">
                  <a:pos x="T2" y="T3"/>
                </a:cxn>
                <a:cxn ang="0">
                  <a:pos x="T4" y="T5"/>
                </a:cxn>
                <a:cxn ang="0">
                  <a:pos x="T6" y="T7"/>
                </a:cxn>
                <a:cxn ang="0">
                  <a:pos x="T8" y="T9"/>
                </a:cxn>
                <a:cxn ang="0">
                  <a:pos x="T10" y="T11"/>
                </a:cxn>
              </a:cxnLst>
              <a:rect l="0" t="0" r="r" b="b"/>
              <a:pathLst>
                <a:path w="852" h="446">
                  <a:moveTo>
                    <a:pt x="852" y="281"/>
                  </a:moveTo>
                  <a:lnTo>
                    <a:pt x="299" y="0"/>
                  </a:lnTo>
                  <a:lnTo>
                    <a:pt x="0" y="166"/>
                  </a:lnTo>
                  <a:lnTo>
                    <a:pt x="554" y="446"/>
                  </a:lnTo>
                  <a:lnTo>
                    <a:pt x="852" y="281"/>
                  </a:lnTo>
                  <a:lnTo>
                    <a:pt x="852" y="281"/>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1500">
                <a:latin typeface="+mj-lt"/>
              </a:endParaRPr>
            </a:p>
          </p:txBody>
        </p:sp>
        <p:sp>
          <p:nvSpPr>
            <p:cNvPr id="16" name="Freeform 13">
              <a:extLst>
                <a:ext uri="{FF2B5EF4-FFF2-40B4-BE49-F238E27FC236}">
                  <a16:creationId xmlns:a16="http://schemas.microsoft.com/office/drawing/2014/main" id="{3CE0A0CE-E9E6-686C-FDDA-C01A915D7AD8}"/>
                </a:ext>
              </a:extLst>
            </p:cNvPr>
            <p:cNvSpPr/>
            <p:nvPr/>
          </p:nvSpPr>
          <p:spPr bwMode="auto">
            <a:xfrm>
              <a:off x="10195579" y="4265883"/>
              <a:ext cx="777501" cy="1818849"/>
            </a:xfrm>
            <a:custGeom>
              <a:avLst/>
              <a:gdLst>
                <a:gd name="T0" fmla="*/ 554 w 554"/>
                <a:gd name="T1" fmla="*/ 1296 h 1296"/>
                <a:gd name="T2" fmla="*/ 554 w 554"/>
                <a:gd name="T3" fmla="*/ 280 h 1296"/>
                <a:gd name="T4" fmla="*/ 0 w 554"/>
                <a:gd name="T5" fmla="*/ 0 h 1296"/>
                <a:gd name="T6" fmla="*/ 0 w 554"/>
                <a:gd name="T7" fmla="*/ 1013 h 1296"/>
                <a:gd name="T8" fmla="*/ 554 w 554"/>
                <a:gd name="T9" fmla="*/ 1296 h 1296"/>
                <a:gd name="T10" fmla="*/ 554 w 554"/>
                <a:gd name="T11" fmla="*/ 1296 h 1296"/>
              </a:gdLst>
              <a:ahLst/>
              <a:cxnLst>
                <a:cxn ang="0">
                  <a:pos x="T0" y="T1"/>
                </a:cxn>
                <a:cxn ang="0">
                  <a:pos x="T2" y="T3"/>
                </a:cxn>
                <a:cxn ang="0">
                  <a:pos x="T4" y="T5"/>
                </a:cxn>
                <a:cxn ang="0">
                  <a:pos x="T6" y="T7"/>
                </a:cxn>
                <a:cxn ang="0">
                  <a:pos x="T8" y="T9"/>
                </a:cxn>
                <a:cxn ang="0">
                  <a:pos x="T10" y="T11"/>
                </a:cxn>
              </a:cxnLst>
              <a:rect l="0" t="0" r="r" b="b"/>
              <a:pathLst>
                <a:path w="554" h="1296">
                  <a:moveTo>
                    <a:pt x="554" y="1296"/>
                  </a:moveTo>
                  <a:lnTo>
                    <a:pt x="554" y="280"/>
                  </a:lnTo>
                  <a:lnTo>
                    <a:pt x="0" y="0"/>
                  </a:lnTo>
                  <a:lnTo>
                    <a:pt x="0" y="1013"/>
                  </a:lnTo>
                  <a:lnTo>
                    <a:pt x="554" y="1296"/>
                  </a:lnTo>
                  <a:lnTo>
                    <a:pt x="554" y="1296"/>
                  </a:lnTo>
                  <a:close/>
                </a:path>
              </a:pathLst>
            </a:custGeom>
            <a:solidFill>
              <a:srgbClr val="D66A35"/>
            </a:solidFill>
            <a:ln>
              <a:noFill/>
            </a:ln>
          </p:spPr>
          <p:txBody>
            <a:bodyPr vert="horz" wrap="square" lIns="68580" tIns="34290" rIns="68580" bIns="34290" numCol="1" anchor="t" anchorCtr="0" compatLnSpc="1">
              <a:prstTxWarp prst="textNoShape">
                <a:avLst/>
              </a:prstTxWarp>
            </a:bodyPr>
            <a:lstStyle/>
            <a:p>
              <a:endParaRPr lang="en-GB" sz="1500">
                <a:latin typeface="+mj-lt"/>
              </a:endParaRPr>
            </a:p>
          </p:txBody>
        </p:sp>
        <p:sp>
          <p:nvSpPr>
            <p:cNvPr id="17" name="Freeform 14">
              <a:extLst>
                <a:ext uri="{FF2B5EF4-FFF2-40B4-BE49-F238E27FC236}">
                  <a16:creationId xmlns:a16="http://schemas.microsoft.com/office/drawing/2014/main" id="{4F28C4F5-8CE1-CB40-9F95-D292AFA8B92C}"/>
                </a:ext>
              </a:extLst>
            </p:cNvPr>
            <p:cNvSpPr/>
            <p:nvPr/>
          </p:nvSpPr>
          <p:spPr bwMode="auto">
            <a:xfrm>
              <a:off x="10973080" y="4427279"/>
              <a:ext cx="418223" cy="1657454"/>
            </a:xfrm>
            <a:custGeom>
              <a:avLst/>
              <a:gdLst>
                <a:gd name="T0" fmla="*/ 298 w 298"/>
                <a:gd name="T1" fmla="*/ 1015 h 1181"/>
                <a:gd name="T2" fmla="*/ 298 w 298"/>
                <a:gd name="T3" fmla="*/ 0 h 1181"/>
                <a:gd name="T4" fmla="*/ 0 w 298"/>
                <a:gd name="T5" fmla="*/ 165 h 1181"/>
                <a:gd name="T6" fmla="*/ 0 w 298"/>
                <a:gd name="T7" fmla="*/ 1181 h 1181"/>
                <a:gd name="T8" fmla="*/ 298 w 298"/>
                <a:gd name="T9" fmla="*/ 1015 h 1181"/>
                <a:gd name="T10" fmla="*/ 298 w 298"/>
                <a:gd name="T11" fmla="*/ 1015 h 1181"/>
              </a:gdLst>
              <a:ahLst/>
              <a:cxnLst>
                <a:cxn ang="0">
                  <a:pos x="T0" y="T1"/>
                </a:cxn>
                <a:cxn ang="0">
                  <a:pos x="T2" y="T3"/>
                </a:cxn>
                <a:cxn ang="0">
                  <a:pos x="T4" y="T5"/>
                </a:cxn>
                <a:cxn ang="0">
                  <a:pos x="T6" y="T7"/>
                </a:cxn>
                <a:cxn ang="0">
                  <a:pos x="T8" y="T9"/>
                </a:cxn>
                <a:cxn ang="0">
                  <a:pos x="T10" y="T11"/>
                </a:cxn>
              </a:cxnLst>
              <a:rect l="0" t="0" r="r" b="b"/>
              <a:pathLst>
                <a:path w="298" h="1181">
                  <a:moveTo>
                    <a:pt x="298" y="1015"/>
                  </a:moveTo>
                  <a:lnTo>
                    <a:pt x="298" y="0"/>
                  </a:lnTo>
                  <a:lnTo>
                    <a:pt x="0" y="165"/>
                  </a:lnTo>
                  <a:lnTo>
                    <a:pt x="0" y="1181"/>
                  </a:lnTo>
                  <a:lnTo>
                    <a:pt x="298" y="1015"/>
                  </a:lnTo>
                  <a:lnTo>
                    <a:pt x="298" y="1015"/>
                  </a:lnTo>
                  <a:close/>
                </a:path>
              </a:pathLst>
            </a:custGeom>
            <a:solidFill>
              <a:srgbClr val="D66A35"/>
            </a:solidFill>
            <a:ln>
              <a:noFill/>
            </a:ln>
          </p:spPr>
          <p:txBody>
            <a:bodyPr vert="horz" wrap="square" lIns="68580" tIns="34290" rIns="68580" bIns="34290" numCol="1" anchor="t" anchorCtr="0" compatLnSpc="1">
              <a:prstTxWarp prst="textNoShape">
                <a:avLst/>
              </a:prstTxWarp>
            </a:bodyPr>
            <a:lstStyle/>
            <a:p>
              <a:endParaRPr lang="en-GB" sz="1500">
                <a:latin typeface="+mj-lt"/>
              </a:endParaRPr>
            </a:p>
          </p:txBody>
        </p:sp>
        <p:sp>
          <p:nvSpPr>
            <p:cNvPr id="18" name="Freeform 15">
              <a:extLst>
                <a:ext uri="{FF2B5EF4-FFF2-40B4-BE49-F238E27FC236}">
                  <a16:creationId xmlns:a16="http://schemas.microsoft.com/office/drawing/2014/main" id="{B6C7281F-C0ED-21D4-3868-6C8CF89CEE02}"/>
                </a:ext>
              </a:extLst>
            </p:cNvPr>
            <p:cNvSpPr/>
            <p:nvPr/>
          </p:nvSpPr>
          <p:spPr bwMode="auto">
            <a:xfrm>
              <a:off x="9777355" y="4605515"/>
              <a:ext cx="1195724" cy="625931"/>
            </a:xfrm>
            <a:custGeom>
              <a:avLst/>
              <a:gdLst>
                <a:gd name="T0" fmla="*/ 852 w 852"/>
                <a:gd name="T1" fmla="*/ 283 h 446"/>
                <a:gd name="T2" fmla="*/ 298 w 852"/>
                <a:gd name="T3" fmla="*/ 0 h 446"/>
                <a:gd name="T4" fmla="*/ 0 w 852"/>
                <a:gd name="T5" fmla="*/ 166 h 446"/>
                <a:gd name="T6" fmla="*/ 553 w 852"/>
                <a:gd name="T7" fmla="*/ 446 h 446"/>
                <a:gd name="T8" fmla="*/ 852 w 852"/>
                <a:gd name="T9" fmla="*/ 283 h 446"/>
                <a:gd name="T10" fmla="*/ 852 w 852"/>
                <a:gd name="T11" fmla="*/ 283 h 446"/>
              </a:gdLst>
              <a:ahLst/>
              <a:cxnLst>
                <a:cxn ang="0">
                  <a:pos x="T0" y="T1"/>
                </a:cxn>
                <a:cxn ang="0">
                  <a:pos x="T2" y="T3"/>
                </a:cxn>
                <a:cxn ang="0">
                  <a:pos x="T4" y="T5"/>
                </a:cxn>
                <a:cxn ang="0">
                  <a:pos x="T6" y="T7"/>
                </a:cxn>
                <a:cxn ang="0">
                  <a:pos x="T8" y="T9"/>
                </a:cxn>
                <a:cxn ang="0">
                  <a:pos x="T10" y="T11"/>
                </a:cxn>
              </a:cxnLst>
              <a:rect l="0" t="0" r="r" b="b"/>
              <a:pathLst>
                <a:path w="852" h="446">
                  <a:moveTo>
                    <a:pt x="852" y="283"/>
                  </a:moveTo>
                  <a:lnTo>
                    <a:pt x="298" y="0"/>
                  </a:lnTo>
                  <a:lnTo>
                    <a:pt x="0" y="166"/>
                  </a:lnTo>
                  <a:lnTo>
                    <a:pt x="553" y="446"/>
                  </a:lnTo>
                  <a:lnTo>
                    <a:pt x="852" y="283"/>
                  </a:lnTo>
                  <a:lnTo>
                    <a:pt x="852" y="283"/>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1500">
                <a:latin typeface="+mj-lt"/>
              </a:endParaRPr>
            </a:p>
          </p:txBody>
        </p:sp>
        <p:sp>
          <p:nvSpPr>
            <p:cNvPr id="19" name="Freeform 16">
              <a:extLst>
                <a:ext uri="{FF2B5EF4-FFF2-40B4-BE49-F238E27FC236}">
                  <a16:creationId xmlns:a16="http://schemas.microsoft.com/office/drawing/2014/main" id="{5637CC85-6137-9356-06D5-7F2AF74994EB}"/>
                </a:ext>
              </a:extLst>
            </p:cNvPr>
            <p:cNvSpPr/>
            <p:nvPr/>
          </p:nvSpPr>
          <p:spPr bwMode="auto">
            <a:xfrm>
              <a:off x="10553453" y="5002687"/>
              <a:ext cx="419627" cy="1313613"/>
            </a:xfrm>
            <a:custGeom>
              <a:avLst/>
              <a:gdLst>
                <a:gd name="T0" fmla="*/ 299 w 299"/>
                <a:gd name="T1" fmla="*/ 771 h 936"/>
                <a:gd name="T2" fmla="*/ 299 w 299"/>
                <a:gd name="T3" fmla="*/ 0 h 936"/>
                <a:gd name="T4" fmla="*/ 0 w 299"/>
                <a:gd name="T5" fmla="*/ 163 h 936"/>
                <a:gd name="T6" fmla="*/ 0 w 299"/>
                <a:gd name="T7" fmla="*/ 936 h 936"/>
                <a:gd name="T8" fmla="*/ 299 w 299"/>
                <a:gd name="T9" fmla="*/ 771 h 936"/>
                <a:gd name="T10" fmla="*/ 299 w 299"/>
                <a:gd name="T11" fmla="*/ 771 h 936"/>
              </a:gdLst>
              <a:ahLst/>
              <a:cxnLst>
                <a:cxn ang="0">
                  <a:pos x="T0" y="T1"/>
                </a:cxn>
                <a:cxn ang="0">
                  <a:pos x="T2" y="T3"/>
                </a:cxn>
                <a:cxn ang="0">
                  <a:pos x="T4" y="T5"/>
                </a:cxn>
                <a:cxn ang="0">
                  <a:pos x="T6" y="T7"/>
                </a:cxn>
                <a:cxn ang="0">
                  <a:pos x="T8" y="T9"/>
                </a:cxn>
                <a:cxn ang="0">
                  <a:pos x="T10" y="T11"/>
                </a:cxn>
              </a:cxnLst>
              <a:rect l="0" t="0" r="r" b="b"/>
              <a:pathLst>
                <a:path w="299" h="936">
                  <a:moveTo>
                    <a:pt x="299" y="771"/>
                  </a:moveTo>
                  <a:lnTo>
                    <a:pt x="299" y="0"/>
                  </a:lnTo>
                  <a:lnTo>
                    <a:pt x="0" y="163"/>
                  </a:lnTo>
                  <a:lnTo>
                    <a:pt x="0" y="936"/>
                  </a:lnTo>
                  <a:lnTo>
                    <a:pt x="299" y="771"/>
                  </a:lnTo>
                  <a:lnTo>
                    <a:pt x="299" y="771"/>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1500">
                <a:latin typeface="+mj-lt"/>
              </a:endParaRPr>
            </a:p>
          </p:txBody>
        </p:sp>
        <p:sp>
          <p:nvSpPr>
            <p:cNvPr id="20" name="Freeform 17">
              <a:extLst>
                <a:ext uri="{FF2B5EF4-FFF2-40B4-BE49-F238E27FC236}">
                  <a16:creationId xmlns:a16="http://schemas.microsoft.com/office/drawing/2014/main" id="{BDD2D163-F7CB-9DF4-4461-C78D172A3F99}"/>
                </a:ext>
              </a:extLst>
            </p:cNvPr>
            <p:cNvSpPr/>
            <p:nvPr/>
          </p:nvSpPr>
          <p:spPr bwMode="auto">
            <a:xfrm>
              <a:off x="9794467" y="4832268"/>
              <a:ext cx="776098" cy="1477815"/>
            </a:xfrm>
            <a:custGeom>
              <a:avLst/>
              <a:gdLst>
                <a:gd name="T0" fmla="*/ 553 w 553"/>
                <a:gd name="T1" fmla="*/ 1053 h 1053"/>
                <a:gd name="T2" fmla="*/ 553 w 553"/>
                <a:gd name="T3" fmla="*/ 280 h 1053"/>
                <a:gd name="T4" fmla="*/ 0 w 553"/>
                <a:gd name="T5" fmla="*/ 0 h 1053"/>
                <a:gd name="T6" fmla="*/ 0 w 553"/>
                <a:gd name="T7" fmla="*/ 772 h 1053"/>
                <a:gd name="T8" fmla="*/ 553 w 553"/>
                <a:gd name="T9" fmla="*/ 1053 h 1053"/>
                <a:gd name="T10" fmla="*/ 553 w 553"/>
                <a:gd name="T11" fmla="*/ 1053 h 1053"/>
              </a:gdLst>
              <a:ahLst/>
              <a:cxnLst>
                <a:cxn ang="0">
                  <a:pos x="T0" y="T1"/>
                </a:cxn>
                <a:cxn ang="0">
                  <a:pos x="T2" y="T3"/>
                </a:cxn>
                <a:cxn ang="0">
                  <a:pos x="T4" y="T5"/>
                </a:cxn>
                <a:cxn ang="0">
                  <a:pos x="T6" y="T7"/>
                </a:cxn>
                <a:cxn ang="0">
                  <a:pos x="T8" y="T9"/>
                </a:cxn>
                <a:cxn ang="0">
                  <a:pos x="T10" y="T11"/>
                </a:cxn>
              </a:cxnLst>
              <a:rect l="0" t="0" r="r" b="b"/>
              <a:pathLst>
                <a:path w="553" h="1053">
                  <a:moveTo>
                    <a:pt x="553" y="1053"/>
                  </a:moveTo>
                  <a:lnTo>
                    <a:pt x="553" y="280"/>
                  </a:lnTo>
                  <a:lnTo>
                    <a:pt x="0" y="0"/>
                  </a:lnTo>
                  <a:lnTo>
                    <a:pt x="0" y="772"/>
                  </a:lnTo>
                  <a:lnTo>
                    <a:pt x="553" y="1053"/>
                  </a:lnTo>
                  <a:lnTo>
                    <a:pt x="553" y="1053"/>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1500">
                <a:latin typeface="+mj-lt"/>
              </a:endParaRPr>
            </a:p>
          </p:txBody>
        </p:sp>
        <p:grpSp>
          <p:nvGrpSpPr>
            <p:cNvPr id="21" name="Group 28">
              <a:extLst>
                <a:ext uri="{FF2B5EF4-FFF2-40B4-BE49-F238E27FC236}">
                  <a16:creationId xmlns:a16="http://schemas.microsoft.com/office/drawing/2014/main" id="{C36DC48F-03A6-C685-3F26-735BD66AF3B0}"/>
                </a:ext>
              </a:extLst>
            </p:cNvPr>
            <p:cNvGrpSpPr/>
            <p:nvPr/>
          </p:nvGrpSpPr>
          <p:grpSpPr>
            <a:xfrm>
              <a:off x="9357727" y="5185131"/>
              <a:ext cx="1195727" cy="1365540"/>
              <a:chOff x="8526457" y="4929184"/>
              <a:chExt cx="1352552" cy="1544637"/>
            </a:xfrm>
          </p:grpSpPr>
          <p:sp>
            <p:nvSpPr>
              <p:cNvPr id="22" name="Freeform 18">
                <a:extLst>
                  <a:ext uri="{FF2B5EF4-FFF2-40B4-BE49-F238E27FC236}">
                    <a16:creationId xmlns:a16="http://schemas.microsoft.com/office/drawing/2014/main" id="{2E486461-341C-0620-81A6-3E4AA6E2B22E}"/>
                  </a:ext>
                </a:extLst>
              </p:cNvPr>
              <p:cNvSpPr/>
              <p:nvPr/>
            </p:nvSpPr>
            <p:spPr bwMode="auto">
              <a:xfrm>
                <a:off x="8526460" y="4929184"/>
                <a:ext cx="1352549" cy="709613"/>
              </a:xfrm>
              <a:custGeom>
                <a:avLst/>
                <a:gdLst>
                  <a:gd name="T0" fmla="*/ 852 w 852"/>
                  <a:gd name="T1" fmla="*/ 282 h 447"/>
                  <a:gd name="T2" fmla="*/ 299 w 852"/>
                  <a:gd name="T3" fmla="*/ 0 h 447"/>
                  <a:gd name="T4" fmla="*/ 0 w 852"/>
                  <a:gd name="T5" fmla="*/ 165 h 447"/>
                  <a:gd name="T6" fmla="*/ 554 w 852"/>
                  <a:gd name="T7" fmla="*/ 447 h 447"/>
                  <a:gd name="T8" fmla="*/ 852 w 852"/>
                  <a:gd name="T9" fmla="*/ 282 h 447"/>
                  <a:gd name="T10" fmla="*/ 852 w 852"/>
                  <a:gd name="T11" fmla="*/ 282 h 447"/>
                </a:gdLst>
                <a:ahLst/>
                <a:cxnLst>
                  <a:cxn ang="0">
                    <a:pos x="T0" y="T1"/>
                  </a:cxn>
                  <a:cxn ang="0">
                    <a:pos x="T2" y="T3"/>
                  </a:cxn>
                  <a:cxn ang="0">
                    <a:pos x="T4" y="T5"/>
                  </a:cxn>
                  <a:cxn ang="0">
                    <a:pos x="T6" y="T7"/>
                  </a:cxn>
                  <a:cxn ang="0">
                    <a:pos x="T8" y="T9"/>
                  </a:cxn>
                  <a:cxn ang="0">
                    <a:pos x="T10" y="T11"/>
                  </a:cxn>
                </a:cxnLst>
                <a:rect l="0" t="0" r="r" b="b"/>
                <a:pathLst>
                  <a:path w="852" h="447">
                    <a:moveTo>
                      <a:pt x="852" y="282"/>
                    </a:moveTo>
                    <a:lnTo>
                      <a:pt x="299" y="0"/>
                    </a:lnTo>
                    <a:lnTo>
                      <a:pt x="0" y="165"/>
                    </a:lnTo>
                    <a:lnTo>
                      <a:pt x="554" y="447"/>
                    </a:lnTo>
                    <a:lnTo>
                      <a:pt x="852" y="282"/>
                    </a:lnTo>
                    <a:lnTo>
                      <a:pt x="852" y="282"/>
                    </a:lnTo>
                    <a:close/>
                  </a:path>
                </a:pathLst>
              </a:custGeom>
              <a:solidFill>
                <a:srgbClr val="2454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a:latin typeface="+mj-lt"/>
                </a:endParaRPr>
              </a:p>
            </p:txBody>
          </p:sp>
          <p:sp>
            <p:nvSpPr>
              <p:cNvPr id="23" name="Freeform 19">
                <a:extLst>
                  <a:ext uri="{FF2B5EF4-FFF2-40B4-BE49-F238E27FC236}">
                    <a16:creationId xmlns:a16="http://schemas.microsoft.com/office/drawing/2014/main" id="{CFD1D0D3-D747-C952-EEAF-D901D799A77C}"/>
                  </a:ext>
                </a:extLst>
              </p:cNvPr>
              <p:cNvSpPr/>
              <p:nvPr/>
            </p:nvSpPr>
            <p:spPr bwMode="auto">
              <a:xfrm>
                <a:off x="9405934" y="5376859"/>
                <a:ext cx="473075" cy="1096962"/>
              </a:xfrm>
              <a:custGeom>
                <a:avLst/>
                <a:gdLst>
                  <a:gd name="T0" fmla="*/ 298 w 298"/>
                  <a:gd name="T1" fmla="*/ 524 h 691"/>
                  <a:gd name="T2" fmla="*/ 298 w 298"/>
                  <a:gd name="T3" fmla="*/ 0 h 691"/>
                  <a:gd name="T4" fmla="*/ 0 w 298"/>
                  <a:gd name="T5" fmla="*/ 165 h 691"/>
                  <a:gd name="T6" fmla="*/ 0 w 298"/>
                  <a:gd name="T7" fmla="*/ 691 h 691"/>
                  <a:gd name="T8" fmla="*/ 298 w 298"/>
                  <a:gd name="T9" fmla="*/ 524 h 691"/>
                  <a:gd name="T10" fmla="*/ 298 w 298"/>
                  <a:gd name="T11" fmla="*/ 524 h 691"/>
                </a:gdLst>
                <a:ahLst/>
                <a:cxnLst>
                  <a:cxn ang="0">
                    <a:pos x="T0" y="T1"/>
                  </a:cxn>
                  <a:cxn ang="0">
                    <a:pos x="T2" y="T3"/>
                  </a:cxn>
                  <a:cxn ang="0">
                    <a:pos x="T4" y="T5"/>
                  </a:cxn>
                  <a:cxn ang="0">
                    <a:pos x="T6" y="T7"/>
                  </a:cxn>
                  <a:cxn ang="0">
                    <a:pos x="T8" y="T9"/>
                  </a:cxn>
                  <a:cxn ang="0">
                    <a:pos x="T10" y="T11"/>
                  </a:cxn>
                </a:cxnLst>
                <a:rect l="0" t="0" r="r" b="b"/>
                <a:pathLst>
                  <a:path w="298" h="691">
                    <a:moveTo>
                      <a:pt x="298" y="524"/>
                    </a:moveTo>
                    <a:lnTo>
                      <a:pt x="298" y="0"/>
                    </a:lnTo>
                    <a:lnTo>
                      <a:pt x="0" y="165"/>
                    </a:lnTo>
                    <a:lnTo>
                      <a:pt x="0" y="691"/>
                    </a:lnTo>
                    <a:lnTo>
                      <a:pt x="298" y="524"/>
                    </a:lnTo>
                    <a:lnTo>
                      <a:pt x="298" y="524"/>
                    </a:lnTo>
                    <a:close/>
                  </a:path>
                </a:pathLst>
              </a:custGeom>
              <a:solidFill>
                <a:srgbClr val="184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a:latin typeface="+mj-lt"/>
                </a:endParaRPr>
              </a:p>
            </p:txBody>
          </p:sp>
          <p:sp>
            <p:nvSpPr>
              <p:cNvPr id="24" name="Freeform 20">
                <a:extLst>
                  <a:ext uri="{FF2B5EF4-FFF2-40B4-BE49-F238E27FC236}">
                    <a16:creationId xmlns:a16="http://schemas.microsoft.com/office/drawing/2014/main" id="{16BDCCAE-8E42-F9E5-597C-D39E772EF0F7}"/>
                  </a:ext>
                </a:extLst>
              </p:cNvPr>
              <p:cNvSpPr/>
              <p:nvPr/>
            </p:nvSpPr>
            <p:spPr bwMode="auto">
              <a:xfrm>
                <a:off x="8526457" y="5191122"/>
                <a:ext cx="879474" cy="1282699"/>
              </a:xfrm>
              <a:custGeom>
                <a:avLst/>
                <a:gdLst>
                  <a:gd name="T0" fmla="*/ 554 w 554"/>
                  <a:gd name="T1" fmla="*/ 808 h 808"/>
                  <a:gd name="T2" fmla="*/ 554 w 554"/>
                  <a:gd name="T3" fmla="*/ 282 h 808"/>
                  <a:gd name="T4" fmla="*/ 0 w 554"/>
                  <a:gd name="T5" fmla="*/ 0 h 808"/>
                  <a:gd name="T6" fmla="*/ 0 w 554"/>
                  <a:gd name="T7" fmla="*/ 525 h 808"/>
                  <a:gd name="T8" fmla="*/ 554 w 554"/>
                  <a:gd name="T9" fmla="*/ 808 h 808"/>
                  <a:gd name="T10" fmla="*/ 554 w 554"/>
                  <a:gd name="T11" fmla="*/ 808 h 808"/>
                </a:gdLst>
                <a:ahLst/>
                <a:cxnLst>
                  <a:cxn ang="0">
                    <a:pos x="T0" y="T1"/>
                  </a:cxn>
                  <a:cxn ang="0">
                    <a:pos x="T2" y="T3"/>
                  </a:cxn>
                  <a:cxn ang="0">
                    <a:pos x="T4" y="T5"/>
                  </a:cxn>
                  <a:cxn ang="0">
                    <a:pos x="T6" y="T7"/>
                  </a:cxn>
                  <a:cxn ang="0">
                    <a:pos x="T8" y="T9"/>
                  </a:cxn>
                  <a:cxn ang="0">
                    <a:pos x="T10" y="T11"/>
                  </a:cxn>
                </a:cxnLst>
                <a:rect l="0" t="0" r="r" b="b"/>
                <a:pathLst>
                  <a:path w="554" h="807">
                    <a:moveTo>
                      <a:pt x="554" y="808"/>
                    </a:moveTo>
                    <a:lnTo>
                      <a:pt x="554" y="282"/>
                    </a:lnTo>
                    <a:lnTo>
                      <a:pt x="0" y="0"/>
                    </a:lnTo>
                    <a:lnTo>
                      <a:pt x="0" y="525"/>
                    </a:lnTo>
                    <a:lnTo>
                      <a:pt x="554" y="808"/>
                    </a:lnTo>
                    <a:lnTo>
                      <a:pt x="554" y="808"/>
                    </a:lnTo>
                    <a:close/>
                  </a:path>
                </a:pathLst>
              </a:custGeom>
              <a:solidFill>
                <a:srgbClr val="184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a:latin typeface="+mj-lt"/>
                </a:endParaRPr>
              </a:p>
            </p:txBody>
          </p:sp>
        </p:grpSp>
      </p:grpSp>
      <p:sp>
        <p:nvSpPr>
          <p:cNvPr id="60" name="Rechteck 42">
            <a:extLst>
              <a:ext uri="{FF2B5EF4-FFF2-40B4-BE49-F238E27FC236}">
                <a16:creationId xmlns:a16="http://schemas.microsoft.com/office/drawing/2014/main" id="{47746F9B-44CB-ABF5-F095-2788148BA6BD}"/>
              </a:ext>
            </a:extLst>
          </p:cNvPr>
          <p:cNvSpPr/>
          <p:nvPr/>
        </p:nvSpPr>
        <p:spPr>
          <a:xfrm>
            <a:off x="4900491" y="4234015"/>
            <a:ext cx="3101848" cy="951116"/>
          </a:xfrm>
          <a:prstGeom prst="rect">
            <a:avLst/>
          </a:prstGeom>
          <a:solidFill>
            <a:srgbClr val="B41F7A"/>
          </a:solidFill>
          <a:ln>
            <a:noFill/>
          </a:ln>
        </p:spPr>
        <p:txBody>
          <a:bodyPr vert="horz" wrap="square" lIns="68580" tIns="34290" rIns="68580" bIns="34290" numCol="1" anchor="t" anchorCtr="0" compatLnSpc="1">
            <a:prstTxWarp prst="textNoShape">
              <a:avLst/>
            </a:prstTxWarp>
          </a:bodyPr>
          <a:lstStyle/>
          <a:p>
            <a:endParaRPr lang="en-GB" sz="1500">
              <a:latin typeface="+mj-lt"/>
            </a:endParaRPr>
          </a:p>
        </p:txBody>
      </p:sp>
      <p:sp>
        <p:nvSpPr>
          <p:cNvPr id="61" name="Freeform 7">
            <a:extLst>
              <a:ext uri="{FF2B5EF4-FFF2-40B4-BE49-F238E27FC236}">
                <a16:creationId xmlns:a16="http://schemas.microsoft.com/office/drawing/2014/main" id="{52752C48-F48A-64DF-973F-3025FD4E83CC}"/>
              </a:ext>
            </a:extLst>
          </p:cNvPr>
          <p:cNvSpPr/>
          <p:nvPr/>
        </p:nvSpPr>
        <p:spPr bwMode="auto">
          <a:xfrm>
            <a:off x="7223449" y="4222917"/>
            <a:ext cx="2523727" cy="962214"/>
          </a:xfrm>
          <a:custGeom>
            <a:avLst/>
            <a:gdLst>
              <a:gd name="T0" fmla="*/ 0 w 1819"/>
              <a:gd name="T1" fmla="*/ 410 h 410"/>
              <a:gd name="T2" fmla="*/ 0 w 1819"/>
              <a:gd name="T3" fmla="*/ 0 h 410"/>
              <a:gd name="T4" fmla="*/ 1819 w 1819"/>
              <a:gd name="T5" fmla="*/ 0 h 410"/>
              <a:gd name="T6" fmla="*/ 1819 w 1819"/>
              <a:gd name="T7" fmla="*/ 231 h 410"/>
              <a:gd name="T8" fmla="*/ 1518 w 1819"/>
              <a:gd name="T9" fmla="*/ 394 h 410"/>
              <a:gd name="T10" fmla="*/ 1518 w 1819"/>
              <a:gd name="T11" fmla="*/ 410 h 410"/>
              <a:gd name="T12" fmla="*/ 0 w 1819"/>
              <a:gd name="T13" fmla="*/ 410 h 410"/>
              <a:gd name="T14" fmla="*/ 0 w 1819"/>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0">
                <a:moveTo>
                  <a:pt x="0" y="410"/>
                </a:moveTo>
                <a:lnTo>
                  <a:pt x="0" y="0"/>
                </a:lnTo>
                <a:lnTo>
                  <a:pt x="1819" y="0"/>
                </a:lnTo>
                <a:lnTo>
                  <a:pt x="1819" y="231"/>
                </a:lnTo>
                <a:lnTo>
                  <a:pt x="1518" y="394"/>
                </a:lnTo>
                <a:lnTo>
                  <a:pt x="1518" y="410"/>
                </a:lnTo>
                <a:lnTo>
                  <a:pt x="0" y="410"/>
                </a:lnTo>
                <a:lnTo>
                  <a:pt x="0" y="41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1500">
              <a:latin typeface="+mj-lt"/>
            </a:endParaRPr>
          </a:p>
        </p:txBody>
      </p:sp>
      <p:sp>
        <p:nvSpPr>
          <p:cNvPr id="63" name="Subtitle 2">
            <a:extLst>
              <a:ext uri="{FF2B5EF4-FFF2-40B4-BE49-F238E27FC236}">
                <a16:creationId xmlns:a16="http://schemas.microsoft.com/office/drawing/2014/main" id="{7D6D89FF-8F18-3EA6-A75A-0BB844D80E8F}"/>
              </a:ext>
            </a:extLst>
          </p:cNvPr>
          <p:cNvSpPr txBox="1"/>
          <p:nvPr/>
        </p:nvSpPr>
        <p:spPr>
          <a:xfrm>
            <a:off x="5021804" y="5330514"/>
            <a:ext cx="4109595" cy="105700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800">
                <a:solidFill>
                  <a:schemeClr val="bg1"/>
                </a:solidFill>
                <a:latin typeface="+mn-lt"/>
                <a:ea typeface="Lato Light" panose="020F0502020204030203" pitchFamily="34" charset="0"/>
                <a:cs typeface="Mukta ExtraLight" panose="020B0000000000000000" pitchFamily="34" charset="77"/>
              </a:rPr>
              <a:t>KPI son las siglas de Key Performance Indicator (Indicador Clave de Rendimiento), y de eso se trata: de identificar, medir y controlar los indicadores clave del rendimiento de la empresa.</a:t>
            </a:r>
          </a:p>
        </p:txBody>
      </p:sp>
      <p:sp>
        <p:nvSpPr>
          <p:cNvPr id="64" name="Subtitle 2">
            <a:extLst>
              <a:ext uri="{FF2B5EF4-FFF2-40B4-BE49-F238E27FC236}">
                <a16:creationId xmlns:a16="http://schemas.microsoft.com/office/drawing/2014/main" id="{670811B2-7FCA-D86C-2337-B2846569C9F4}"/>
              </a:ext>
            </a:extLst>
          </p:cNvPr>
          <p:cNvSpPr txBox="1"/>
          <p:nvPr/>
        </p:nvSpPr>
        <p:spPr>
          <a:xfrm>
            <a:off x="5168896" y="4283438"/>
            <a:ext cx="4470421" cy="8133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800">
                <a:solidFill>
                  <a:schemeClr val="bg1"/>
                </a:solidFill>
                <a:latin typeface="+mn-lt"/>
                <a:ea typeface="Lato Light" panose="020F0502020204030203" pitchFamily="34" charset="0"/>
                <a:cs typeface="Mukta ExtraLight" panose="020B0000000000000000" pitchFamily="34" charset="77"/>
              </a:rPr>
              <a:t>Las PYMEs suelen utilizar los KPIs para evaluar su éxito o el éxito de una actividad concreta que realizan</a:t>
            </a:r>
          </a:p>
        </p:txBody>
      </p:sp>
      <p:sp>
        <p:nvSpPr>
          <p:cNvPr id="65" name="Subtitle 2">
            <a:extLst>
              <a:ext uri="{FF2B5EF4-FFF2-40B4-BE49-F238E27FC236}">
                <a16:creationId xmlns:a16="http://schemas.microsoft.com/office/drawing/2014/main" id="{58CE92F6-7037-606F-F04A-DAD03D581DA1}"/>
              </a:ext>
            </a:extLst>
          </p:cNvPr>
          <p:cNvSpPr txBox="1"/>
          <p:nvPr/>
        </p:nvSpPr>
        <p:spPr>
          <a:xfrm>
            <a:off x="5168896" y="3332322"/>
            <a:ext cx="4470421" cy="813346"/>
          </a:xfrm>
          <a:prstGeom prst="rect">
            <a:avLst/>
          </a:prstGeom>
          <a:no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800">
                <a:solidFill>
                  <a:schemeClr val="bg1"/>
                </a:solidFill>
                <a:latin typeface="+mn-lt"/>
                <a:ea typeface="Lato Light" panose="020F0502020204030203" pitchFamily="34" charset="0"/>
                <a:cs typeface="Mukta ExtraLight" panose="020B0000000000000000" pitchFamily="34" charset="77"/>
              </a:rPr>
              <a:t>La elección de los KPIs adecuados depende de que se comprenda bien lo que es importante para la PYME y su éxito</a:t>
            </a:r>
          </a:p>
        </p:txBody>
      </p:sp>
      <p:sp>
        <p:nvSpPr>
          <p:cNvPr id="66" name="Subtitle 2">
            <a:extLst>
              <a:ext uri="{FF2B5EF4-FFF2-40B4-BE49-F238E27FC236}">
                <a16:creationId xmlns:a16="http://schemas.microsoft.com/office/drawing/2014/main" id="{E66D4A10-E985-4876-5B52-C88FA50FAA31}"/>
              </a:ext>
            </a:extLst>
          </p:cNvPr>
          <p:cNvSpPr txBox="1"/>
          <p:nvPr/>
        </p:nvSpPr>
        <p:spPr>
          <a:xfrm>
            <a:off x="5071196" y="2296873"/>
            <a:ext cx="4500849" cy="1047834"/>
          </a:xfrm>
          <a:prstGeom prst="rect">
            <a:avLst/>
          </a:prstGeom>
          <a:no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800">
                <a:solidFill>
                  <a:schemeClr val="bg1"/>
                </a:solidFill>
                <a:latin typeface="+mn-lt"/>
                <a:ea typeface="Lato Light" panose="020F0502020204030203" pitchFamily="34" charset="0"/>
                <a:cs typeface="Mukta ExtraLight" panose="020B0000000000000000" pitchFamily="34" charset="77"/>
              </a:rPr>
              <a:t>La evaluación de los KPIs a menudo conduce a la identificación de posibles mejoras Y a la comprensión de una crisis próxima </a:t>
            </a:r>
          </a:p>
          <a:p>
            <a:pPr>
              <a:lnSpc>
                <a:spcPts val="1860"/>
              </a:lnSpc>
            </a:pPr>
            <a:endParaRPr lang="en-GB" sz="800">
              <a:solidFill>
                <a:schemeClr val="bg1"/>
              </a:solidFill>
              <a:latin typeface="+mj-lt"/>
              <a:ea typeface="Lato Light" panose="020F0502020204030203" pitchFamily="34" charset="0"/>
              <a:cs typeface="Mukta ExtraLight" panose="020B0000000000000000" pitchFamily="34" charset="77"/>
            </a:endParaRPr>
          </a:p>
        </p:txBody>
      </p:sp>
      <p:grpSp>
        <p:nvGrpSpPr>
          <p:cNvPr id="77" name="Group 76">
            <a:extLst>
              <a:ext uri="{FF2B5EF4-FFF2-40B4-BE49-F238E27FC236}">
                <a16:creationId xmlns:a16="http://schemas.microsoft.com/office/drawing/2014/main" id="{BA1CB341-ABB8-40D0-39C5-9B7FE2DE7897}"/>
              </a:ext>
            </a:extLst>
          </p:cNvPr>
          <p:cNvGrpSpPr/>
          <p:nvPr/>
        </p:nvGrpSpPr>
        <p:grpSpPr>
          <a:xfrm>
            <a:off x="524290" y="1905212"/>
            <a:ext cx="868457" cy="867509"/>
            <a:chOff x="7257599" y="768348"/>
            <a:chExt cx="868457" cy="867509"/>
          </a:xfrm>
          <a:solidFill>
            <a:srgbClr val="595959"/>
          </a:solidFill>
        </p:grpSpPr>
        <p:sp>
          <p:nvSpPr>
            <p:cNvPr id="78" name="Freeform 77">
              <a:extLst>
                <a:ext uri="{FF2B5EF4-FFF2-40B4-BE49-F238E27FC236}">
                  <a16:creationId xmlns:a16="http://schemas.microsoft.com/office/drawing/2014/main" id="{483C415F-3D87-0BE0-A306-C93D6FF92E17}"/>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9" name="Graphic 2">
              <a:extLst>
                <a:ext uri="{FF2B5EF4-FFF2-40B4-BE49-F238E27FC236}">
                  <a16:creationId xmlns:a16="http://schemas.microsoft.com/office/drawing/2014/main" id="{F3FC9103-087A-6868-DB82-EDD0A244B21A}"/>
                </a:ext>
              </a:extLst>
            </p:cNvPr>
            <p:cNvGrpSpPr/>
            <p:nvPr/>
          </p:nvGrpSpPr>
          <p:grpSpPr>
            <a:xfrm>
              <a:off x="7257599" y="768348"/>
              <a:ext cx="868457" cy="867509"/>
              <a:chOff x="7257599" y="768348"/>
              <a:chExt cx="868457" cy="867509"/>
            </a:xfrm>
            <a:grpFill/>
          </p:grpSpPr>
          <p:sp>
            <p:nvSpPr>
              <p:cNvPr id="80" name="Freeform 79">
                <a:extLst>
                  <a:ext uri="{FF2B5EF4-FFF2-40B4-BE49-F238E27FC236}">
                    <a16:creationId xmlns:a16="http://schemas.microsoft.com/office/drawing/2014/main" id="{750E8D92-DF72-B2B7-6F8F-EB5DB60A287F}"/>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9983B1D8-B7E8-8B51-DEB6-7CF8D0553B43}"/>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BEE67B63-F289-8708-C6D8-2FB2EF4628AB}"/>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3" name="Freeform 82">
                <a:extLst>
                  <a:ext uri="{FF2B5EF4-FFF2-40B4-BE49-F238E27FC236}">
                    <a16:creationId xmlns:a16="http://schemas.microsoft.com/office/drawing/2014/main" id="{47A64FBC-147B-055E-CB24-45C8F462DC2A}"/>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83D05E3C-9E28-747C-5735-0D6321C270AE}"/>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pic>
        <p:nvPicPr>
          <p:cNvPr id="3" name="Graphic 2" descr="Arrow: Straight with solid fill">
            <a:extLst>
              <a:ext uri="{FF2B5EF4-FFF2-40B4-BE49-F238E27FC236}">
                <a16:creationId xmlns:a16="http://schemas.microsoft.com/office/drawing/2014/main" id="{2DED0385-A3E4-AD05-DC9C-B9595A76B6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3752771" y="5469099"/>
            <a:ext cx="870513" cy="870513"/>
          </a:xfrm>
          <a:prstGeom prst="rect">
            <a:avLst/>
          </a:prstGeom>
        </p:spPr>
      </p:pic>
    </p:spTree>
    <p:extLst>
      <p:ext uri="{BB962C8B-B14F-4D97-AF65-F5344CB8AC3E}">
        <p14:creationId xmlns:p14="http://schemas.microsoft.com/office/powerpoint/2010/main" val="291451399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a:solidFill>
                  <a:schemeClr val="bg1"/>
                </a:solidFill>
              </a:rPr>
              <a:t>03 </a:t>
            </a:r>
            <a:r>
              <a:rPr lang="en-US" sz="3400">
                <a:solidFill>
                  <a:schemeClr val="bg1"/>
                </a:solidFill>
              </a:rPr>
              <a:t>Identificación de las principales partes interesadas y gestión de las relaciones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515605" y="1779604"/>
            <a:ext cx="3758144" cy="5262184"/>
          </a:xfrm>
        </p:spPr>
        <p:txBody>
          <a:bodyPr>
            <a:normAutofit fontScale="32500" lnSpcReduction="20000"/>
          </a:bodyPr>
          <a:lstStyle/>
          <a:p>
            <a:pPr marL="12700" indent="-12700">
              <a:lnSpc>
                <a:spcPct val="120000"/>
              </a:lnSpc>
            </a:pPr>
            <a:r>
              <a:rPr lang="en-GB" sz="6200">
                <a:latin typeface="Calibri" panose="020F0502020204030204" pitchFamily="34" charset="0"/>
                <a:ea typeface="Lato Light" panose="020F0502020204030203" pitchFamily="34" charset="0"/>
                <a:cs typeface="Calibri" panose="020F0502020204030204" pitchFamily="34" charset="0"/>
              </a:rPr>
              <a:t>La gestión de las partes interesadas sirve para identificar las necesidades e intereses de sus grupos de interés más importantes con el fin de evitar peligros y minimizar riesgos. Mediante la gestión de los grupos de interés, hay que reforzar las influencias positivas y minimizar las negativas. </a:t>
            </a:r>
          </a:p>
          <a:p>
            <a:pPr marL="12700" indent="-12700">
              <a:lnSpc>
                <a:spcPct val="120000"/>
              </a:lnSpc>
            </a:pPr>
            <a:r>
              <a:rPr lang="en-GB" sz="6200">
                <a:latin typeface="Calibri" panose="020F0502020204030204" pitchFamily="34" charset="0"/>
                <a:ea typeface="Lato Light" panose="020F0502020204030203" pitchFamily="34" charset="0"/>
                <a:cs typeface="Calibri" panose="020F0502020204030204" pitchFamily="34" charset="0"/>
              </a:rPr>
              <a:t>La gestión de las partes interesadas no es un análisis puntual, sino que debe llevarse a cabo de forma sistemática y continua. Este análisis es útil para identificar quién debe participar. </a:t>
            </a:r>
          </a:p>
          <a:p>
            <a:pPr marL="12700" indent="-12700"/>
            <a:endParaRPr lang="en-GB">
              <a:latin typeface="Calibri" panose="020F0502020204030204" pitchFamily="34" charset="0"/>
              <a:ea typeface="Lato Light" panose="020F0502020204030203" pitchFamily="34" charset="0"/>
              <a:cs typeface="Calibri" panose="020F0502020204030204" pitchFamily="34" charset="0"/>
            </a:endParaRPr>
          </a:p>
        </p:txBody>
      </p:sp>
      <p:grpSp>
        <p:nvGrpSpPr>
          <p:cNvPr id="85" name="Group 84">
            <a:extLst>
              <a:ext uri="{FF2B5EF4-FFF2-40B4-BE49-F238E27FC236}">
                <a16:creationId xmlns:a16="http://schemas.microsoft.com/office/drawing/2014/main" id="{AD1F7C91-9436-7A5B-5669-28A7B3F9EE63}"/>
              </a:ext>
            </a:extLst>
          </p:cNvPr>
          <p:cNvGrpSpPr/>
          <p:nvPr/>
        </p:nvGrpSpPr>
        <p:grpSpPr>
          <a:xfrm>
            <a:off x="529758" y="1698059"/>
            <a:ext cx="885534" cy="895928"/>
            <a:chOff x="7190753" y="5365577"/>
            <a:chExt cx="745522" cy="754273"/>
          </a:xfrm>
          <a:solidFill>
            <a:srgbClr val="595959"/>
          </a:solidFill>
        </p:grpSpPr>
        <p:grpSp>
          <p:nvGrpSpPr>
            <p:cNvPr id="86" name="Graphic 2">
              <a:extLst>
                <a:ext uri="{FF2B5EF4-FFF2-40B4-BE49-F238E27FC236}">
                  <a16:creationId xmlns:a16="http://schemas.microsoft.com/office/drawing/2014/main" id="{DB0E133F-4814-5DC0-D753-CB01E518C8CF}"/>
                </a:ext>
              </a:extLst>
            </p:cNvPr>
            <p:cNvGrpSpPr/>
            <p:nvPr/>
          </p:nvGrpSpPr>
          <p:grpSpPr>
            <a:xfrm>
              <a:off x="7353351" y="5647412"/>
              <a:ext cx="420044" cy="75879"/>
              <a:chOff x="7353351" y="5647412"/>
              <a:chExt cx="420044" cy="75879"/>
            </a:xfrm>
            <a:grpFill/>
          </p:grpSpPr>
          <p:sp>
            <p:nvSpPr>
              <p:cNvPr id="97" name="Freeform 96">
                <a:extLst>
                  <a:ext uri="{FF2B5EF4-FFF2-40B4-BE49-F238E27FC236}">
                    <a16:creationId xmlns:a16="http://schemas.microsoft.com/office/drawing/2014/main" id="{41E69E48-97BD-CFA3-988B-353B1AB2679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6AB6600E-7D82-1048-8F16-AF2A122834A6}"/>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7" name="Graphic 2">
              <a:extLst>
                <a:ext uri="{FF2B5EF4-FFF2-40B4-BE49-F238E27FC236}">
                  <a16:creationId xmlns:a16="http://schemas.microsoft.com/office/drawing/2014/main" id="{E57F3D64-0EBA-E14A-DED6-2513710802A9}"/>
                </a:ext>
              </a:extLst>
            </p:cNvPr>
            <p:cNvGrpSpPr/>
            <p:nvPr/>
          </p:nvGrpSpPr>
          <p:grpSpPr>
            <a:xfrm>
              <a:off x="7190753" y="5365577"/>
              <a:ext cx="745522" cy="754273"/>
              <a:chOff x="7190753" y="5365577"/>
              <a:chExt cx="745522" cy="754273"/>
            </a:xfrm>
            <a:grpFill/>
          </p:grpSpPr>
          <p:sp>
            <p:nvSpPr>
              <p:cNvPr id="88" name="Freeform 87">
                <a:extLst>
                  <a:ext uri="{FF2B5EF4-FFF2-40B4-BE49-F238E27FC236}">
                    <a16:creationId xmlns:a16="http://schemas.microsoft.com/office/drawing/2014/main" id="{29DDC427-6ED9-8FD5-5C3E-F36C8735D9E8}"/>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7">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7024CCE2-3584-22F9-E35E-5EDB1919503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CABDE747-A1FB-EB1B-0A4C-06696183A8A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1">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7BA79BE7-F808-C163-BAAE-F1FC5194A5B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91">
                <a:extLst>
                  <a:ext uri="{FF2B5EF4-FFF2-40B4-BE49-F238E27FC236}">
                    <a16:creationId xmlns:a16="http://schemas.microsoft.com/office/drawing/2014/main" id="{C648CE51-B36B-DC9A-3658-68E9FB4451BC}"/>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92">
                <a:extLst>
                  <a:ext uri="{FF2B5EF4-FFF2-40B4-BE49-F238E27FC236}">
                    <a16:creationId xmlns:a16="http://schemas.microsoft.com/office/drawing/2014/main" id="{AE51240B-9764-1E00-458A-F73A4B330BA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93">
                <a:extLst>
                  <a:ext uri="{FF2B5EF4-FFF2-40B4-BE49-F238E27FC236}">
                    <a16:creationId xmlns:a16="http://schemas.microsoft.com/office/drawing/2014/main" id="{5E37E4EE-07A2-605B-2C31-A6F8AD5B238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94">
                <a:extLst>
                  <a:ext uri="{FF2B5EF4-FFF2-40B4-BE49-F238E27FC236}">
                    <a16:creationId xmlns:a16="http://schemas.microsoft.com/office/drawing/2014/main" id="{7BB3CB9C-1BB8-8300-5814-902E778922A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95">
                <a:extLst>
                  <a:ext uri="{FF2B5EF4-FFF2-40B4-BE49-F238E27FC236}">
                    <a16:creationId xmlns:a16="http://schemas.microsoft.com/office/drawing/2014/main" id="{40A4E8AA-F262-42A9-372E-2479DDFE691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99" name="Straight Connector 21">
            <a:extLst>
              <a:ext uri="{FF2B5EF4-FFF2-40B4-BE49-F238E27FC236}">
                <a16:creationId xmlns:a16="http://schemas.microsoft.com/office/drawing/2014/main" id="{E097A8D9-BA93-945B-BF6C-7F3FE7032FE8}"/>
              </a:ext>
            </a:extLst>
          </p:cNvPr>
          <p:cNvCxnSpPr/>
          <p:nvPr/>
        </p:nvCxnSpPr>
        <p:spPr>
          <a:xfrm>
            <a:off x="6693995" y="3822443"/>
            <a:ext cx="1346117" cy="4370"/>
          </a:xfrm>
          <a:prstGeom prst="line">
            <a:avLst/>
          </a:prstGeom>
          <a:ln w="38100">
            <a:solidFill>
              <a:srgbClr val="245473"/>
            </a:solidFill>
            <a:headEnd type="oval"/>
          </a:ln>
        </p:spPr>
        <p:style>
          <a:lnRef idx="1">
            <a:schemeClr val="accent1"/>
          </a:lnRef>
          <a:fillRef idx="0">
            <a:schemeClr val="accent1"/>
          </a:fillRef>
          <a:effectRef idx="0">
            <a:schemeClr val="accent1"/>
          </a:effectRef>
          <a:fontRef idx="minor">
            <a:schemeClr val="tx1"/>
          </a:fontRef>
        </p:style>
      </p:cxnSp>
      <p:cxnSp>
        <p:nvCxnSpPr>
          <p:cNvPr id="100" name="Straight Connector 25">
            <a:extLst>
              <a:ext uri="{FF2B5EF4-FFF2-40B4-BE49-F238E27FC236}">
                <a16:creationId xmlns:a16="http://schemas.microsoft.com/office/drawing/2014/main" id="{E5393A7E-5C77-DF17-14BE-D20D4520A849}"/>
              </a:ext>
            </a:extLst>
          </p:cNvPr>
          <p:cNvCxnSpPr/>
          <p:nvPr/>
        </p:nvCxnSpPr>
        <p:spPr>
          <a:xfrm flipH="1">
            <a:off x="9040674" y="3646969"/>
            <a:ext cx="1343509" cy="5866"/>
          </a:xfrm>
          <a:prstGeom prst="line">
            <a:avLst/>
          </a:prstGeom>
          <a:ln w="38100">
            <a:solidFill>
              <a:srgbClr val="7F1C58"/>
            </a:solidFill>
            <a:headEnd type="oval"/>
          </a:ln>
        </p:spPr>
        <p:style>
          <a:lnRef idx="1">
            <a:schemeClr val="accent1"/>
          </a:lnRef>
          <a:fillRef idx="0">
            <a:schemeClr val="accent1"/>
          </a:fillRef>
          <a:effectRef idx="0">
            <a:schemeClr val="accent1"/>
          </a:effectRef>
          <a:fontRef idx="minor">
            <a:schemeClr val="tx1"/>
          </a:fontRef>
        </p:style>
      </p:cxnSp>
      <p:sp>
        <p:nvSpPr>
          <p:cNvPr id="101" name="Shape 23">
            <a:extLst>
              <a:ext uri="{FF2B5EF4-FFF2-40B4-BE49-F238E27FC236}">
                <a16:creationId xmlns:a16="http://schemas.microsoft.com/office/drawing/2014/main" id="{D9493DFD-09F6-9E4C-6CFE-700A3BF66824}"/>
              </a:ext>
            </a:extLst>
          </p:cNvPr>
          <p:cNvSpPr/>
          <p:nvPr/>
        </p:nvSpPr>
        <p:spPr>
          <a:xfrm>
            <a:off x="9005664" y="2409200"/>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245473"/>
            </a:solidFill>
            <a:prstDash val="solid"/>
            <a:miter lim="400000"/>
            <a:tailEnd type="oval"/>
          </a:ln>
          <a:effectLst/>
        </p:spPr>
        <p:txBody>
          <a:bodyPr wrap="square" lIns="38100" tIns="38100" rIns="38100" bIns="38100" numCol="1" anchor="ctr">
            <a:noAutofit/>
          </a:bodyPr>
          <a:lstStyle/>
          <a:p>
            <a:pPr lvl="0"/>
            <a:endParaRPr lang="en-GB" sz="1600">
              <a:latin typeface="+mj-lt"/>
            </a:endParaRPr>
          </a:p>
        </p:txBody>
      </p:sp>
      <p:sp>
        <p:nvSpPr>
          <p:cNvPr id="102" name="Shape 24">
            <a:extLst>
              <a:ext uri="{FF2B5EF4-FFF2-40B4-BE49-F238E27FC236}">
                <a16:creationId xmlns:a16="http://schemas.microsoft.com/office/drawing/2014/main" id="{FC0DC615-4508-19F3-4913-D654DB94F799}"/>
              </a:ext>
            </a:extLst>
          </p:cNvPr>
          <p:cNvSpPr/>
          <p:nvPr/>
        </p:nvSpPr>
        <p:spPr>
          <a:xfrm rot="10800000" flipH="1">
            <a:off x="9005664" y="4751534"/>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a:latin typeface="+mj-lt"/>
            </a:endParaRPr>
          </a:p>
        </p:txBody>
      </p:sp>
      <p:sp>
        <p:nvSpPr>
          <p:cNvPr id="103" name="Shape 26">
            <a:extLst>
              <a:ext uri="{FF2B5EF4-FFF2-40B4-BE49-F238E27FC236}">
                <a16:creationId xmlns:a16="http://schemas.microsoft.com/office/drawing/2014/main" id="{260B500D-5474-C867-D255-21A39E6B8225}"/>
              </a:ext>
            </a:extLst>
          </p:cNvPr>
          <p:cNvSpPr/>
          <p:nvPr/>
        </p:nvSpPr>
        <p:spPr>
          <a:xfrm>
            <a:off x="6749147" y="2409200"/>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a:latin typeface="+mj-lt"/>
            </a:endParaRPr>
          </a:p>
        </p:txBody>
      </p:sp>
      <p:sp>
        <p:nvSpPr>
          <p:cNvPr id="104" name="Shape 27">
            <a:extLst>
              <a:ext uri="{FF2B5EF4-FFF2-40B4-BE49-F238E27FC236}">
                <a16:creationId xmlns:a16="http://schemas.microsoft.com/office/drawing/2014/main" id="{C6126BC1-B3EE-55BC-BCEC-F938BC431F56}"/>
              </a:ext>
            </a:extLst>
          </p:cNvPr>
          <p:cNvSpPr/>
          <p:nvPr/>
        </p:nvSpPr>
        <p:spPr>
          <a:xfrm>
            <a:off x="6749147" y="4751534"/>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EDA13E"/>
            </a:solidFill>
            <a:prstDash val="solid"/>
            <a:miter lim="400000"/>
            <a:tailEnd type="oval"/>
          </a:ln>
          <a:effectLst/>
        </p:spPr>
        <p:txBody>
          <a:bodyPr wrap="square" lIns="38100" tIns="38100" rIns="38100" bIns="38100" numCol="1" anchor="ctr">
            <a:noAutofit/>
          </a:bodyPr>
          <a:lstStyle/>
          <a:p>
            <a:pPr lvl="0"/>
            <a:endParaRPr lang="en-GB" sz="1600">
              <a:latin typeface="+mj-lt"/>
            </a:endParaRPr>
          </a:p>
        </p:txBody>
      </p:sp>
      <p:sp>
        <p:nvSpPr>
          <p:cNvPr id="105" name="Shape 6">
            <a:extLst>
              <a:ext uri="{FF2B5EF4-FFF2-40B4-BE49-F238E27FC236}">
                <a16:creationId xmlns:a16="http://schemas.microsoft.com/office/drawing/2014/main" id="{A2338C70-815F-C544-BDD1-9997E25BA547}"/>
              </a:ext>
            </a:extLst>
          </p:cNvPr>
          <p:cNvSpPr/>
          <p:nvPr/>
        </p:nvSpPr>
        <p:spPr>
          <a:xfrm>
            <a:off x="7132126" y="2015657"/>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a:latin typeface="+mj-lt"/>
            </a:endParaRPr>
          </a:p>
        </p:txBody>
      </p:sp>
      <p:sp>
        <p:nvSpPr>
          <p:cNvPr id="106" name="Shape 7">
            <a:extLst>
              <a:ext uri="{FF2B5EF4-FFF2-40B4-BE49-F238E27FC236}">
                <a16:creationId xmlns:a16="http://schemas.microsoft.com/office/drawing/2014/main" id="{DC11393E-D3F3-233F-147D-B11D8CF5C85A}"/>
              </a:ext>
            </a:extLst>
          </p:cNvPr>
          <p:cNvSpPr/>
          <p:nvPr/>
        </p:nvSpPr>
        <p:spPr>
          <a:xfrm>
            <a:off x="7135626"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a:latin typeface="+mj-lt"/>
            </a:endParaRPr>
          </a:p>
        </p:txBody>
      </p:sp>
      <p:sp>
        <p:nvSpPr>
          <p:cNvPr id="107" name="Shape 8">
            <a:extLst>
              <a:ext uri="{FF2B5EF4-FFF2-40B4-BE49-F238E27FC236}">
                <a16:creationId xmlns:a16="http://schemas.microsoft.com/office/drawing/2014/main" id="{0262A2E2-E32D-48B1-2230-4093EBF8C5F1}"/>
              </a:ext>
            </a:extLst>
          </p:cNvPr>
          <p:cNvSpPr/>
          <p:nvPr/>
        </p:nvSpPr>
        <p:spPr>
          <a:xfrm>
            <a:off x="7132126" y="3650044"/>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rgbClr val="EDA13E"/>
          </a:solidFill>
          <a:ln w="12700" cap="flat">
            <a:noFill/>
            <a:miter lim="400000"/>
          </a:ln>
          <a:effectLst/>
        </p:spPr>
        <p:txBody>
          <a:bodyPr wrap="square" lIns="0" tIns="0" rIns="0" bIns="0" numCol="1" anchor="t">
            <a:noAutofit/>
          </a:bodyPr>
          <a:lstStyle/>
          <a:p>
            <a:pPr lvl="0"/>
            <a:endParaRPr lang="en-GB" sz="1600">
              <a:latin typeface="+mj-lt"/>
            </a:endParaRPr>
          </a:p>
        </p:txBody>
      </p:sp>
      <p:sp>
        <p:nvSpPr>
          <p:cNvPr id="108" name="Shape 9">
            <a:extLst>
              <a:ext uri="{FF2B5EF4-FFF2-40B4-BE49-F238E27FC236}">
                <a16:creationId xmlns:a16="http://schemas.microsoft.com/office/drawing/2014/main" id="{20B2D86F-8CC9-1943-0964-B23BDAB8C58E}"/>
              </a:ext>
            </a:extLst>
          </p:cNvPr>
          <p:cNvSpPr/>
          <p:nvPr/>
        </p:nvSpPr>
        <p:spPr>
          <a:xfrm>
            <a:off x="8558869" y="2015657"/>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a:latin typeface="+mj-lt"/>
            </a:endParaRPr>
          </a:p>
        </p:txBody>
      </p:sp>
      <p:sp>
        <p:nvSpPr>
          <p:cNvPr id="109" name="Shape 10">
            <a:extLst>
              <a:ext uri="{FF2B5EF4-FFF2-40B4-BE49-F238E27FC236}">
                <a16:creationId xmlns:a16="http://schemas.microsoft.com/office/drawing/2014/main" id="{38CED5F9-4260-12D4-3C1A-546EBEC51810}"/>
              </a:ext>
            </a:extLst>
          </p:cNvPr>
          <p:cNvSpPr/>
          <p:nvPr/>
        </p:nvSpPr>
        <p:spPr>
          <a:xfrm>
            <a:off x="8555122"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rgbClr val="7F1C58"/>
          </a:solidFill>
          <a:ln w="12700" cap="flat">
            <a:noFill/>
            <a:miter lim="400000"/>
          </a:ln>
          <a:effectLst/>
        </p:spPr>
        <p:txBody>
          <a:bodyPr wrap="square" lIns="0" tIns="0" rIns="0" bIns="0" numCol="1" anchor="t">
            <a:noAutofit/>
          </a:bodyPr>
          <a:lstStyle/>
          <a:p>
            <a:pPr lvl="0"/>
            <a:endParaRPr lang="en-GB" sz="1600">
              <a:latin typeface="+mj-lt"/>
            </a:endParaRPr>
          </a:p>
        </p:txBody>
      </p:sp>
      <p:sp>
        <p:nvSpPr>
          <p:cNvPr id="110" name="Shape 11">
            <a:extLst>
              <a:ext uri="{FF2B5EF4-FFF2-40B4-BE49-F238E27FC236}">
                <a16:creationId xmlns:a16="http://schemas.microsoft.com/office/drawing/2014/main" id="{B551EE73-5EC5-4B0E-0337-B11D13662282}"/>
              </a:ext>
            </a:extLst>
          </p:cNvPr>
          <p:cNvSpPr/>
          <p:nvPr/>
        </p:nvSpPr>
        <p:spPr>
          <a:xfrm>
            <a:off x="8558869" y="3650044"/>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a:latin typeface="+mj-lt"/>
            </a:endParaRPr>
          </a:p>
        </p:txBody>
      </p:sp>
      <p:sp>
        <p:nvSpPr>
          <p:cNvPr id="111" name="Shape 13">
            <a:extLst>
              <a:ext uri="{FF2B5EF4-FFF2-40B4-BE49-F238E27FC236}">
                <a16:creationId xmlns:a16="http://schemas.microsoft.com/office/drawing/2014/main" id="{64587873-53E7-D65B-FB60-67B4D1312078}"/>
              </a:ext>
            </a:extLst>
          </p:cNvPr>
          <p:cNvSpPr/>
          <p:nvPr/>
        </p:nvSpPr>
        <p:spPr>
          <a:xfrm>
            <a:off x="7843500" y="2837366"/>
            <a:ext cx="1423242" cy="1643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3000"/>
            </a:srgbClr>
          </a:solidFill>
          <a:ln w="12700" cap="flat">
            <a:noFill/>
            <a:miter lim="400000"/>
          </a:ln>
          <a:effectLst/>
        </p:spPr>
        <p:txBody>
          <a:bodyPr wrap="square" lIns="0" tIns="0" rIns="0" bIns="0" numCol="1" anchor="t">
            <a:noAutofit/>
          </a:bodyPr>
          <a:lstStyle/>
          <a:p>
            <a:pPr lvl="0"/>
            <a:endParaRPr lang="en-GB" sz="1600">
              <a:latin typeface="+mj-lt"/>
            </a:endParaRPr>
          </a:p>
        </p:txBody>
      </p:sp>
      <p:sp>
        <p:nvSpPr>
          <p:cNvPr id="112" name="Subtitle 2">
            <a:extLst>
              <a:ext uri="{FF2B5EF4-FFF2-40B4-BE49-F238E27FC236}">
                <a16:creationId xmlns:a16="http://schemas.microsoft.com/office/drawing/2014/main" id="{CEC57D95-A2AD-2D92-4208-E7E7C1CC89D8}"/>
              </a:ext>
            </a:extLst>
          </p:cNvPr>
          <p:cNvSpPr txBox="1"/>
          <p:nvPr/>
        </p:nvSpPr>
        <p:spPr>
          <a:xfrm>
            <a:off x="10508529" y="2582469"/>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Organizaciones de medios de comunicación</a:t>
            </a:r>
          </a:p>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Medios de comunicación social</a:t>
            </a:r>
          </a:p>
        </p:txBody>
      </p:sp>
      <p:sp>
        <p:nvSpPr>
          <p:cNvPr id="113" name="TextBox 29">
            <a:extLst>
              <a:ext uri="{FF2B5EF4-FFF2-40B4-BE49-F238E27FC236}">
                <a16:creationId xmlns:a16="http://schemas.microsoft.com/office/drawing/2014/main" id="{9E76CAD8-24A2-4663-3A4B-E084154786EA}"/>
              </a:ext>
            </a:extLst>
          </p:cNvPr>
          <p:cNvSpPr txBox="1"/>
          <p:nvPr/>
        </p:nvSpPr>
        <p:spPr>
          <a:xfrm>
            <a:off x="10513041" y="2246316"/>
            <a:ext cx="728084" cy="338554"/>
          </a:xfrm>
          <a:prstGeom prst="rect">
            <a:avLst/>
          </a:prstGeom>
          <a:noFill/>
        </p:spPr>
        <p:txBody>
          <a:bodyPr wrap="none" rtlCol="0" anchor="t" anchorCtr="0">
            <a:spAutoFit/>
          </a:bodyPr>
          <a:lstStyle/>
          <a:p>
            <a:r>
              <a:rPr lang="en-GB" sz="1600" b="1">
                <a:solidFill>
                  <a:srgbClr val="245473"/>
                </a:solidFill>
                <a:ea typeface="League Spartan" charset="0"/>
                <a:cs typeface="Poppins" pitchFamily="2" charset="77"/>
              </a:rPr>
              <a:t>Medios de comunicación</a:t>
            </a:r>
          </a:p>
        </p:txBody>
      </p:sp>
      <p:sp>
        <p:nvSpPr>
          <p:cNvPr id="114" name="Subtitle 2">
            <a:extLst>
              <a:ext uri="{FF2B5EF4-FFF2-40B4-BE49-F238E27FC236}">
                <a16:creationId xmlns:a16="http://schemas.microsoft.com/office/drawing/2014/main" id="{59C8F845-5784-C2F1-C8B1-7FB561CFED15}"/>
              </a:ext>
            </a:extLst>
          </p:cNvPr>
          <p:cNvSpPr txBox="1"/>
          <p:nvPr/>
        </p:nvSpPr>
        <p:spPr>
          <a:xfrm>
            <a:off x="10492365" y="3769700"/>
            <a:ext cx="1683471" cy="85825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Universidades</a:t>
            </a:r>
          </a:p>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Institutos de investigación</a:t>
            </a:r>
          </a:p>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Opiniones de expertos</a:t>
            </a:r>
          </a:p>
        </p:txBody>
      </p:sp>
      <p:sp>
        <p:nvSpPr>
          <p:cNvPr id="115" name="TextBox 31">
            <a:extLst>
              <a:ext uri="{FF2B5EF4-FFF2-40B4-BE49-F238E27FC236}">
                <a16:creationId xmlns:a16="http://schemas.microsoft.com/office/drawing/2014/main" id="{605B58D5-7415-7AF9-23ED-070DFD4E6161}"/>
              </a:ext>
            </a:extLst>
          </p:cNvPr>
          <p:cNvSpPr txBox="1"/>
          <p:nvPr/>
        </p:nvSpPr>
        <p:spPr>
          <a:xfrm>
            <a:off x="10513041" y="3455088"/>
            <a:ext cx="821059" cy="338554"/>
          </a:xfrm>
          <a:prstGeom prst="rect">
            <a:avLst/>
          </a:prstGeom>
          <a:noFill/>
        </p:spPr>
        <p:txBody>
          <a:bodyPr wrap="none" rtlCol="0" anchor="t" anchorCtr="0">
            <a:spAutoFit/>
          </a:bodyPr>
          <a:lstStyle/>
          <a:p>
            <a:r>
              <a:rPr lang="en-GB" sz="1600" b="1">
                <a:solidFill>
                  <a:srgbClr val="7F1C58"/>
                </a:solidFill>
                <a:ea typeface="League Spartan" charset="0"/>
                <a:cs typeface="Poppins" pitchFamily="2" charset="77"/>
              </a:rPr>
              <a:t>Ciencia</a:t>
            </a:r>
          </a:p>
        </p:txBody>
      </p:sp>
      <p:sp>
        <p:nvSpPr>
          <p:cNvPr id="116" name="Subtitle 2">
            <a:extLst>
              <a:ext uri="{FF2B5EF4-FFF2-40B4-BE49-F238E27FC236}">
                <a16:creationId xmlns:a16="http://schemas.microsoft.com/office/drawing/2014/main" id="{85390968-577F-90B9-059D-6ECE91507E0F}"/>
              </a:ext>
            </a:extLst>
          </p:cNvPr>
          <p:cNvSpPr txBox="1"/>
          <p:nvPr/>
        </p:nvSpPr>
        <p:spPr>
          <a:xfrm>
            <a:off x="10492365" y="5079675"/>
            <a:ext cx="1683471" cy="85825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Gobierno y municipios</a:t>
            </a:r>
          </a:p>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Otras autoridades</a:t>
            </a:r>
          </a:p>
        </p:txBody>
      </p:sp>
      <p:sp>
        <p:nvSpPr>
          <p:cNvPr id="117" name="TextBox 33">
            <a:extLst>
              <a:ext uri="{FF2B5EF4-FFF2-40B4-BE49-F238E27FC236}">
                <a16:creationId xmlns:a16="http://schemas.microsoft.com/office/drawing/2014/main" id="{5117FA5C-C3A2-05EF-BE6A-803B1E866F43}"/>
              </a:ext>
            </a:extLst>
          </p:cNvPr>
          <p:cNvSpPr txBox="1"/>
          <p:nvPr/>
        </p:nvSpPr>
        <p:spPr>
          <a:xfrm>
            <a:off x="10496877" y="4791016"/>
            <a:ext cx="788870" cy="338554"/>
          </a:xfrm>
          <a:prstGeom prst="rect">
            <a:avLst/>
          </a:prstGeom>
          <a:noFill/>
        </p:spPr>
        <p:txBody>
          <a:bodyPr wrap="none" rtlCol="0" anchor="t" anchorCtr="0">
            <a:spAutoFit/>
          </a:bodyPr>
          <a:lstStyle/>
          <a:p>
            <a:r>
              <a:rPr lang="en-GB" sz="1600" b="1">
                <a:solidFill>
                  <a:srgbClr val="B41F7A"/>
                </a:solidFill>
                <a:ea typeface="League Spartan" charset="0"/>
                <a:cs typeface="Poppins" pitchFamily="2" charset="77"/>
              </a:rPr>
              <a:t>Política</a:t>
            </a:r>
          </a:p>
        </p:txBody>
      </p:sp>
      <p:sp>
        <p:nvSpPr>
          <p:cNvPr id="118" name="Subtitle 2">
            <a:extLst>
              <a:ext uri="{FF2B5EF4-FFF2-40B4-BE49-F238E27FC236}">
                <a16:creationId xmlns:a16="http://schemas.microsoft.com/office/drawing/2014/main" id="{5E2F4A70-A096-FA04-9588-370E7682D230}"/>
              </a:ext>
            </a:extLst>
          </p:cNvPr>
          <p:cNvSpPr txBox="1"/>
          <p:nvPr/>
        </p:nvSpPr>
        <p:spPr>
          <a:xfrm>
            <a:off x="5545005" y="2521012"/>
            <a:ext cx="1733404" cy="10634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Residentes </a:t>
            </a:r>
          </a:p>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Instituciones culturales </a:t>
            </a:r>
          </a:p>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Asociaciones</a:t>
            </a:r>
          </a:p>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Grupos de presión</a:t>
            </a:r>
          </a:p>
        </p:txBody>
      </p:sp>
      <p:sp>
        <p:nvSpPr>
          <p:cNvPr id="119" name="TextBox 118">
            <a:extLst>
              <a:ext uri="{FF2B5EF4-FFF2-40B4-BE49-F238E27FC236}">
                <a16:creationId xmlns:a16="http://schemas.microsoft.com/office/drawing/2014/main" id="{FCD597D7-0E0C-9E5C-74B8-E3A3AC1C9E6D}"/>
              </a:ext>
            </a:extLst>
          </p:cNvPr>
          <p:cNvSpPr txBox="1"/>
          <p:nvPr/>
        </p:nvSpPr>
        <p:spPr>
          <a:xfrm>
            <a:off x="5489739" y="2181052"/>
            <a:ext cx="798808" cy="338554"/>
          </a:xfrm>
          <a:prstGeom prst="rect">
            <a:avLst/>
          </a:prstGeom>
          <a:noFill/>
        </p:spPr>
        <p:txBody>
          <a:bodyPr wrap="none" rtlCol="0" anchor="t" anchorCtr="0">
            <a:spAutoFit/>
          </a:bodyPr>
          <a:lstStyle/>
          <a:p>
            <a:pPr algn="r"/>
            <a:r>
              <a:rPr lang="en-GB" sz="1600" b="1">
                <a:solidFill>
                  <a:srgbClr val="B41F7A"/>
                </a:solidFill>
                <a:ea typeface="League Spartan" charset="0"/>
                <a:cs typeface="Poppins" pitchFamily="2" charset="77"/>
              </a:rPr>
              <a:t>Sociedad</a:t>
            </a:r>
          </a:p>
        </p:txBody>
      </p:sp>
      <p:sp>
        <p:nvSpPr>
          <p:cNvPr id="120" name="Subtitle 2">
            <a:extLst>
              <a:ext uri="{FF2B5EF4-FFF2-40B4-BE49-F238E27FC236}">
                <a16:creationId xmlns:a16="http://schemas.microsoft.com/office/drawing/2014/main" id="{953E8046-F532-48CF-8C27-7785D6471DAC}"/>
              </a:ext>
            </a:extLst>
          </p:cNvPr>
          <p:cNvSpPr txBox="1"/>
          <p:nvPr/>
        </p:nvSpPr>
        <p:spPr>
          <a:xfrm>
            <a:off x="5494197" y="3938171"/>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Competidores</a:t>
            </a:r>
          </a:p>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Proveedores</a:t>
            </a:r>
          </a:p>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Proveedores de servicios</a:t>
            </a:r>
          </a:p>
        </p:txBody>
      </p:sp>
      <p:sp>
        <p:nvSpPr>
          <p:cNvPr id="121" name="TextBox 120">
            <a:extLst>
              <a:ext uri="{FF2B5EF4-FFF2-40B4-BE49-F238E27FC236}">
                <a16:creationId xmlns:a16="http://schemas.microsoft.com/office/drawing/2014/main" id="{68499D3F-92D1-ACD1-351E-94FF23C805D1}"/>
              </a:ext>
            </a:extLst>
          </p:cNvPr>
          <p:cNvSpPr txBox="1"/>
          <p:nvPr/>
        </p:nvSpPr>
        <p:spPr>
          <a:xfrm>
            <a:off x="5483105" y="3651860"/>
            <a:ext cx="893386" cy="338554"/>
          </a:xfrm>
          <a:prstGeom prst="rect">
            <a:avLst/>
          </a:prstGeom>
          <a:noFill/>
        </p:spPr>
        <p:txBody>
          <a:bodyPr wrap="none" rtlCol="0" anchor="t" anchorCtr="0">
            <a:spAutoFit/>
          </a:bodyPr>
          <a:lstStyle/>
          <a:p>
            <a:pPr algn="r"/>
            <a:r>
              <a:rPr lang="en-GB" sz="1600" b="1">
                <a:solidFill>
                  <a:srgbClr val="245473"/>
                </a:solidFill>
                <a:ea typeface="League Spartan" charset="0"/>
                <a:cs typeface="Poppins" pitchFamily="2" charset="77"/>
              </a:rPr>
              <a:t>Industria</a:t>
            </a:r>
          </a:p>
        </p:txBody>
      </p:sp>
      <p:sp>
        <p:nvSpPr>
          <p:cNvPr id="122" name="Subtitle 2">
            <a:extLst>
              <a:ext uri="{FF2B5EF4-FFF2-40B4-BE49-F238E27FC236}">
                <a16:creationId xmlns:a16="http://schemas.microsoft.com/office/drawing/2014/main" id="{F7AF8FD1-A002-1C03-EF97-D02A0247BAA7}"/>
              </a:ext>
            </a:extLst>
          </p:cNvPr>
          <p:cNvSpPr txBox="1"/>
          <p:nvPr/>
        </p:nvSpPr>
        <p:spPr>
          <a:xfrm>
            <a:off x="5526351" y="5068157"/>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Empresa</a:t>
            </a:r>
          </a:p>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Bancos</a:t>
            </a:r>
          </a:p>
          <a:p>
            <a:pPr marL="171450" indent="-171450" algn="l">
              <a:lnSpc>
                <a:spcPts val="16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Otros financiadores</a:t>
            </a:r>
          </a:p>
        </p:txBody>
      </p:sp>
      <p:sp>
        <p:nvSpPr>
          <p:cNvPr id="123" name="TextBox 122">
            <a:extLst>
              <a:ext uri="{FF2B5EF4-FFF2-40B4-BE49-F238E27FC236}">
                <a16:creationId xmlns:a16="http://schemas.microsoft.com/office/drawing/2014/main" id="{97B799D6-AA59-5876-5374-F3D64129E4B7}"/>
              </a:ext>
            </a:extLst>
          </p:cNvPr>
          <p:cNvSpPr txBox="1"/>
          <p:nvPr/>
        </p:nvSpPr>
        <p:spPr>
          <a:xfrm>
            <a:off x="5447500" y="4767685"/>
            <a:ext cx="1042978" cy="338554"/>
          </a:xfrm>
          <a:prstGeom prst="rect">
            <a:avLst/>
          </a:prstGeom>
          <a:noFill/>
        </p:spPr>
        <p:txBody>
          <a:bodyPr wrap="none" rtlCol="0" anchor="t" anchorCtr="0">
            <a:spAutoFit/>
          </a:bodyPr>
          <a:lstStyle/>
          <a:p>
            <a:pPr algn="r"/>
            <a:r>
              <a:rPr lang="en-GB" sz="1600" b="1">
                <a:solidFill>
                  <a:srgbClr val="EDA13E"/>
                </a:solidFill>
                <a:ea typeface="League Spartan" charset="0"/>
                <a:cs typeface="Poppins" pitchFamily="2" charset="77"/>
              </a:rPr>
              <a:t>Financieros</a:t>
            </a:r>
          </a:p>
        </p:txBody>
      </p:sp>
      <p:sp>
        <p:nvSpPr>
          <p:cNvPr id="124" name="Fünfeck 2">
            <a:extLst>
              <a:ext uri="{FF2B5EF4-FFF2-40B4-BE49-F238E27FC236}">
                <a16:creationId xmlns:a16="http://schemas.microsoft.com/office/drawing/2014/main" id="{10266DC1-FECD-0DB1-E7CA-04CC894ED1A7}"/>
              </a:ext>
            </a:extLst>
          </p:cNvPr>
          <p:cNvSpPr/>
          <p:nvPr/>
        </p:nvSpPr>
        <p:spPr>
          <a:xfrm>
            <a:off x="8027303" y="3211700"/>
            <a:ext cx="1042444" cy="882269"/>
          </a:xfrm>
          <a:prstGeom prst="pent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5" name="TextBox 29">
            <a:extLst>
              <a:ext uri="{FF2B5EF4-FFF2-40B4-BE49-F238E27FC236}">
                <a16:creationId xmlns:a16="http://schemas.microsoft.com/office/drawing/2014/main" id="{283FCEDC-A23D-9622-5C19-22A964129890}"/>
              </a:ext>
            </a:extLst>
          </p:cNvPr>
          <p:cNvSpPr txBox="1"/>
          <p:nvPr/>
        </p:nvSpPr>
        <p:spPr>
          <a:xfrm>
            <a:off x="8030651" y="3491617"/>
            <a:ext cx="1077218" cy="338554"/>
          </a:xfrm>
          <a:prstGeom prst="rect">
            <a:avLst/>
          </a:prstGeom>
          <a:noFill/>
        </p:spPr>
        <p:txBody>
          <a:bodyPr wrap="none" rtlCol="0" anchor="t" anchorCtr="0">
            <a:spAutoFit/>
          </a:bodyPr>
          <a:lstStyle/>
          <a:p>
            <a:r>
              <a:rPr lang="en-GB" sz="1600" b="1">
                <a:solidFill>
                  <a:schemeClr val="bg1"/>
                </a:solidFill>
                <a:latin typeface="+mj-lt"/>
                <a:ea typeface="League Spartan" charset="0"/>
                <a:cs typeface="Poppins" pitchFamily="2" charset="77"/>
              </a:rPr>
              <a:t>Empleados</a:t>
            </a:r>
          </a:p>
        </p:txBody>
      </p:sp>
      <p:sp>
        <p:nvSpPr>
          <p:cNvPr id="126" name="Shape 27">
            <a:extLst>
              <a:ext uri="{FF2B5EF4-FFF2-40B4-BE49-F238E27FC236}">
                <a16:creationId xmlns:a16="http://schemas.microsoft.com/office/drawing/2014/main" id="{6DD2D7E0-E4C1-F352-B42A-C1005B25F0D9}"/>
              </a:ext>
            </a:extLst>
          </p:cNvPr>
          <p:cNvSpPr/>
          <p:nvPr/>
        </p:nvSpPr>
        <p:spPr>
          <a:xfrm>
            <a:off x="8407468" y="3884489"/>
            <a:ext cx="165570" cy="18081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F16924"/>
            </a:solidFill>
            <a:prstDash val="solid"/>
            <a:miter lim="400000"/>
            <a:tailEnd type="oval"/>
          </a:ln>
          <a:effectLst/>
        </p:spPr>
        <p:txBody>
          <a:bodyPr wrap="square" lIns="38100" tIns="38100" rIns="38100" bIns="38100" numCol="1" anchor="ctr">
            <a:noAutofit/>
          </a:bodyPr>
          <a:lstStyle/>
          <a:p>
            <a:pPr lvl="0"/>
            <a:endParaRPr lang="en-GB" sz="1600">
              <a:latin typeface="+mj-lt"/>
            </a:endParaRPr>
          </a:p>
        </p:txBody>
      </p:sp>
      <p:sp>
        <p:nvSpPr>
          <p:cNvPr id="127" name="Subtitle 2">
            <a:extLst>
              <a:ext uri="{FF2B5EF4-FFF2-40B4-BE49-F238E27FC236}">
                <a16:creationId xmlns:a16="http://schemas.microsoft.com/office/drawing/2014/main" id="{5B47FB10-6FD5-2EE8-7213-2789C9118EBF}"/>
              </a:ext>
            </a:extLst>
          </p:cNvPr>
          <p:cNvSpPr txBox="1"/>
          <p:nvPr/>
        </p:nvSpPr>
        <p:spPr>
          <a:xfrm>
            <a:off x="7144651" y="5794116"/>
            <a:ext cx="1683471" cy="61780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5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Directo / Indirecto</a:t>
            </a:r>
          </a:p>
          <a:p>
            <a:pPr marL="171450" indent="-171450" algn="l">
              <a:lnSpc>
                <a:spcPts val="15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Comité de Empresa</a:t>
            </a:r>
          </a:p>
          <a:p>
            <a:pPr marL="171450" indent="-171450" algn="l">
              <a:lnSpc>
                <a:spcPts val="1520"/>
              </a:lnSpc>
              <a:spcBef>
                <a:spcPct val="0"/>
              </a:spcBef>
              <a:buFont typeface="Arial" panose="020B0604020202020204" pitchFamily="34" charset="0"/>
              <a:buChar char="•"/>
            </a:pPr>
            <a:r>
              <a:rPr lang="en-GB" sz="1600">
                <a:solidFill>
                  <a:srgbClr val="595959"/>
                </a:solidFill>
                <a:latin typeface="+mn-lt"/>
                <a:ea typeface="Lato Light" panose="020F0502020204030203" pitchFamily="34" charset="0"/>
                <a:cs typeface="Mukta ExtraLight" panose="020B0000000000000000" pitchFamily="34" charset="77"/>
              </a:rPr>
              <a:t>Unidades de trabajo</a:t>
            </a:r>
          </a:p>
        </p:txBody>
      </p:sp>
      <p:sp>
        <p:nvSpPr>
          <p:cNvPr id="128" name="TextBox 40">
            <a:extLst>
              <a:ext uri="{FF2B5EF4-FFF2-40B4-BE49-F238E27FC236}">
                <a16:creationId xmlns:a16="http://schemas.microsoft.com/office/drawing/2014/main" id="{CB170EFA-DEA5-57C7-35F9-5FB782EC5EC8}"/>
              </a:ext>
            </a:extLst>
          </p:cNvPr>
          <p:cNvSpPr txBox="1"/>
          <p:nvPr/>
        </p:nvSpPr>
        <p:spPr>
          <a:xfrm>
            <a:off x="7191324" y="5503819"/>
            <a:ext cx="1102867" cy="338554"/>
          </a:xfrm>
          <a:prstGeom prst="rect">
            <a:avLst/>
          </a:prstGeom>
          <a:noFill/>
        </p:spPr>
        <p:txBody>
          <a:bodyPr wrap="none" rtlCol="0" anchor="t" anchorCtr="0">
            <a:spAutoFit/>
          </a:bodyPr>
          <a:lstStyle/>
          <a:p>
            <a:pPr algn="r"/>
            <a:r>
              <a:rPr lang="en-GB" sz="1600" b="1">
                <a:solidFill>
                  <a:srgbClr val="F16924"/>
                </a:solidFill>
                <a:ea typeface="League Spartan" charset="0"/>
                <a:cs typeface="Poppins" pitchFamily="2" charset="77"/>
              </a:rPr>
              <a:t>Empleados</a:t>
            </a:r>
          </a:p>
        </p:txBody>
      </p:sp>
      <p:pic>
        <p:nvPicPr>
          <p:cNvPr id="129" name="Slika 6">
            <a:extLst>
              <a:ext uri="{FF2B5EF4-FFF2-40B4-BE49-F238E27FC236}">
                <a16:creationId xmlns:a16="http://schemas.microsoft.com/office/drawing/2014/main" id="{A0C74014-945E-B137-B152-F67C6951E734}"/>
              </a:ext>
            </a:extLst>
          </p:cNvPr>
          <p:cNvPicPr>
            <a:picLocks noChangeAspect="1"/>
          </p:cNvPicPr>
          <p:nvPr/>
        </p:nvPicPr>
        <p:blipFill>
          <a:blip r:embed="rId2"/>
          <a:stretch>
            <a:fillRect/>
          </a:stretch>
        </p:blipFill>
        <p:spPr>
          <a:xfrm>
            <a:off x="9047254" y="6046794"/>
            <a:ext cx="3040012" cy="586791"/>
          </a:xfrm>
          <a:prstGeom prst="rect">
            <a:avLst/>
          </a:prstGeom>
        </p:spPr>
      </p:pic>
    </p:spTree>
    <p:extLst>
      <p:ext uri="{BB962C8B-B14F-4D97-AF65-F5344CB8AC3E}">
        <p14:creationId xmlns:p14="http://schemas.microsoft.com/office/powerpoint/2010/main" val="246539095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a:solidFill>
                  <a:schemeClr val="bg1"/>
                </a:solidFill>
              </a:rPr>
              <a:t>03 </a:t>
            </a:r>
            <a:r>
              <a:rPr lang="en-US" sz="3400">
                <a:solidFill>
                  <a:schemeClr val="bg1"/>
                </a:solidFill>
              </a:rPr>
              <a:t>Identificación de las principales partes interesadas y gestión de las relaciones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515605" y="1947242"/>
            <a:ext cx="3758144" cy="5262184"/>
          </a:xfrm>
        </p:spPr>
        <p:txBody>
          <a:bodyPr>
            <a:normAutofit/>
          </a:bodyPr>
          <a:lstStyle/>
          <a:p>
            <a:pPr marL="12700" indent="-12700">
              <a:lnSpc>
                <a:spcPct val="100000"/>
              </a:lnSpc>
            </a:pPr>
            <a:r>
              <a:rPr lang="en-GB" b="1">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EJERCICIO</a:t>
            </a:r>
          </a:p>
          <a:p>
            <a:pPr marL="12700" indent="-12700">
              <a:lnSpc>
                <a:spcPct val="100000"/>
              </a:lnSpc>
            </a:pPr>
            <a:endParaRPr lang="en-GB" b="1">
              <a:solidFill>
                <a:schemeClr val="bg1"/>
              </a:solidFill>
              <a:latin typeface="Calibri" panose="020F0502020204030204" pitchFamily="34" charset="0"/>
              <a:ea typeface="Lato Light" panose="020F0502020204030203" pitchFamily="34" charset="0"/>
              <a:cs typeface="Calibri" panose="020F0502020204030204" pitchFamily="34" charset="0"/>
            </a:endParaRPr>
          </a:p>
          <a:p>
            <a:pPr marL="12700" indent="-12700">
              <a:lnSpc>
                <a:spcPct val="100000"/>
              </a:lnSpc>
            </a:pPr>
            <a:r>
              <a:rPr lang="en-GB">
                <a:latin typeface="Calibri" panose="020F0502020204030204" pitchFamily="34" charset="0"/>
                <a:ea typeface="Lato Light" panose="020F0502020204030203" pitchFamily="34" charset="0"/>
                <a:cs typeface="Calibri" panose="020F0502020204030204" pitchFamily="34" charset="0"/>
              </a:rPr>
              <a:t>Ahora, crea tu propia versión, nombrando específicamente a quien debe participar.</a:t>
            </a:r>
          </a:p>
          <a:p>
            <a:pPr marL="12700" indent="-12700">
              <a:lnSpc>
                <a:spcPct val="100000"/>
              </a:lnSpc>
            </a:pPr>
            <a:endParaRPr lang="en-GB">
              <a:latin typeface="Calibri" panose="020F0502020204030204" pitchFamily="34" charset="0"/>
              <a:ea typeface="Lato Light" panose="020F0502020204030203" pitchFamily="34" charset="0"/>
              <a:cs typeface="Calibri" panose="020F0502020204030204" pitchFamily="34" charset="0"/>
            </a:endParaRPr>
          </a:p>
          <a:p>
            <a:pPr marL="12700" indent="-12700">
              <a:lnSpc>
                <a:spcPct val="100000"/>
              </a:lnSpc>
            </a:pPr>
            <a:r>
              <a:rPr lang="en-GB" b="1">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DESCARGAR y UTILIZAR NUESTRA PLANTILLA </a:t>
            </a:r>
          </a:p>
          <a:p>
            <a:pPr marL="12700" indent="-12700"/>
            <a:endParaRPr lang="en-GB">
              <a:latin typeface="Calibri" panose="020F0502020204030204" pitchFamily="34" charset="0"/>
              <a:ea typeface="Lato Light" panose="020F0502020204030203" pitchFamily="34" charset="0"/>
              <a:cs typeface="Calibri" panose="020F0502020204030204" pitchFamily="34" charset="0"/>
            </a:endParaRPr>
          </a:p>
        </p:txBody>
      </p:sp>
      <p:grpSp>
        <p:nvGrpSpPr>
          <p:cNvPr id="85" name="Group 84">
            <a:extLst>
              <a:ext uri="{FF2B5EF4-FFF2-40B4-BE49-F238E27FC236}">
                <a16:creationId xmlns:a16="http://schemas.microsoft.com/office/drawing/2014/main" id="{AD1F7C91-9436-7A5B-5669-28A7B3F9EE63}"/>
              </a:ext>
            </a:extLst>
          </p:cNvPr>
          <p:cNvGrpSpPr/>
          <p:nvPr/>
        </p:nvGrpSpPr>
        <p:grpSpPr>
          <a:xfrm>
            <a:off x="529758" y="1698059"/>
            <a:ext cx="885534" cy="895928"/>
            <a:chOff x="7190753" y="5365577"/>
            <a:chExt cx="745522" cy="754273"/>
          </a:xfrm>
          <a:solidFill>
            <a:srgbClr val="595959"/>
          </a:solidFill>
        </p:grpSpPr>
        <p:grpSp>
          <p:nvGrpSpPr>
            <p:cNvPr id="86" name="Graphic 2">
              <a:extLst>
                <a:ext uri="{FF2B5EF4-FFF2-40B4-BE49-F238E27FC236}">
                  <a16:creationId xmlns:a16="http://schemas.microsoft.com/office/drawing/2014/main" id="{DB0E133F-4814-5DC0-D753-CB01E518C8CF}"/>
                </a:ext>
              </a:extLst>
            </p:cNvPr>
            <p:cNvGrpSpPr/>
            <p:nvPr/>
          </p:nvGrpSpPr>
          <p:grpSpPr>
            <a:xfrm>
              <a:off x="7353351" y="5647412"/>
              <a:ext cx="420044" cy="75879"/>
              <a:chOff x="7353351" y="5647412"/>
              <a:chExt cx="420044" cy="75879"/>
            </a:xfrm>
            <a:grpFill/>
          </p:grpSpPr>
          <p:sp>
            <p:nvSpPr>
              <p:cNvPr id="97" name="Freeform 96">
                <a:extLst>
                  <a:ext uri="{FF2B5EF4-FFF2-40B4-BE49-F238E27FC236}">
                    <a16:creationId xmlns:a16="http://schemas.microsoft.com/office/drawing/2014/main" id="{41E69E48-97BD-CFA3-988B-353B1AB2679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6AB6600E-7D82-1048-8F16-AF2A122834A6}"/>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7" name="Graphic 2">
              <a:extLst>
                <a:ext uri="{FF2B5EF4-FFF2-40B4-BE49-F238E27FC236}">
                  <a16:creationId xmlns:a16="http://schemas.microsoft.com/office/drawing/2014/main" id="{E57F3D64-0EBA-E14A-DED6-2513710802A9}"/>
                </a:ext>
              </a:extLst>
            </p:cNvPr>
            <p:cNvGrpSpPr/>
            <p:nvPr/>
          </p:nvGrpSpPr>
          <p:grpSpPr>
            <a:xfrm>
              <a:off x="7190753" y="5365577"/>
              <a:ext cx="745522" cy="754273"/>
              <a:chOff x="7190753" y="5365577"/>
              <a:chExt cx="745522" cy="754273"/>
            </a:xfrm>
            <a:grpFill/>
          </p:grpSpPr>
          <p:sp>
            <p:nvSpPr>
              <p:cNvPr id="88" name="Freeform 87">
                <a:extLst>
                  <a:ext uri="{FF2B5EF4-FFF2-40B4-BE49-F238E27FC236}">
                    <a16:creationId xmlns:a16="http://schemas.microsoft.com/office/drawing/2014/main" id="{29DDC427-6ED9-8FD5-5C3E-F36C8735D9E8}"/>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7">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7024CCE2-3584-22F9-E35E-5EDB1919503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CABDE747-A1FB-EB1B-0A4C-06696183A8A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1">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7BA79BE7-F808-C163-BAAE-F1FC5194A5B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91">
                <a:extLst>
                  <a:ext uri="{FF2B5EF4-FFF2-40B4-BE49-F238E27FC236}">
                    <a16:creationId xmlns:a16="http://schemas.microsoft.com/office/drawing/2014/main" id="{C648CE51-B36B-DC9A-3658-68E9FB4451BC}"/>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92">
                <a:extLst>
                  <a:ext uri="{FF2B5EF4-FFF2-40B4-BE49-F238E27FC236}">
                    <a16:creationId xmlns:a16="http://schemas.microsoft.com/office/drawing/2014/main" id="{AE51240B-9764-1E00-458A-F73A4B330BA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93">
                <a:extLst>
                  <a:ext uri="{FF2B5EF4-FFF2-40B4-BE49-F238E27FC236}">
                    <a16:creationId xmlns:a16="http://schemas.microsoft.com/office/drawing/2014/main" id="{5E37E4EE-07A2-605B-2C31-A6F8AD5B238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94">
                <a:extLst>
                  <a:ext uri="{FF2B5EF4-FFF2-40B4-BE49-F238E27FC236}">
                    <a16:creationId xmlns:a16="http://schemas.microsoft.com/office/drawing/2014/main" id="{7BB3CB9C-1BB8-8300-5814-902E778922A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95">
                <a:extLst>
                  <a:ext uri="{FF2B5EF4-FFF2-40B4-BE49-F238E27FC236}">
                    <a16:creationId xmlns:a16="http://schemas.microsoft.com/office/drawing/2014/main" id="{40A4E8AA-F262-42A9-372E-2479DDFE691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 name="Group 1">
            <a:extLst>
              <a:ext uri="{FF2B5EF4-FFF2-40B4-BE49-F238E27FC236}">
                <a16:creationId xmlns:a16="http://schemas.microsoft.com/office/drawing/2014/main" id="{F3616EEE-7724-B313-0A33-0CE0E6DF6B54}"/>
              </a:ext>
            </a:extLst>
          </p:cNvPr>
          <p:cNvGrpSpPr/>
          <p:nvPr/>
        </p:nvGrpSpPr>
        <p:grpSpPr>
          <a:xfrm>
            <a:off x="5447500" y="2015657"/>
            <a:ext cx="5886600" cy="3826716"/>
            <a:chOff x="5447500" y="2015657"/>
            <a:chExt cx="5886600" cy="3826716"/>
          </a:xfrm>
        </p:grpSpPr>
        <p:cxnSp>
          <p:nvCxnSpPr>
            <p:cNvPr id="99" name="Straight Connector 21">
              <a:extLst>
                <a:ext uri="{FF2B5EF4-FFF2-40B4-BE49-F238E27FC236}">
                  <a16:creationId xmlns:a16="http://schemas.microsoft.com/office/drawing/2014/main" id="{E097A8D9-BA93-945B-BF6C-7F3FE7032FE8}"/>
                </a:ext>
              </a:extLst>
            </p:cNvPr>
            <p:cNvCxnSpPr/>
            <p:nvPr/>
          </p:nvCxnSpPr>
          <p:spPr>
            <a:xfrm>
              <a:off x="6693995" y="3822443"/>
              <a:ext cx="1346117" cy="4370"/>
            </a:xfrm>
            <a:prstGeom prst="line">
              <a:avLst/>
            </a:prstGeom>
            <a:ln w="38100">
              <a:solidFill>
                <a:srgbClr val="245473"/>
              </a:solidFill>
              <a:headEnd type="oval"/>
            </a:ln>
          </p:spPr>
          <p:style>
            <a:lnRef idx="1">
              <a:schemeClr val="accent1"/>
            </a:lnRef>
            <a:fillRef idx="0">
              <a:schemeClr val="accent1"/>
            </a:fillRef>
            <a:effectRef idx="0">
              <a:schemeClr val="accent1"/>
            </a:effectRef>
            <a:fontRef idx="minor">
              <a:schemeClr val="tx1"/>
            </a:fontRef>
          </p:style>
        </p:cxnSp>
        <p:cxnSp>
          <p:nvCxnSpPr>
            <p:cNvPr id="100" name="Straight Connector 25">
              <a:extLst>
                <a:ext uri="{FF2B5EF4-FFF2-40B4-BE49-F238E27FC236}">
                  <a16:creationId xmlns:a16="http://schemas.microsoft.com/office/drawing/2014/main" id="{E5393A7E-5C77-DF17-14BE-D20D4520A849}"/>
                </a:ext>
              </a:extLst>
            </p:cNvPr>
            <p:cNvCxnSpPr/>
            <p:nvPr/>
          </p:nvCxnSpPr>
          <p:spPr>
            <a:xfrm flipH="1">
              <a:off x="9040674" y="3646969"/>
              <a:ext cx="1343509" cy="5866"/>
            </a:xfrm>
            <a:prstGeom prst="line">
              <a:avLst/>
            </a:prstGeom>
            <a:ln w="38100">
              <a:solidFill>
                <a:srgbClr val="7F1C58"/>
              </a:solidFill>
              <a:headEnd type="oval"/>
            </a:ln>
          </p:spPr>
          <p:style>
            <a:lnRef idx="1">
              <a:schemeClr val="accent1"/>
            </a:lnRef>
            <a:fillRef idx="0">
              <a:schemeClr val="accent1"/>
            </a:fillRef>
            <a:effectRef idx="0">
              <a:schemeClr val="accent1"/>
            </a:effectRef>
            <a:fontRef idx="minor">
              <a:schemeClr val="tx1"/>
            </a:fontRef>
          </p:style>
        </p:cxnSp>
        <p:sp>
          <p:nvSpPr>
            <p:cNvPr id="101" name="Shape 23">
              <a:extLst>
                <a:ext uri="{FF2B5EF4-FFF2-40B4-BE49-F238E27FC236}">
                  <a16:creationId xmlns:a16="http://schemas.microsoft.com/office/drawing/2014/main" id="{D9493DFD-09F6-9E4C-6CFE-700A3BF66824}"/>
                </a:ext>
              </a:extLst>
            </p:cNvPr>
            <p:cNvSpPr/>
            <p:nvPr/>
          </p:nvSpPr>
          <p:spPr>
            <a:xfrm>
              <a:off x="9005664" y="2409200"/>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245473"/>
              </a:solidFill>
              <a:prstDash val="solid"/>
              <a:miter lim="400000"/>
              <a:tailEnd type="oval"/>
            </a:ln>
            <a:effectLst/>
          </p:spPr>
          <p:txBody>
            <a:bodyPr wrap="square" lIns="38100" tIns="38100" rIns="38100" bIns="38100" numCol="1" anchor="ctr">
              <a:noAutofit/>
            </a:bodyPr>
            <a:lstStyle/>
            <a:p>
              <a:pPr lvl="0"/>
              <a:endParaRPr lang="en-GB" sz="1600">
                <a:latin typeface="+mj-lt"/>
              </a:endParaRPr>
            </a:p>
          </p:txBody>
        </p:sp>
        <p:sp>
          <p:nvSpPr>
            <p:cNvPr id="102" name="Shape 24">
              <a:extLst>
                <a:ext uri="{FF2B5EF4-FFF2-40B4-BE49-F238E27FC236}">
                  <a16:creationId xmlns:a16="http://schemas.microsoft.com/office/drawing/2014/main" id="{FC0DC615-4508-19F3-4913-D654DB94F799}"/>
                </a:ext>
              </a:extLst>
            </p:cNvPr>
            <p:cNvSpPr/>
            <p:nvPr/>
          </p:nvSpPr>
          <p:spPr>
            <a:xfrm rot="10800000" flipH="1">
              <a:off x="9005664" y="4751534"/>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a:latin typeface="+mj-lt"/>
              </a:endParaRPr>
            </a:p>
          </p:txBody>
        </p:sp>
        <p:sp>
          <p:nvSpPr>
            <p:cNvPr id="103" name="Shape 26">
              <a:extLst>
                <a:ext uri="{FF2B5EF4-FFF2-40B4-BE49-F238E27FC236}">
                  <a16:creationId xmlns:a16="http://schemas.microsoft.com/office/drawing/2014/main" id="{260B500D-5474-C867-D255-21A39E6B8225}"/>
                </a:ext>
              </a:extLst>
            </p:cNvPr>
            <p:cNvSpPr/>
            <p:nvPr/>
          </p:nvSpPr>
          <p:spPr>
            <a:xfrm>
              <a:off x="6749147" y="2409200"/>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a:latin typeface="+mj-lt"/>
              </a:endParaRPr>
            </a:p>
          </p:txBody>
        </p:sp>
        <p:sp>
          <p:nvSpPr>
            <p:cNvPr id="104" name="Shape 27">
              <a:extLst>
                <a:ext uri="{FF2B5EF4-FFF2-40B4-BE49-F238E27FC236}">
                  <a16:creationId xmlns:a16="http://schemas.microsoft.com/office/drawing/2014/main" id="{C6126BC1-B3EE-55BC-BCEC-F938BC431F56}"/>
                </a:ext>
              </a:extLst>
            </p:cNvPr>
            <p:cNvSpPr/>
            <p:nvPr/>
          </p:nvSpPr>
          <p:spPr>
            <a:xfrm>
              <a:off x="6749147" y="4751534"/>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EDA13E"/>
              </a:solidFill>
              <a:prstDash val="solid"/>
              <a:miter lim="400000"/>
              <a:tailEnd type="oval"/>
            </a:ln>
            <a:effectLst/>
          </p:spPr>
          <p:txBody>
            <a:bodyPr wrap="square" lIns="38100" tIns="38100" rIns="38100" bIns="38100" numCol="1" anchor="ctr">
              <a:noAutofit/>
            </a:bodyPr>
            <a:lstStyle/>
            <a:p>
              <a:pPr lvl="0"/>
              <a:endParaRPr lang="en-GB" sz="1600">
                <a:latin typeface="+mj-lt"/>
              </a:endParaRPr>
            </a:p>
          </p:txBody>
        </p:sp>
        <p:sp>
          <p:nvSpPr>
            <p:cNvPr id="105" name="Shape 6">
              <a:extLst>
                <a:ext uri="{FF2B5EF4-FFF2-40B4-BE49-F238E27FC236}">
                  <a16:creationId xmlns:a16="http://schemas.microsoft.com/office/drawing/2014/main" id="{A2338C70-815F-C544-BDD1-9997E25BA547}"/>
                </a:ext>
              </a:extLst>
            </p:cNvPr>
            <p:cNvSpPr/>
            <p:nvPr/>
          </p:nvSpPr>
          <p:spPr>
            <a:xfrm>
              <a:off x="7132126" y="2015657"/>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a:latin typeface="+mj-lt"/>
              </a:endParaRPr>
            </a:p>
          </p:txBody>
        </p:sp>
        <p:sp>
          <p:nvSpPr>
            <p:cNvPr id="106" name="Shape 7">
              <a:extLst>
                <a:ext uri="{FF2B5EF4-FFF2-40B4-BE49-F238E27FC236}">
                  <a16:creationId xmlns:a16="http://schemas.microsoft.com/office/drawing/2014/main" id="{DC11393E-D3F3-233F-147D-B11D8CF5C85A}"/>
                </a:ext>
              </a:extLst>
            </p:cNvPr>
            <p:cNvSpPr/>
            <p:nvPr/>
          </p:nvSpPr>
          <p:spPr>
            <a:xfrm>
              <a:off x="7135626"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a:latin typeface="+mj-lt"/>
              </a:endParaRPr>
            </a:p>
          </p:txBody>
        </p:sp>
        <p:sp>
          <p:nvSpPr>
            <p:cNvPr id="107" name="Shape 8">
              <a:extLst>
                <a:ext uri="{FF2B5EF4-FFF2-40B4-BE49-F238E27FC236}">
                  <a16:creationId xmlns:a16="http://schemas.microsoft.com/office/drawing/2014/main" id="{0262A2E2-E32D-48B1-2230-4093EBF8C5F1}"/>
                </a:ext>
              </a:extLst>
            </p:cNvPr>
            <p:cNvSpPr/>
            <p:nvPr/>
          </p:nvSpPr>
          <p:spPr>
            <a:xfrm>
              <a:off x="7132126" y="3650044"/>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rgbClr val="EDA13E"/>
            </a:solidFill>
            <a:ln w="12700" cap="flat">
              <a:noFill/>
              <a:miter lim="400000"/>
            </a:ln>
            <a:effectLst/>
          </p:spPr>
          <p:txBody>
            <a:bodyPr wrap="square" lIns="0" tIns="0" rIns="0" bIns="0" numCol="1" anchor="t">
              <a:noAutofit/>
            </a:bodyPr>
            <a:lstStyle/>
            <a:p>
              <a:pPr lvl="0"/>
              <a:endParaRPr lang="en-GB" sz="1600">
                <a:latin typeface="+mj-lt"/>
              </a:endParaRPr>
            </a:p>
          </p:txBody>
        </p:sp>
        <p:sp>
          <p:nvSpPr>
            <p:cNvPr id="108" name="Shape 9">
              <a:extLst>
                <a:ext uri="{FF2B5EF4-FFF2-40B4-BE49-F238E27FC236}">
                  <a16:creationId xmlns:a16="http://schemas.microsoft.com/office/drawing/2014/main" id="{20B2D86F-8CC9-1943-0964-B23BDAB8C58E}"/>
                </a:ext>
              </a:extLst>
            </p:cNvPr>
            <p:cNvSpPr/>
            <p:nvPr/>
          </p:nvSpPr>
          <p:spPr>
            <a:xfrm>
              <a:off x="8558869" y="2015657"/>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a:latin typeface="+mj-lt"/>
              </a:endParaRPr>
            </a:p>
          </p:txBody>
        </p:sp>
        <p:sp>
          <p:nvSpPr>
            <p:cNvPr id="109" name="Shape 10">
              <a:extLst>
                <a:ext uri="{FF2B5EF4-FFF2-40B4-BE49-F238E27FC236}">
                  <a16:creationId xmlns:a16="http://schemas.microsoft.com/office/drawing/2014/main" id="{38CED5F9-4260-12D4-3C1A-546EBEC51810}"/>
                </a:ext>
              </a:extLst>
            </p:cNvPr>
            <p:cNvSpPr/>
            <p:nvPr/>
          </p:nvSpPr>
          <p:spPr>
            <a:xfrm>
              <a:off x="8555122"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rgbClr val="7F1C58"/>
            </a:solidFill>
            <a:ln w="12700" cap="flat">
              <a:noFill/>
              <a:miter lim="400000"/>
            </a:ln>
            <a:effectLst/>
          </p:spPr>
          <p:txBody>
            <a:bodyPr wrap="square" lIns="0" tIns="0" rIns="0" bIns="0" numCol="1" anchor="t">
              <a:noAutofit/>
            </a:bodyPr>
            <a:lstStyle/>
            <a:p>
              <a:pPr lvl="0"/>
              <a:endParaRPr lang="en-GB" sz="1600">
                <a:latin typeface="+mj-lt"/>
              </a:endParaRPr>
            </a:p>
          </p:txBody>
        </p:sp>
        <p:sp>
          <p:nvSpPr>
            <p:cNvPr id="110" name="Shape 11">
              <a:extLst>
                <a:ext uri="{FF2B5EF4-FFF2-40B4-BE49-F238E27FC236}">
                  <a16:creationId xmlns:a16="http://schemas.microsoft.com/office/drawing/2014/main" id="{B551EE73-5EC5-4B0E-0337-B11D13662282}"/>
                </a:ext>
              </a:extLst>
            </p:cNvPr>
            <p:cNvSpPr/>
            <p:nvPr/>
          </p:nvSpPr>
          <p:spPr>
            <a:xfrm>
              <a:off x="8558869" y="3650044"/>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a:latin typeface="+mj-lt"/>
              </a:endParaRPr>
            </a:p>
          </p:txBody>
        </p:sp>
        <p:sp>
          <p:nvSpPr>
            <p:cNvPr id="111" name="Shape 13">
              <a:extLst>
                <a:ext uri="{FF2B5EF4-FFF2-40B4-BE49-F238E27FC236}">
                  <a16:creationId xmlns:a16="http://schemas.microsoft.com/office/drawing/2014/main" id="{64587873-53E7-D65B-FB60-67B4D1312078}"/>
                </a:ext>
              </a:extLst>
            </p:cNvPr>
            <p:cNvSpPr/>
            <p:nvPr/>
          </p:nvSpPr>
          <p:spPr>
            <a:xfrm>
              <a:off x="7843500" y="2837366"/>
              <a:ext cx="1423242" cy="1643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3000"/>
              </a:srgbClr>
            </a:solidFill>
            <a:ln w="12700" cap="flat">
              <a:noFill/>
              <a:miter lim="400000"/>
            </a:ln>
            <a:effectLst/>
          </p:spPr>
          <p:txBody>
            <a:bodyPr wrap="square" lIns="0" tIns="0" rIns="0" bIns="0" numCol="1" anchor="t">
              <a:noAutofit/>
            </a:bodyPr>
            <a:lstStyle/>
            <a:p>
              <a:pPr lvl="0"/>
              <a:endParaRPr lang="en-GB" sz="1600">
                <a:latin typeface="+mj-lt"/>
              </a:endParaRPr>
            </a:p>
          </p:txBody>
        </p:sp>
        <p:sp>
          <p:nvSpPr>
            <p:cNvPr id="113" name="TextBox 29">
              <a:extLst>
                <a:ext uri="{FF2B5EF4-FFF2-40B4-BE49-F238E27FC236}">
                  <a16:creationId xmlns:a16="http://schemas.microsoft.com/office/drawing/2014/main" id="{9E76CAD8-24A2-4663-3A4B-E084154786EA}"/>
                </a:ext>
              </a:extLst>
            </p:cNvPr>
            <p:cNvSpPr txBox="1"/>
            <p:nvPr/>
          </p:nvSpPr>
          <p:spPr>
            <a:xfrm>
              <a:off x="10513041" y="2246316"/>
              <a:ext cx="728084" cy="338554"/>
            </a:xfrm>
            <a:prstGeom prst="rect">
              <a:avLst/>
            </a:prstGeom>
            <a:noFill/>
          </p:spPr>
          <p:txBody>
            <a:bodyPr wrap="none" rtlCol="0" anchor="t" anchorCtr="0">
              <a:spAutoFit/>
            </a:bodyPr>
            <a:lstStyle/>
            <a:p>
              <a:r>
                <a:rPr lang="en-GB" sz="1600" b="1">
                  <a:solidFill>
                    <a:srgbClr val="245473"/>
                  </a:solidFill>
                  <a:ea typeface="League Spartan" charset="0"/>
                  <a:cs typeface="Poppins" pitchFamily="2" charset="77"/>
                </a:rPr>
                <a:t>Medios de comunicación</a:t>
              </a:r>
            </a:p>
          </p:txBody>
        </p:sp>
        <p:sp>
          <p:nvSpPr>
            <p:cNvPr id="115" name="TextBox 31">
              <a:extLst>
                <a:ext uri="{FF2B5EF4-FFF2-40B4-BE49-F238E27FC236}">
                  <a16:creationId xmlns:a16="http://schemas.microsoft.com/office/drawing/2014/main" id="{605B58D5-7415-7AF9-23ED-070DFD4E6161}"/>
                </a:ext>
              </a:extLst>
            </p:cNvPr>
            <p:cNvSpPr txBox="1"/>
            <p:nvPr/>
          </p:nvSpPr>
          <p:spPr>
            <a:xfrm>
              <a:off x="10513041" y="3455088"/>
              <a:ext cx="821059" cy="338554"/>
            </a:xfrm>
            <a:prstGeom prst="rect">
              <a:avLst/>
            </a:prstGeom>
            <a:noFill/>
          </p:spPr>
          <p:txBody>
            <a:bodyPr wrap="none" rtlCol="0" anchor="t" anchorCtr="0">
              <a:spAutoFit/>
            </a:bodyPr>
            <a:lstStyle/>
            <a:p>
              <a:r>
                <a:rPr lang="en-GB" sz="1600" b="1">
                  <a:solidFill>
                    <a:srgbClr val="7F1C58"/>
                  </a:solidFill>
                  <a:ea typeface="League Spartan" charset="0"/>
                  <a:cs typeface="Poppins" pitchFamily="2" charset="77"/>
                </a:rPr>
                <a:t>Ciencia</a:t>
              </a:r>
            </a:p>
          </p:txBody>
        </p:sp>
        <p:sp>
          <p:nvSpPr>
            <p:cNvPr id="117" name="TextBox 33">
              <a:extLst>
                <a:ext uri="{FF2B5EF4-FFF2-40B4-BE49-F238E27FC236}">
                  <a16:creationId xmlns:a16="http://schemas.microsoft.com/office/drawing/2014/main" id="{5117FA5C-C3A2-05EF-BE6A-803B1E866F43}"/>
                </a:ext>
              </a:extLst>
            </p:cNvPr>
            <p:cNvSpPr txBox="1"/>
            <p:nvPr/>
          </p:nvSpPr>
          <p:spPr>
            <a:xfrm>
              <a:off x="10496877" y="4791016"/>
              <a:ext cx="788870" cy="338554"/>
            </a:xfrm>
            <a:prstGeom prst="rect">
              <a:avLst/>
            </a:prstGeom>
            <a:noFill/>
          </p:spPr>
          <p:txBody>
            <a:bodyPr wrap="none" rtlCol="0" anchor="t" anchorCtr="0">
              <a:spAutoFit/>
            </a:bodyPr>
            <a:lstStyle/>
            <a:p>
              <a:r>
                <a:rPr lang="en-GB" sz="1600" b="1">
                  <a:solidFill>
                    <a:srgbClr val="B41F7A"/>
                  </a:solidFill>
                  <a:ea typeface="League Spartan" charset="0"/>
                  <a:cs typeface="Poppins" pitchFamily="2" charset="77"/>
                </a:rPr>
                <a:t>Política</a:t>
              </a:r>
            </a:p>
          </p:txBody>
        </p:sp>
        <p:sp>
          <p:nvSpPr>
            <p:cNvPr id="119" name="TextBox 118">
              <a:extLst>
                <a:ext uri="{FF2B5EF4-FFF2-40B4-BE49-F238E27FC236}">
                  <a16:creationId xmlns:a16="http://schemas.microsoft.com/office/drawing/2014/main" id="{FCD597D7-0E0C-9E5C-74B8-E3A3AC1C9E6D}"/>
                </a:ext>
              </a:extLst>
            </p:cNvPr>
            <p:cNvSpPr txBox="1"/>
            <p:nvPr/>
          </p:nvSpPr>
          <p:spPr>
            <a:xfrm>
              <a:off x="5489739" y="2170320"/>
              <a:ext cx="798808" cy="338554"/>
            </a:xfrm>
            <a:prstGeom prst="rect">
              <a:avLst/>
            </a:prstGeom>
            <a:noFill/>
          </p:spPr>
          <p:txBody>
            <a:bodyPr wrap="none" rtlCol="0" anchor="t" anchorCtr="0">
              <a:spAutoFit/>
            </a:bodyPr>
            <a:lstStyle/>
            <a:p>
              <a:pPr algn="r"/>
              <a:r>
                <a:rPr lang="en-GB" sz="1600" b="1">
                  <a:solidFill>
                    <a:srgbClr val="B41F7A"/>
                  </a:solidFill>
                  <a:ea typeface="League Spartan" charset="0"/>
                  <a:cs typeface="Poppins" pitchFamily="2" charset="77"/>
                </a:rPr>
                <a:t>Sociedad</a:t>
              </a:r>
            </a:p>
          </p:txBody>
        </p:sp>
        <p:sp>
          <p:nvSpPr>
            <p:cNvPr id="121" name="TextBox 120">
              <a:extLst>
                <a:ext uri="{FF2B5EF4-FFF2-40B4-BE49-F238E27FC236}">
                  <a16:creationId xmlns:a16="http://schemas.microsoft.com/office/drawing/2014/main" id="{68499D3F-92D1-ACD1-351E-94FF23C805D1}"/>
                </a:ext>
              </a:extLst>
            </p:cNvPr>
            <p:cNvSpPr txBox="1"/>
            <p:nvPr/>
          </p:nvSpPr>
          <p:spPr>
            <a:xfrm>
              <a:off x="5483105" y="3651860"/>
              <a:ext cx="893386" cy="338554"/>
            </a:xfrm>
            <a:prstGeom prst="rect">
              <a:avLst/>
            </a:prstGeom>
            <a:noFill/>
          </p:spPr>
          <p:txBody>
            <a:bodyPr wrap="none" rtlCol="0" anchor="t" anchorCtr="0">
              <a:spAutoFit/>
            </a:bodyPr>
            <a:lstStyle/>
            <a:p>
              <a:pPr algn="r"/>
              <a:r>
                <a:rPr lang="en-GB" sz="1600" b="1">
                  <a:solidFill>
                    <a:srgbClr val="245473"/>
                  </a:solidFill>
                  <a:ea typeface="League Spartan" charset="0"/>
                  <a:cs typeface="Poppins" pitchFamily="2" charset="77"/>
                </a:rPr>
                <a:t>Industria</a:t>
              </a:r>
            </a:p>
          </p:txBody>
        </p:sp>
        <p:sp>
          <p:nvSpPr>
            <p:cNvPr id="123" name="TextBox 122">
              <a:extLst>
                <a:ext uri="{FF2B5EF4-FFF2-40B4-BE49-F238E27FC236}">
                  <a16:creationId xmlns:a16="http://schemas.microsoft.com/office/drawing/2014/main" id="{97B799D6-AA59-5876-5374-F3D64129E4B7}"/>
                </a:ext>
              </a:extLst>
            </p:cNvPr>
            <p:cNvSpPr txBox="1"/>
            <p:nvPr/>
          </p:nvSpPr>
          <p:spPr>
            <a:xfrm>
              <a:off x="5447500" y="4767685"/>
              <a:ext cx="1042978" cy="338554"/>
            </a:xfrm>
            <a:prstGeom prst="rect">
              <a:avLst/>
            </a:prstGeom>
            <a:noFill/>
          </p:spPr>
          <p:txBody>
            <a:bodyPr wrap="none" rtlCol="0" anchor="t" anchorCtr="0">
              <a:spAutoFit/>
            </a:bodyPr>
            <a:lstStyle/>
            <a:p>
              <a:pPr algn="r"/>
              <a:r>
                <a:rPr lang="en-GB" sz="1600" b="1">
                  <a:solidFill>
                    <a:srgbClr val="EDA13E"/>
                  </a:solidFill>
                  <a:ea typeface="League Spartan" charset="0"/>
                  <a:cs typeface="Poppins" pitchFamily="2" charset="77"/>
                </a:rPr>
                <a:t>Financieros</a:t>
              </a:r>
            </a:p>
          </p:txBody>
        </p:sp>
        <p:sp>
          <p:nvSpPr>
            <p:cNvPr id="124" name="Fünfeck 2">
              <a:extLst>
                <a:ext uri="{FF2B5EF4-FFF2-40B4-BE49-F238E27FC236}">
                  <a16:creationId xmlns:a16="http://schemas.microsoft.com/office/drawing/2014/main" id="{10266DC1-FECD-0DB1-E7CA-04CC894ED1A7}"/>
                </a:ext>
              </a:extLst>
            </p:cNvPr>
            <p:cNvSpPr/>
            <p:nvPr/>
          </p:nvSpPr>
          <p:spPr>
            <a:xfrm>
              <a:off x="8027303" y="3211700"/>
              <a:ext cx="1042444" cy="882269"/>
            </a:xfrm>
            <a:prstGeom prst="pent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5" name="TextBox 29">
              <a:extLst>
                <a:ext uri="{FF2B5EF4-FFF2-40B4-BE49-F238E27FC236}">
                  <a16:creationId xmlns:a16="http://schemas.microsoft.com/office/drawing/2014/main" id="{283FCEDC-A23D-9622-5C19-22A964129890}"/>
                </a:ext>
              </a:extLst>
            </p:cNvPr>
            <p:cNvSpPr txBox="1"/>
            <p:nvPr/>
          </p:nvSpPr>
          <p:spPr>
            <a:xfrm>
              <a:off x="8030651" y="3491617"/>
              <a:ext cx="1077218" cy="338554"/>
            </a:xfrm>
            <a:prstGeom prst="rect">
              <a:avLst/>
            </a:prstGeom>
            <a:noFill/>
          </p:spPr>
          <p:txBody>
            <a:bodyPr wrap="none" rtlCol="0" anchor="t" anchorCtr="0">
              <a:spAutoFit/>
            </a:bodyPr>
            <a:lstStyle/>
            <a:p>
              <a:r>
                <a:rPr lang="en-GB" sz="1600" b="1">
                  <a:solidFill>
                    <a:schemeClr val="bg1"/>
                  </a:solidFill>
                  <a:latin typeface="+mj-lt"/>
                  <a:ea typeface="League Spartan" charset="0"/>
                  <a:cs typeface="Poppins" pitchFamily="2" charset="77"/>
                </a:rPr>
                <a:t>Empleados</a:t>
              </a:r>
            </a:p>
          </p:txBody>
        </p:sp>
        <p:sp>
          <p:nvSpPr>
            <p:cNvPr id="126" name="Shape 27">
              <a:extLst>
                <a:ext uri="{FF2B5EF4-FFF2-40B4-BE49-F238E27FC236}">
                  <a16:creationId xmlns:a16="http://schemas.microsoft.com/office/drawing/2014/main" id="{6DD2D7E0-E4C1-F352-B42A-C1005B25F0D9}"/>
                </a:ext>
              </a:extLst>
            </p:cNvPr>
            <p:cNvSpPr/>
            <p:nvPr/>
          </p:nvSpPr>
          <p:spPr>
            <a:xfrm>
              <a:off x="8407468" y="3884489"/>
              <a:ext cx="165570" cy="18081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F16924"/>
              </a:solidFill>
              <a:prstDash val="solid"/>
              <a:miter lim="400000"/>
              <a:tailEnd type="oval"/>
            </a:ln>
            <a:effectLst/>
          </p:spPr>
          <p:txBody>
            <a:bodyPr wrap="square" lIns="38100" tIns="38100" rIns="38100" bIns="38100" numCol="1" anchor="ctr">
              <a:noAutofit/>
            </a:bodyPr>
            <a:lstStyle/>
            <a:p>
              <a:pPr lvl="0"/>
              <a:endParaRPr lang="en-GB" sz="1600">
                <a:latin typeface="+mj-lt"/>
              </a:endParaRPr>
            </a:p>
          </p:txBody>
        </p:sp>
        <p:sp>
          <p:nvSpPr>
            <p:cNvPr id="128" name="TextBox 40">
              <a:extLst>
                <a:ext uri="{FF2B5EF4-FFF2-40B4-BE49-F238E27FC236}">
                  <a16:creationId xmlns:a16="http://schemas.microsoft.com/office/drawing/2014/main" id="{CB170EFA-DEA5-57C7-35F9-5FB782EC5EC8}"/>
                </a:ext>
              </a:extLst>
            </p:cNvPr>
            <p:cNvSpPr txBox="1"/>
            <p:nvPr/>
          </p:nvSpPr>
          <p:spPr>
            <a:xfrm>
              <a:off x="7191324" y="5503819"/>
              <a:ext cx="1102867" cy="338554"/>
            </a:xfrm>
            <a:prstGeom prst="rect">
              <a:avLst/>
            </a:prstGeom>
            <a:noFill/>
          </p:spPr>
          <p:txBody>
            <a:bodyPr wrap="none" rtlCol="0" anchor="t" anchorCtr="0">
              <a:spAutoFit/>
            </a:bodyPr>
            <a:lstStyle/>
            <a:p>
              <a:pPr algn="r"/>
              <a:r>
                <a:rPr lang="en-GB" sz="1600" b="1">
                  <a:solidFill>
                    <a:srgbClr val="F16924"/>
                  </a:solidFill>
                  <a:ea typeface="League Spartan" charset="0"/>
                  <a:cs typeface="Poppins" pitchFamily="2" charset="77"/>
                </a:rPr>
                <a:t>Empleados</a:t>
              </a:r>
            </a:p>
          </p:txBody>
        </p:sp>
      </p:grpSp>
    </p:spTree>
    <p:extLst>
      <p:ext uri="{BB962C8B-B14F-4D97-AF65-F5344CB8AC3E}">
        <p14:creationId xmlns:p14="http://schemas.microsoft.com/office/powerpoint/2010/main" val="31020326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p:txBody>
          <a:bodyPr/>
          <a:lstStyle/>
          <a:p>
            <a:r>
              <a:rPr lang="en-US" sz="2400">
                <a:effectLst/>
                <a:latin typeface="Calibri" panose="020F0502020204030204" pitchFamily="34" charset="0"/>
                <a:ea typeface="Calibri" panose="020F0502020204030204" pitchFamily="34" charset="0"/>
                <a:cs typeface="Calibri" panose="020F0502020204030204" pitchFamily="34" charset="0"/>
              </a:rPr>
              <a:t>¿Qué es una crisis empresarial?</a:t>
            </a:r>
            <a:endParaRPr lang="en-US"/>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894861" y="1874137"/>
            <a:ext cx="5251752" cy="822373"/>
          </a:xfrm>
        </p:spPr>
        <p:txBody>
          <a:bodyPr/>
          <a:lstStyle/>
          <a:p>
            <a:r>
              <a:rPr lang="en-GB"/>
              <a:t>El proceso vital del reconocimiento</a:t>
            </a:r>
          </a:p>
          <a:p>
            <a:r>
              <a:rPr lang="en-GB" sz="1800"/>
              <a:t>Establecer las 5 etapas claras para reconocer una crisis</a:t>
            </a:r>
          </a:p>
          <a:p>
            <a:endParaRPr lang="en-US"/>
          </a:p>
        </p:txBody>
      </p:sp>
      <p:sp>
        <p:nvSpPr>
          <p:cNvPr id="21" name="Text Placeholder 20">
            <a:extLst>
              <a:ext uri="{FF2B5EF4-FFF2-40B4-BE49-F238E27FC236}">
                <a16:creationId xmlns:a16="http://schemas.microsoft.com/office/drawing/2014/main" id="{26F080BC-DC74-EB43-8DFA-6A8C1EDBECDD}"/>
              </a:ext>
            </a:extLst>
          </p:cNvPr>
          <p:cNvSpPr>
            <a:spLocks noGrp="1"/>
          </p:cNvSpPr>
          <p:nvPr>
            <p:ph type="body" sz="quarter" idx="22"/>
          </p:nvPr>
        </p:nvSpPr>
        <p:spPr/>
        <p:txBody>
          <a:bodyPr/>
          <a:lstStyle/>
          <a:p>
            <a:r>
              <a:rPr lang="en-US" sz="2400">
                <a:latin typeface="Calibri" panose="020F0502020204030204" pitchFamily="34" charset="0"/>
                <a:ea typeface="Calibri" panose="020F0502020204030204" pitchFamily="34" charset="0"/>
              </a:rPr>
              <a:t>La línea de tiempo de una crisis empresarial</a:t>
            </a:r>
          </a:p>
        </p:txBody>
      </p:sp>
      <p:sp>
        <p:nvSpPr>
          <p:cNvPr id="14" name="Text Placeholder 13">
            <a:extLst>
              <a:ext uri="{FF2B5EF4-FFF2-40B4-BE49-F238E27FC236}">
                <a16:creationId xmlns:a16="http://schemas.microsoft.com/office/drawing/2014/main" id="{7CDBC330-3592-B462-617E-F5DF418A2BE6}"/>
              </a:ext>
            </a:extLst>
          </p:cNvPr>
          <p:cNvSpPr>
            <a:spLocks noGrp="1"/>
          </p:cNvSpPr>
          <p:nvPr>
            <p:ph type="body" sz="quarter" idx="24"/>
          </p:nvPr>
        </p:nvSpPr>
        <p:spPr>
          <a:xfrm>
            <a:off x="6926393" y="3715281"/>
            <a:ext cx="4768390" cy="822373"/>
          </a:xfrm>
        </p:spPr>
        <p:txBody>
          <a:bodyPr/>
          <a:lstStyle/>
          <a:p>
            <a:r>
              <a:rPr lang="en-US" sz="2400"/>
              <a:t>Búsqueda de señales de alerta temprana:                 4 áreas clave </a:t>
            </a:r>
          </a:p>
        </p:txBody>
      </p:sp>
      <p:sp>
        <p:nvSpPr>
          <p:cNvPr id="18" name="Text Placeholder 17">
            <a:extLst>
              <a:ext uri="{FF2B5EF4-FFF2-40B4-BE49-F238E27FC236}">
                <a16:creationId xmlns:a16="http://schemas.microsoft.com/office/drawing/2014/main" id="{4746FADA-D744-DE61-A10B-1F5E6137454D}"/>
              </a:ext>
            </a:extLst>
          </p:cNvPr>
          <p:cNvSpPr>
            <a:spLocks noGrp="1"/>
          </p:cNvSpPr>
          <p:nvPr>
            <p:ph type="body" sz="quarter" idx="26"/>
          </p:nvPr>
        </p:nvSpPr>
        <p:spPr/>
        <p:txBody>
          <a:bodyPr/>
          <a:lstStyle/>
          <a:p>
            <a:r>
              <a:rPr lang="en-US" sz="2400"/>
              <a:t>Visión general de las 3 fases de la crisis de las PYME/empresas</a:t>
            </a: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78323" y="658730"/>
            <a:ext cx="830393" cy="635000"/>
          </a:xfrm>
        </p:spPr>
        <p:txBody>
          <a:bodyPr/>
          <a:lstStyle/>
          <a:p>
            <a:r>
              <a:rPr lang="en-US" sz="3600" b="1"/>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78323" y="1733356"/>
            <a:ext cx="830393" cy="635000"/>
          </a:xfrm>
        </p:spPr>
        <p:txBody>
          <a:bodyPr/>
          <a:lstStyle/>
          <a:p>
            <a:r>
              <a:rPr lang="en-US" sz="3600" b="1"/>
              <a:t>02</a:t>
            </a:r>
          </a:p>
        </p:txBody>
      </p:sp>
      <p:sp>
        <p:nvSpPr>
          <p:cNvPr id="5" name="Text Placeholder 4">
            <a:extLst>
              <a:ext uri="{FF2B5EF4-FFF2-40B4-BE49-F238E27FC236}">
                <a16:creationId xmlns:a16="http://schemas.microsoft.com/office/drawing/2014/main" id="{9D2849BF-4E96-B8A8-6A4F-171BBA77DB10}"/>
              </a:ext>
            </a:extLst>
          </p:cNvPr>
          <p:cNvSpPr>
            <a:spLocks noGrp="1"/>
          </p:cNvSpPr>
          <p:nvPr>
            <p:ph type="body" sz="quarter" idx="21"/>
          </p:nvPr>
        </p:nvSpPr>
        <p:spPr>
          <a:xfrm>
            <a:off x="6078323" y="2793120"/>
            <a:ext cx="830393" cy="635000"/>
          </a:xfrm>
        </p:spPr>
        <p:txBody>
          <a:bodyPr/>
          <a:lstStyle/>
          <a:p>
            <a:r>
              <a:rPr lang="en-US" sz="3600" b="1"/>
              <a:t>03</a:t>
            </a:r>
          </a:p>
        </p:txBody>
      </p:sp>
      <p:sp>
        <p:nvSpPr>
          <p:cNvPr id="8" name="Text Placeholder 7">
            <a:extLst>
              <a:ext uri="{FF2B5EF4-FFF2-40B4-BE49-F238E27FC236}">
                <a16:creationId xmlns:a16="http://schemas.microsoft.com/office/drawing/2014/main" id="{2F9D1749-E12B-1EB4-7C5F-1FA1B1D4847F}"/>
              </a:ext>
            </a:extLst>
          </p:cNvPr>
          <p:cNvSpPr>
            <a:spLocks noGrp="1"/>
          </p:cNvSpPr>
          <p:nvPr>
            <p:ph type="body" sz="quarter" idx="23"/>
          </p:nvPr>
        </p:nvSpPr>
        <p:spPr>
          <a:xfrm>
            <a:off x="6064468" y="3772476"/>
            <a:ext cx="830393" cy="635000"/>
          </a:xfrm>
        </p:spPr>
        <p:txBody>
          <a:bodyPr/>
          <a:lstStyle/>
          <a:p>
            <a:r>
              <a:rPr lang="en-US" sz="3600" b="1"/>
              <a:t>04</a:t>
            </a:r>
          </a:p>
        </p:txBody>
      </p:sp>
      <p:sp>
        <p:nvSpPr>
          <p:cNvPr id="15" name="Text Placeholder 14">
            <a:extLst>
              <a:ext uri="{FF2B5EF4-FFF2-40B4-BE49-F238E27FC236}">
                <a16:creationId xmlns:a16="http://schemas.microsoft.com/office/drawing/2014/main" id="{EB139003-DA25-81F2-6B14-01DD1DACEE69}"/>
              </a:ext>
            </a:extLst>
          </p:cNvPr>
          <p:cNvSpPr>
            <a:spLocks noGrp="1"/>
          </p:cNvSpPr>
          <p:nvPr>
            <p:ph type="body" sz="quarter" idx="25"/>
          </p:nvPr>
        </p:nvSpPr>
        <p:spPr>
          <a:xfrm>
            <a:off x="6078323" y="4928608"/>
            <a:ext cx="830393" cy="635000"/>
          </a:xfrm>
        </p:spPr>
        <p:txBody>
          <a:bodyPr/>
          <a:lstStyle/>
          <a:p>
            <a:r>
              <a:rPr lang="en-US" sz="3600" b="1"/>
              <a:t>05</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918629" y="773723"/>
            <a:ext cx="4378451" cy="822373"/>
          </a:xfrm>
        </p:spPr>
        <p:txBody>
          <a:bodyPr>
            <a:normAutofit/>
          </a:bodyPr>
          <a:lstStyle/>
          <a:p>
            <a:r>
              <a:rPr lang="en-US" b="1">
                <a:latin typeface="Calibri" panose="020F0502020204030204" pitchFamily="34" charset="0"/>
                <a:ea typeface="Calibri" panose="020F0502020204030204" pitchFamily="34" charset="0"/>
                <a:cs typeface="Calibri" panose="020F0502020204030204" pitchFamily="34" charset="0"/>
              </a:rPr>
              <a:t>Los fundamentos</a:t>
            </a:r>
            <a:endParaRPr lang="en-IE">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918629" y="1682548"/>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p:txBody>
          <a:bodyPr>
            <a:noAutofit/>
          </a:bodyPr>
          <a:lstStyle/>
          <a:p>
            <a:pPr marL="0" indent="0">
              <a:lnSpc>
                <a:spcPts val="2280"/>
              </a:lnSpc>
              <a:spcBef>
                <a:spcPct val="0"/>
              </a:spcBef>
            </a:pPr>
            <a:r>
              <a:rPr lang="en-US" sz="2200">
                <a:ea typeface="Calibri" panose="020F0502020204030204" pitchFamily="34" charset="0"/>
                <a:cs typeface="Times New Roman" panose="02020603050405020304" pitchFamily="18" charset="0"/>
              </a:rPr>
              <a:t>Dada nuestra dinámica económica, política y medioambiental, siempre turbulenta, está claro que las crisis son inevitables. Una crisis empresarial puede adoptar muchas formas; </a:t>
            </a:r>
            <a:r>
              <a:rPr lang="en-GB" sz="2200">
                <a:ea typeface="Lato Light" panose="020F0502020204030203" pitchFamily="34" charset="0"/>
                <a:cs typeface="Lato Light" panose="020F0502020204030203" pitchFamily="34" charset="0"/>
              </a:rPr>
              <a:t>cada empresa y cada crisis corporativa es diferente) </a:t>
            </a:r>
            <a:r>
              <a:rPr lang="en-GB" sz="2200" err="1"/>
              <a:t>Algunas son temporales. Algunas pueden provocar la desaparición de una empresa.</a:t>
            </a:r>
          </a:p>
          <a:p>
            <a:pPr marL="0" indent="0" algn="just">
              <a:lnSpc>
                <a:spcPts val="2280"/>
              </a:lnSpc>
              <a:spcBef>
                <a:spcPct val="0"/>
              </a:spcBef>
            </a:pPr>
            <a:endParaRPr lang="en-US" sz="2200">
              <a:ea typeface="Calibri" panose="020F0502020204030204" pitchFamily="34" charset="0"/>
              <a:cs typeface="Times New Roman" panose="02020603050405020304" pitchFamily="18" charset="0"/>
            </a:endParaRPr>
          </a:p>
          <a:p>
            <a:pPr marL="0" indent="0" algn="just">
              <a:lnSpc>
                <a:spcPts val="2280"/>
              </a:lnSpc>
              <a:spcBef>
                <a:spcPct val="0"/>
              </a:spcBef>
            </a:pPr>
            <a:r>
              <a:rPr lang="en-IE" sz="2200"/>
              <a:t>Redactado por algunos de los mejores expertos en crisis empresariales de Europa y recopilando las mejores fuentes especializadas, </a:t>
            </a:r>
            <a:r>
              <a:rPr lang="en-IE" sz="2200" b="1"/>
              <a:t>el Módulo 1 </a:t>
            </a:r>
            <a:r>
              <a:rPr lang="en-GB" sz="2200">
                <a:ea typeface="Open Sans Light" panose="020B0306030504020204" pitchFamily="34" charset="0"/>
                <a:cs typeface="Open Sans Light" panose="020B0306030504020204" pitchFamily="34" charset="0"/>
              </a:rPr>
              <a:t>le ofrece un aprendizaje conciso y valioso sobre las bases de una crisis empresarial. </a:t>
            </a:r>
            <a:endParaRPr lang="en-US" sz="2200"/>
          </a:p>
          <a:p>
            <a:pPr>
              <a:lnSpc>
                <a:spcPts val="2280"/>
              </a:lnSpc>
              <a:spcBef>
                <a:spcPct val="0"/>
              </a:spcBef>
            </a:pPr>
            <a:endParaRPr lang="en-US" sz="2200"/>
          </a:p>
        </p:txBody>
      </p:sp>
      <p:sp>
        <p:nvSpPr>
          <p:cNvPr id="26" name="Text Placeholder 4">
            <a:extLst>
              <a:ext uri="{FF2B5EF4-FFF2-40B4-BE49-F238E27FC236}">
                <a16:creationId xmlns:a16="http://schemas.microsoft.com/office/drawing/2014/main" id="{73435531-E56A-B9BB-B9F5-7AE9CE06AF63}"/>
              </a:ext>
            </a:extLst>
          </p:cNvPr>
          <p:cNvSpPr txBox="1"/>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ct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a:solidFill>
                  <a:schemeClr val="bg1"/>
                </a:solidFill>
                <a:latin typeface="Calibri" panose="020F0502020204030204" pitchFamily="34" charset="0"/>
                <a:cs typeface="Calibri" panose="020F0502020204030204" pitchFamily="34" charset="0"/>
              </a:rPr>
              <a:t>MÓDULO 01</a:t>
            </a:r>
            <a:endParaRPr lang="en-US" sz="280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53686" y="1423908"/>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53686" y="249926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5E9ADA-D0D4-4679-4A85-2A6F87C3EE8D}"/>
              </a:ext>
            </a:extLst>
          </p:cNvPr>
          <p:cNvCxnSpPr/>
          <p:nvPr/>
        </p:nvCxnSpPr>
        <p:spPr>
          <a:xfrm>
            <a:off x="5753686" y="461648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53686" y="355902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05430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a:solidFill>
                  <a:schemeClr val="bg1"/>
                </a:solidFill>
              </a:rPr>
              <a:t>03 </a:t>
            </a:r>
            <a:r>
              <a:rPr lang="en-US">
                <a:solidFill>
                  <a:schemeClr val="bg1"/>
                </a:solidFill>
              </a:rPr>
              <a:t>Identificación de las principales partes interesadas y gestión de las relaciones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719966" y="1822120"/>
            <a:ext cx="3893411" cy="4887024"/>
          </a:xfrm>
        </p:spPr>
        <p:txBody>
          <a:bodyPr>
            <a:normAutofit fontScale="92500"/>
          </a:bodyPr>
          <a:lstStyle/>
          <a:p>
            <a:pPr marL="12700" indent="-12700"/>
            <a:r>
              <a:rPr lang="en-GB">
                <a:latin typeface="Calibri" panose="020F0502020204030204" pitchFamily="34" charset="0"/>
                <a:ea typeface="Lato Light" panose="020F0502020204030203" pitchFamily="34" charset="0"/>
                <a:cs typeface="Calibri" panose="020F0502020204030204" pitchFamily="34" charset="0"/>
              </a:rPr>
              <a:t>La gestión de las partes interesadas es un proceso global esencial.  Tiene una importancia inestimable en la gestión de crisis para alinear sus propuestas de reestructuración con los intereses de las personas afectadas e implicadas.</a:t>
            </a:r>
          </a:p>
          <a:p>
            <a:pPr marL="12700" indent="-12700"/>
            <a:r>
              <a:rPr lang="en-GB">
                <a:latin typeface="Calibri" panose="020F0502020204030204" pitchFamily="34" charset="0"/>
                <a:ea typeface="Lato Light" panose="020F0502020204030203" pitchFamily="34" charset="0"/>
                <a:cs typeface="Calibri" panose="020F0502020204030204" pitchFamily="34" charset="0"/>
              </a:rPr>
              <a:t>La resistencia de las partes interesadas puede tener un impacto directo en el éxito de cualquier reestructuración o nuevos enfoques La gestión de las partes interesadas debe llevarse a cabo a un nivel profundo, ya que más partes interesadas se ven afectadas y pueden influir en el éxito.</a:t>
            </a:r>
          </a:p>
        </p:txBody>
      </p:sp>
      <p:grpSp>
        <p:nvGrpSpPr>
          <p:cNvPr id="85" name="Group 84">
            <a:extLst>
              <a:ext uri="{FF2B5EF4-FFF2-40B4-BE49-F238E27FC236}">
                <a16:creationId xmlns:a16="http://schemas.microsoft.com/office/drawing/2014/main" id="{AD1F7C91-9436-7A5B-5669-28A7B3F9EE63}"/>
              </a:ext>
            </a:extLst>
          </p:cNvPr>
          <p:cNvGrpSpPr/>
          <p:nvPr/>
        </p:nvGrpSpPr>
        <p:grpSpPr>
          <a:xfrm>
            <a:off x="529758" y="1698059"/>
            <a:ext cx="885534" cy="895928"/>
            <a:chOff x="7190753" y="5365577"/>
            <a:chExt cx="745522" cy="754273"/>
          </a:xfrm>
          <a:solidFill>
            <a:srgbClr val="595959"/>
          </a:solidFill>
        </p:grpSpPr>
        <p:grpSp>
          <p:nvGrpSpPr>
            <p:cNvPr id="86" name="Graphic 2">
              <a:extLst>
                <a:ext uri="{FF2B5EF4-FFF2-40B4-BE49-F238E27FC236}">
                  <a16:creationId xmlns:a16="http://schemas.microsoft.com/office/drawing/2014/main" id="{DB0E133F-4814-5DC0-D753-CB01E518C8CF}"/>
                </a:ext>
              </a:extLst>
            </p:cNvPr>
            <p:cNvGrpSpPr/>
            <p:nvPr/>
          </p:nvGrpSpPr>
          <p:grpSpPr>
            <a:xfrm>
              <a:off x="7353351" y="5647412"/>
              <a:ext cx="420044" cy="75879"/>
              <a:chOff x="7353351" y="5647412"/>
              <a:chExt cx="420044" cy="75879"/>
            </a:xfrm>
            <a:grpFill/>
          </p:grpSpPr>
          <p:sp>
            <p:nvSpPr>
              <p:cNvPr id="97" name="Freeform 96">
                <a:extLst>
                  <a:ext uri="{FF2B5EF4-FFF2-40B4-BE49-F238E27FC236}">
                    <a16:creationId xmlns:a16="http://schemas.microsoft.com/office/drawing/2014/main" id="{41E69E48-97BD-CFA3-988B-353B1AB2679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6AB6600E-7D82-1048-8F16-AF2A122834A6}"/>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7" name="Graphic 2">
              <a:extLst>
                <a:ext uri="{FF2B5EF4-FFF2-40B4-BE49-F238E27FC236}">
                  <a16:creationId xmlns:a16="http://schemas.microsoft.com/office/drawing/2014/main" id="{E57F3D64-0EBA-E14A-DED6-2513710802A9}"/>
                </a:ext>
              </a:extLst>
            </p:cNvPr>
            <p:cNvGrpSpPr/>
            <p:nvPr/>
          </p:nvGrpSpPr>
          <p:grpSpPr>
            <a:xfrm>
              <a:off x="7190753" y="5365577"/>
              <a:ext cx="745522" cy="754273"/>
              <a:chOff x="7190753" y="5365577"/>
              <a:chExt cx="745522" cy="754273"/>
            </a:xfrm>
            <a:grpFill/>
          </p:grpSpPr>
          <p:sp>
            <p:nvSpPr>
              <p:cNvPr id="88" name="Freeform 87">
                <a:extLst>
                  <a:ext uri="{FF2B5EF4-FFF2-40B4-BE49-F238E27FC236}">
                    <a16:creationId xmlns:a16="http://schemas.microsoft.com/office/drawing/2014/main" id="{29DDC427-6ED9-8FD5-5C3E-F36C8735D9E8}"/>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7">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7024CCE2-3584-22F9-E35E-5EDB1919503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CABDE747-A1FB-EB1B-0A4C-06696183A8A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1">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7BA79BE7-F808-C163-BAAE-F1FC5194A5B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91">
                <a:extLst>
                  <a:ext uri="{FF2B5EF4-FFF2-40B4-BE49-F238E27FC236}">
                    <a16:creationId xmlns:a16="http://schemas.microsoft.com/office/drawing/2014/main" id="{C648CE51-B36B-DC9A-3658-68E9FB4451BC}"/>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92">
                <a:extLst>
                  <a:ext uri="{FF2B5EF4-FFF2-40B4-BE49-F238E27FC236}">
                    <a16:creationId xmlns:a16="http://schemas.microsoft.com/office/drawing/2014/main" id="{AE51240B-9764-1E00-458A-F73A4B330BA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93">
                <a:extLst>
                  <a:ext uri="{FF2B5EF4-FFF2-40B4-BE49-F238E27FC236}">
                    <a16:creationId xmlns:a16="http://schemas.microsoft.com/office/drawing/2014/main" id="{5E37E4EE-07A2-605B-2C31-A6F8AD5B238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94">
                <a:extLst>
                  <a:ext uri="{FF2B5EF4-FFF2-40B4-BE49-F238E27FC236}">
                    <a16:creationId xmlns:a16="http://schemas.microsoft.com/office/drawing/2014/main" id="{7BB3CB9C-1BB8-8300-5814-902E778922A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95">
                <a:extLst>
                  <a:ext uri="{FF2B5EF4-FFF2-40B4-BE49-F238E27FC236}">
                    <a16:creationId xmlns:a16="http://schemas.microsoft.com/office/drawing/2014/main" id="{40A4E8AA-F262-42A9-372E-2479DDFE691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2" name="Freeform 4">
            <a:extLst>
              <a:ext uri="{FF2B5EF4-FFF2-40B4-BE49-F238E27FC236}">
                <a16:creationId xmlns:a16="http://schemas.microsoft.com/office/drawing/2014/main" id="{683CBAB2-E80E-8C34-3478-DACC80BF1040}"/>
              </a:ext>
            </a:extLst>
          </p:cNvPr>
          <p:cNvSpPr>
            <a:spLocks noChangeArrowheads="1"/>
          </p:cNvSpPr>
          <p:nvPr/>
        </p:nvSpPr>
        <p:spPr bwMode="auto">
          <a:xfrm>
            <a:off x="5765844" y="3302667"/>
            <a:ext cx="6199706" cy="1285682"/>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endParaRPr lang="en-GB" sz="2450">
              <a:latin typeface="+mj-lt"/>
            </a:endParaRPr>
          </a:p>
        </p:txBody>
      </p:sp>
      <p:sp>
        <p:nvSpPr>
          <p:cNvPr id="3" name="Freeform 6">
            <a:extLst>
              <a:ext uri="{FF2B5EF4-FFF2-40B4-BE49-F238E27FC236}">
                <a16:creationId xmlns:a16="http://schemas.microsoft.com/office/drawing/2014/main" id="{71FC86EE-94BD-C7E6-0DAB-79CFDA76BE6B}"/>
              </a:ext>
            </a:extLst>
          </p:cNvPr>
          <p:cNvSpPr>
            <a:spLocks noChangeArrowheads="1"/>
          </p:cNvSpPr>
          <p:nvPr/>
        </p:nvSpPr>
        <p:spPr bwMode="auto">
          <a:xfrm>
            <a:off x="5936858" y="3469559"/>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rgbClr val="245473"/>
          </a:solidFill>
          <a:ln>
            <a:noFill/>
          </a:ln>
          <a:effectLst/>
        </p:spPr>
        <p:txBody>
          <a:bodyPr wrap="none" anchor="ctr"/>
          <a:lstStyle/>
          <a:p>
            <a:endParaRPr lang="en-GB" sz="2450">
              <a:latin typeface="+mj-lt"/>
            </a:endParaRPr>
          </a:p>
        </p:txBody>
      </p:sp>
      <p:sp>
        <p:nvSpPr>
          <p:cNvPr id="5" name="Freeform 7">
            <a:extLst>
              <a:ext uri="{FF2B5EF4-FFF2-40B4-BE49-F238E27FC236}">
                <a16:creationId xmlns:a16="http://schemas.microsoft.com/office/drawing/2014/main" id="{6CCFC6FC-D06A-C141-D612-2266CDFE2DC6}"/>
              </a:ext>
            </a:extLst>
          </p:cNvPr>
          <p:cNvSpPr>
            <a:spLocks noChangeArrowheads="1"/>
          </p:cNvSpPr>
          <p:nvPr/>
        </p:nvSpPr>
        <p:spPr bwMode="auto">
          <a:xfrm>
            <a:off x="7160728" y="3469559"/>
            <a:ext cx="953959" cy="951899"/>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rgbClr val="7F1C58"/>
          </a:solidFill>
          <a:ln>
            <a:noFill/>
          </a:ln>
          <a:effectLst/>
        </p:spPr>
        <p:txBody>
          <a:bodyPr wrap="none" anchor="ctr"/>
          <a:lstStyle/>
          <a:p>
            <a:endParaRPr lang="en-GB" sz="2450">
              <a:latin typeface="+mj-lt"/>
            </a:endParaRPr>
          </a:p>
        </p:txBody>
      </p:sp>
      <p:sp>
        <p:nvSpPr>
          <p:cNvPr id="6" name="Freeform 8">
            <a:extLst>
              <a:ext uri="{FF2B5EF4-FFF2-40B4-BE49-F238E27FC236}">
                <a16:creationId xmlns:a16="http://schemas.microsoft.com/office/drawing/2014/main" id="{212DEB1F-E21F-2D6D-5B8D-714337A56CA2}"/>
              </a:ext>
            </a:extLst>
          </p:cNvPr>
          <p:cNvSpPr>
            <a:spLocks noChangeArrowheads="1"/>
          </p:cNvSpPr>
          <p:nvPr/>
        </p:nvSpPr>
        <p:spPr bwMode="auto">
          <a:xfrm>
            <a:off x="8394900" y="3469559"/>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rgbClr val="B41F7A"/>
          </a:solidFill>
          <a:ln>
            <a:noFill/>
          </a:ln>
          <a:effectLst/>
        </p:spPr>
        <p:txBody>
          <a:bodyPr wrap="none" anchor="ctr"/>
          <a:lstStyle/>
          <a:p>
            <a:endParaRPr lang="en-GB" sz="2450">
              <a:latin typeface="+mj-lt"/>
            </a:endParaRPr>
          </a:p>
        </p:txBody>
      </p:sp>
      <p:sp>
        <p:nvSpPr>
          <p:cNvPr id="8" name="Freeform 9">
            <a:extLst>
              <a:ext uri="{FF2B5EF4-FFF2-40B4-BE49-F238E27FC236}">
                <a16:creationId xmlns:a16="http://schemas.microsoft.com/office/drawing/2014/main" id="{EB6F7D84-C6E6-2CBD-D870-9560DAE9A3F9}"/>
              </a:ext>
            </a:extLst>
          </p:cNvPr>
          <p:cNvSpPr>
            <a:spLocks noChangeArrowheads="1"/>
          </p:cNvSpPr>
          <p:nvPr/>
        </p:nvSpPr>
        <p:spPr bwMode="auto">
          <a:xfrm>
            <a:off x="9612589" y="3469559"/>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rgbClr val="F16924"/>
          </a:solidFill>
          <a:ln>
            <a:noFill/>
          </a:ln>
          <a:effectLst/>
        </p:spPr>
        <p:txBody>
          <a:bodyPr wrap="none" anchor="ctr"/>
          <a:lstStyle/>
          <a:p>
            <a:endParaRPr lang="en-GB" sz="2450">
              <a:latin typeface="+mj-lt"/>
            </a:endParaRPr>
          </a:p>
        </p:txBody>
      </p:sp>
      <p:sp>
        <p:nvSpPr>
          <p:cNvPr id="10" name="Freeform 10">
            <a:extLst>
              <a:ext uri="{FF2B5EF4-FFF2-40B4-BE49-F238E27FC236}">
                <a16:creationId xmlns:a16="http://schemas.microsoft.com/office/drawing/2014/main" id="{5A8DFA2C-BCFD-C065-8C88-AD48DF485D24}"/>
              </a:ext>
            </a:extLst>
          </p:cNvPr>
          <p:cNvSpPr>
            <a:spLocks noChangeArrowheads="1"/>
          </p:cNvSpPr>
          <p:nvPr/>
        </p:nvSpPr>
        <p:spPr bwMode="auto">
          <a:xfrm>
            <a:off x="10861185" y="3469559"/>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rgbClr val="EDA13E"/>
          </a:solidFill>
          <a:ln>
            <a:noFill/>
          </a:ln>
          <a:effectLst/>
        </p:spPr>
        <p:txBody>
          <a:bodyPr wrap="none" anchor="ctr"/>
          <a:lstStyle/>
          <a:p>
            <a:endParaRPr lang="en-GB" sz="2450">
              <a:latin typeface="+mj-lt"/>
            </a:endParaRPr>
          </a:p>
        </p:txBody>
      </p:sp>
      <p:sp>
        <p:nvSpPr>
          <p:cNvPr id="11" name="Freeform 26">
            <a:extLst>
              <a:ext uri="{FF2B5EF4-FFF2-40B4-BE49-F238E27FC236}">
                <a16:creationId xmlns:a16="http://schemas.microsoft.com/office/drawing/2014/main" id="{B3FD203C-218E-137D-6268-00E3769595EB}"/>
              </a:ext>
            </a:extLst>
          </p:cNvPr>
          <p:cNvSpPr>
            <a:spLocks noChangeArrowheads="1"/>
          </p:cNvSpPr>
          <p:nvPr/>
        </p:nvSpPr>
        <p:spPr bwMode="auto">
          <a:xfrm>
            <a:off x="6969112" y="3840428"/>
            <a:ext cx="105080" cy="105080"/>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rgbClr val="595959"/>
          </a:solidFill>
          <a:ln>
            <a:noFill/>
          </a:ln>
          <a:effectLst/>
        </p:spPr>
        <p:txBody>
          <a:bodyPr wrap="none" anchor="ctr"/>
          <a:lstStyle/>
          <a:p>
            <a:endParaRPr lang="en-GB" sz="2450">
              <a:latin typeface="+mj-lt"/>
            </a:endParaRPr>
          </a:p>
        </p:txBody>
      </p:sp>
      <p:sp>
        <p:nvSpPr>
          <p:cNvPr id="12" name="Freeform 27">
            <a:extLst>
              <a:ext uri="{FF2B5EF4-FFF2-40B4-BE49-F238E27FC236}">
                <a16:creationId xmlns:a16="http://schemas.microsoft.com/office/drawing/2014/main" id="{AC18B927-6A73-9A45-10FA-2E8BB59E170C}"/>
              </a:ext>
            </a:extLst>
          </p:cNvPr>
          <p:cNvSpPr>
            <a:spLocks noChangeArrowheads="1"/>
          </p:cNvSpPr>
          <p:nvPr/>
        </p:nvSpPr>
        <p:spPr bwMode="auto">
          <a:xfrm>
            <a:off x="8203284" y="3840428"/>
            <a:ext cx="105079"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rgbClr val="595959"/>
          </a:solidFill>
          <a:ln>
            <a:noFill/>
          </a:ln>
          <a:effectLst/>
        </p:spPr>
        <p:txBody>
          <a:bodyPr wrap="none" anchor="ctr"/>
          <a:lstStyle/>
          <a:p>
            <a:endParaRPr lang="en-GB" sz="2450">
              <a:latin typeface="+mj-lt"/>
            </a:endParaRPr>
          </a:p>
        </p:txBody>
      </p:sp>
      <p:sp>
        <p:nvSpPr>
          <p:cNvPr id="14" name="Freeform 28">
            <a:extLst>
              <a:ext uri="{FF2B5EF4-FFF2-40B4-BE49-F238E27FC236}">
                <a16:creationId xmlns:a16="http://schemas.microsoft.com/office/drawing/2014/main" id="{2DAAA76D-9050-6BB2-AC36-F3AFC43E51CF}"/>
              </a:ext>
            </a:extLst>
          </p:cNvPr>
          <p:cNvSpPr>
            <a:spLocks noChangeArrowheads="1"/>
          </p:cNvSpPr>
          <p:nvPr/>
        </p:nvSpPr>
        <p:spPr bwMode="auto">
          <a:xfrm>
            <a:off x="9427154" y="3840428"/>
            <a:ext cx="105079" cy="105080"/>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rgbClr val="595959"/>
          </a:solidFill>
          <a:ln>
            <a:noFill/>
          </a:ln>
          <a:effectLst/>
        </p:spPr>
        <p:txBody>
          <a:bodyPr wrap="none" anchor="ctr"/>
          <a:lstStyle/>
          <a:p>
            <a:endParaRPr lang="en-GB" sz="2450">
              <a:latin typeface="+mj-lt"/>
            </a:endParaRPr>
          </a:p>
        </p:txBody>
      </p:sp>
      <p:sp>
        <p:nvSpPr>
          <p:cNvPr id="15" name="Freeform 29">
            <a:extLst>
              <a:ext uri="{FF2B5EF4-FFF2-40B4-BE49-F238E27FC236}">
                <a16:creationId xmlns:a16="http://schemas.microsoft.com/office/drawing/2014/main" id="{1553634E-925C-F8FA-0A35-CEA98E124C74}"/>
              </a:ext>
            </a:extLst>
          </p:cNvPr>
          <p:cNvSpPr>
            <a:spLocks noChangeArrowheads="1"/>
          </p:cNvSpPr>
          <p:nvPr/>
        </p:nvSpPr>
        <p:spPr bwMode="auto">
          <a:xfrm>
            <a:off x="10661326" y="3840428"/>
            <a:ext cx="105080"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rgbClr val="595959"/>
          </a:solidFill>
          <a:ln>
            <a:noFill/>
          </a:ln>
          <a:effectLst/>
        </p:spPr>
        <p:txBody>
          <a:bodyPr wrap="none" anchor="ctr"/>
          <a:lstStyle/>
          <a:p>
            <a:endParaRPr lang="en-GB" sz="2450">
              <a:latin typeface="+mj-lt"/>
            </a:endParaRPr>
          </a:p>
        </p:txBody>
      </p:sp>
      <p:sp>
        <p:nvSpPr>
          <p:cNvPr id="16" name="Down Arrow 18">
            <a:extLst>
              <a:ext uri="{FF2B5EF4-FFF2-40B4-BE49-F238E27FC236}">
                <a16:creationId xmlns:a16="http://schemas.microsoft.com/office/drawing/2014/main" id="{C729EC67-BFD7-96C8-C605-8CDC92201054}"/>
              </a:ext>
            </a:extLst>
          </p:cNvPr>
          <p:cNvSpPr/>
          <p:nvPr/>
        </p:nvSpPr>
        <p:spPr>
          <a:xfrm>
            <a:off x="6353581" y="4532051"/>
            <a:ext cx="120510" cy="446381"/>
          </a:xfrm>
          <a:prstGeom prst="downArrow">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a:latin typeface="+mj-lt"/>
            </a:endParaRPr>
          </a:p>
        </p:txBody>
      </p:sp>
      <p:sp>
        <p:nvSpPr>
          <p:cNvPr id="17" name="Up Arrow 19">
            <a:extLst>
              <a:ext uri="{FF2B5EF4-FFF2-40B4-BE49-F238E27FC236}">
                <a16:creationId xmlns:a16="http://schemas.microsoft.com/office/drawing/2014/main" id="{596CFBD3-5A93-3624-9A31-1A83BF1A7BD4}"/>
              </a:ext>
            </a:extLst>
          </p:cNvPr>
          <p:cNvSpPr/>
          <p:nvPr/>
        </p:nvSpPr>
        <p:spPr>
          <a:xfrm>
            <a:off x="7577451" y="2912586"/>
            <a:ext cx="120510" cy="446381"/>
          </a:xfrm>
          <a:prstGeom prst="upArrow">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a:latin typeface="+mj-lt"/>
            </a:endParaRPr>
          </a:p>
        </p:txBody>
      </p:sp>
      <p:sp>
        <p:nvSpPr>
          <p:cNvPr id="18" name="Down Arrow 20">
            <a:extLst>
              <a:ext uri="{FF2B5EF4-FFF2-40B4-BE49-F238E27FC236}">
                <a16:creationId xmlns:a16="http://schemas.microsoft.com/office/drawing/2014/main" id="{4BEA8F7F-9868-DB83-3035-F6F4633D04ED}"/>
              </a:ext>
            </a:extLst>
          </p:cNvPr>
          <p:cNvSpPr/>
          <p:nvPr/>
        </p:nvSpPr>
        <p:spPr>
          <a:xfrm>
            <a:off x="8810594" y="4532051"/>
            <a:ext cx="120510" cy="446381"/>
          </a:xfrm>
          <a:prstGeom prst="downArrow">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a:latin typeface="+mj-lt"/>
            </a:endParaRPr>
          </a:p>
        </p:txBody>
      </p:sp>
      <p:sp>
        <p:nvSpPr>
          <p:cNvPr id="19" name="Up Arrow 21">
            <a:extLst>
              <a:ext uri="{FF2B5EF4-FFF2-40B4-BE49-F238E27FC236}">
                <a16:creationId xmlns:a16="http://schemas.microsoft.com/office/drawing/2014/main" id="{D6FB4873-18DE-CA3A-BEC9-726C6793D2AD}"/>
              </a:ext>
            </a:extLst>
          </p:cNvPr>
          <p:cNvSpPr/>
          <p:nvPr/>
        </p:nvSpPr>
        <p:spPr>
          <a:xfrm>
            <a:off x="10029312" y="2912586"/>
            <a:ext cx="120510" cy="446381"/>
          </a:xfrm>
          <a:prstGeom prst="upArrow">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a:latin typeface="+mj-lt"/>
            </a:endParaRPr>
          </a:p>
        </p:txBody>
      </p:sp>
      <p:sp>
        <p:nvSpPr>
          <p:cNvPr id="20" name="Down Arrow 22">
            <a:extLst>
              <a:ext uri="{FF2B5EF4-FFF2-40B4-BE49-F238E27FC236}">
                <a16:creationId xmlns:a16="http://schemas.microsoft.com/office/drawing/2014/main" id="{FCEE2638-C4EC-46AA-6A68-962EFAF7B772}"/>
              </a:ext>
            </a:extLst>
          </p:cNvPr>
          <p:cNvSpPr/>
          <p:nvPr/>
        </p:nvSpPr>
        <p:spPr>
          <a:xfrm>
            <a:off x="11276878" y="4532051"/>
            <a:ext cx="120510" cy="446381"/>
          </a:xfrm>
          <a:prstGeom prst="downArrow">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a:latin typeface="+mj-lt"/>
            </a:endParaRPr>
          </a:p>
        </p:txBody>
      </p:sp>
      <p:sp>
        <p:nvSpPr>
          <p:cNvPr id="21" name="TextBox 24">
            <a:extLst>
              <a:ext uri="{FF2B5EF4-FFF2-40B4-BE49-F238E27FC236}">
                <a16:creationId xmlns:a16="http://schemas.microsoft.com/office/drawing/2014/main" id="{D71D1F73-CC0A-21EA-8260-BB99A2B9D102}"/>
              </a:ext>
            </a:extLst>
          </p:cNvPr>
          <p:cNvSpPr txBox="1"/>
          <p:nvPr/>
        </p:nvSpPr>
        <p:spPr>
          <a:xfrm>
            <a:off x="5794729" y="4955398"/>
            <a:ext cx="1238224" cy="710707"/>
          </a:xfrm>
          <a:prstGeom prst="rect">
            <a:avLst/>
          </a:prstGeom>
          <a:noFill/>
        </p:spPr>
        <p:txBody>
          <a:bodyPr wrap="none" rtlCol="0" anchor="t" anchorCtr="0">
            <a:spAutoFit/>
          </a:bodyPr>
          <a:lstStyle/>
          <a:p>
            <a:pPr algn="ctr">
              <a:lnSpc>
                <a:spcPts val="1620"/>
              </a:lnSpc>
            </a:pPr>
            <a:r>
              <a:rPr lang="en-GB" sz="1600" b="1">
                <a:solidFill>
                  <a:srgbClr val="245473"/>
                </a:solidFill>
                <a:latin typeface="+mj-lt"/>
                <a:ea typeface="League Spartan" charset="0"/>
                <a:cs typeface="Poppins" pitchFamily="2" charset="77"/>
              </a:rPr>
              <a:t>Identificar los </a:t>
            </a:r>
            <a:br>
              <a:rPr lang="en-GB" sz="1600" b="1">
                <a:solidFill>
                  <a:srgbClr val="245473"/>
                </a:solidFill>
                <a:latin typeface="+mj-lt"/>
                <a:ea typeface="League Spartan" charset="0"/>
                <a:cs typeface="Poppins" pitchFamily="2" charset="77"/>
              </a:rPr>
            </a:br>
            <a:r>
              <a:rPr lang="en-GB" sz="1600" b="1">
                <a:solidFill>
                  <a:srgbClr val="245473"/>
                </a:solidFill>
                <a:latin typeface="+mj-lt"/>
                <a:ea typeface="League Spartan" charset="0"/>
                <a:cs typeface="Poppins" pitchFamily="2" charset="77"/>
              </a:rPr>
              <a:t>importantes</a:t>
            </a:r>
            <a:br>
              <a:rPr lang="en-GB" sz="1600" b="1">
                <a:solidFill>
                  <a:srgbClr val="245473"/>
                </a:solidFill>
                <a:latin typeface="+mj-lt"/>
                <a:ea typeface="League Spartan" charset="0"/>
                <a:cs typeface="Poppins" pitchFamily="2" charset="77"/>
              </a:rPr>
            </a:br>
            <a:r>
              <a:rPr lang="en-GB" sz="1600" b="1">
                <a:solidFill>
                  <a:srgbClr val="245473"/>
                </a:solidFill>
                <a:latin typeface="+mj-lt"/>
                <a:ea typeface="League Spartan" charset="0"/>
                <a:cs typeface="Poppins" pitchFamily="2" charset="77"/>
              </a:rPr>
              <a:t>Partes interesadas</a:t>
            </a:r>
          </a:p>
        </p:txBody>
      </p:sp>
      <p:sp>
        <p:nvSpPr>
          <p:cNvPr id="22" name="TextBox 28">
            <a:extLst>
              <a:ext uri="{FF2B5EF4-FFF2-40B4-BE49-F238E27FC236}">
                <a16:creationId xmlns:a16="http://schemas.microsoft.com/office/drawing/2014/main" id="{3CF109EA-B680-C8D8-8EF1-62E568F13196}"/>
              </a:ext>
            </a:extLst>
          </p:cNvPr>
          <p:cNvSpPr txBox="1"/>
          <p:nvPr/>
        </p:nvSpPr>
        <p:spPr>
          <a:xfrm>
            <a:off x="8091554" y="4955398"/>
            <a:ext cx="1567865" cy="710707"/>
          </a:xfrm>
          <a:prstGeom prst="rect">
            <a:avLst/>
          </a:prstGeom>
          <a:noFill/>
        </p:spPr>
        <p:txBody>
          <a:bodyPr wrap="none" rtlCol="0" anchor="t" anchorCtr="0">
            <a:spAutoFit/>
          </a:bodyPr>
          <a:lstStyle/>
          <a:p>
            <a:pPr algn="ctr">
              <a:lnSpc>
                <a:spcPts val="1620"/>
              </a:lnSpc>
            </a:pPr>
            <a:r>
              <a:rPr lang="en-GB" sz="1600" b="1">
                <a:solidFill>
                  <a:srgbClr val="B41F7A"/>
                </a:solidFill>
                <a:latin typeface="+mj-lt"/>
                <a:ea typeface="League Spartan" charset="0"/>
                <a:cs typeface="Poppins" pitchFamily="2" charset="77"/>
              </a:rPr>
              <a:t>Derive las medidas</a:t>
            </a:r>
            <a:br>
              <a:rPr lang="en-GB" sz="1600" b="1">
                <a:solidFill>
                  <a:srgbClr val="B41F7A"/>
                </a:solidFill>
                <a:latin typeface="+mj-lt"/>
                <a:ea typeface="League Spartan" charset="0"/>
                <a:cs typeface="Poppins" pitchFamily="2" charset="77"/>
              </a:rPr>
            </a:br>
            <a:r>
              <a:rPr lang="en-GB" sz="1600" b="1">
                <a:solidFill>
                  <a:srgbClr val="B41F7A"/>
                </a:solidFill>
                <a:latin typeface="+mj-lt"/>
                <a:ea typeface="League Spartan" charset="0"/>
                <a:cs typeface="Poppins" pitchFamily="2" charset="77"/>
              </a:rPr>
              <a:t>para cada </a:t>
            </a:r>
            <a:br>
              <a:rPr lang="en-GB" sz="1600" b="1">
                <a:solidFill>
                  <a:srgbClr val="B41F7A"/>
                </a:solidFill>
                <a:latin typeface="+mj-lt"/>
                <a:ea typeface="League Spartan" charset="0"/>
                <a:cs typeface="Poppins" pitchFamily="2" charset="77"/>
              </a:rPr>
            </a:br>
            <a:r>
              <a:rPr lang="en-GB" sz="1600" b="1">
                <a:solidFill>
                  <a:srgbClr val="B41F7A"/>
                </a:solidFill>
                <a:latin typeface="+mj-lt"/>
                <a:ea typeface="League Spartan" charset="0"/>
                <a:cs typeface="Poppins" pitchFamily="2" charset="77"/>
              </a:rPr>
              <a:t>Partes interesadas</a:t>
            </a:r>
          </a:p>
        </p:txBody>
      </p:sp>
      <p:sp>
        <p:nvSpPr>
          <p:cNvPr id="23" name="TextBox 31">
            <a:extLst>
              <a:ext uri="{FF2B5EF4-FFF2-40B4-BE49-F238E27FC236}">
                <a16:creationId xmlns:a16="http://schemas.microsoft.com/office/drawing/2014/main" id="{CC6433F6-BE86-B6B7-14A1-4DA3B042D50A}"/>
              </a:ext>
            </a:extLst>
          </p:cNvPr>
          <p:cNvSpPr txBox="1"/>
          <p:nvPr/>
        </p:nvSpPr>
        <p:spPr>
          <a:xfrm>
            <a:off x="10906760" y="4955398"/>
            <a:ext cx="860748" cy="300339"/>
          </a:xfrm>
          <a:prstGeom prst="rect">
            <a:avLst/>
          </a:prstGeom>
          <a:noFill/>
        </p:spPr>
        <p:txBody>
          <a:bodyPr wrap="none" rtlCol="0" anchor="t" anchorCtr="0">
            <a:spAutoFit/>
          </a:bodyPr>
          <a:lstStyle/>
          <a:p>
            <a:pPr algn="ctr">
              <a:lnSpc>
                <a:spcPts val="1620"/>
              </a:lnSpc>
            </a:pPr>
            <a:r>
              <a:rPr lang="en-GB" sz="1600" b="1">
                <a:solidFill>
                  <a:srgbClr val="EDA13E"/>
                </a:solidFill>
                <a:latin typeface="+mj-lt"/>
                <a:ea typeface="League Spartan" charset="0"/>
                <a:cs typeface="Poppins" pitchFamily="2" charset="77"/>
              </a:rPr>
              <a:t>Monitor</a:t>
            </a:r>
          </a:p>
        </p:txBody>
      </p:sp>
      <p:sp>
        <p:nvSpPr>
          <p:cNvPr id="24" name="TextBox 35">
            <a:extLst>
              <a:ext uri="{FF2B5EF4-FFF2-40B4-BE49-F238E27FC236}">
                <a16:creationId xmlns:a16="http://schemas.microsoft.com/office/drawing/2014/main" id="{4901356F-EB93-9760-CA63-756DBFB60F2D}"/>
              </a:ext>
            </a:extLst>
          </p:cNvPr>
          <p:cNvSpPr txBox="1"/>
          <p:nvPr/>
        </p:nvSpPr>
        <p:spPr>
          <a:xfrm>
            <a:off x="6961170" y="2162470"/>
            <a:ext cx="1266927" cy="710707"/>
          </a:xfrm>
          <a:prstGeom prst="rect">
            <a:avLst/>
          </a:prstGeom>
          <a:noFill/>
        </p:spPr>
        <p:txBody>
          <a:bodyPr wrap="square" rtlCol="0" anchor="b" anchorCtr="0">
            <a:spAutoFit/>
          </a:bodyPr>
          <a:lstStyle/>
          <a:p>
            <a:pPr algn="ctr">
              <a:lnSpc>
                <a:spcPts val="1620"/>
              </a:lnSpc>
            </a:pPr>
            <a:r>
              <a:rPr lang="en-GB" sz="1600" b="1">
                <a:solidFill>
                  <a:srgbClr val="7F1C58"/>
                </a:solidFill>
                <a:latin typeface="+mj-lt"/>
                <a:ea typeface="League Spartan" charset="0"/>
                <a:cs typeface="Poppins" pitchFamily="2" charset="77"/>
              </a:rPr>
              <a:t>Analizar y </a:t>
            </a:r>
            <a:br>
              <a:rPr lang="en-GB" sz="1600" b="1">
                <a:solidFill>
                  <a:srgbClr val="7F1C58"/>
                </a:solidFill>
                <a:latin typeface="+mj-lt"/>
                <a:ea typeface="League Spartan" charset="0"/>
                <a:cs typeface="Poppins" pitchFamily="2" charset="77"/>
              </a:rPr>
            </a:br>
            <a:r>
              <a:rPr lang="en-GB" sz="1600" b="1">
                <a:solidFill>
                  <a:srgbClr val="7F1C58"/>
                </a:solidFill>
                <a:latin typeface="+mj-lt"/>
                <a:ea typeface="League Spartan" charset="0"/>
                <a:cs typeface="Poppins" pitchFamily="2" charset="77"/>
              </a:rPr>
              <a:t>calificar a las partes interesadas</a:t>
            </a:r>
          </a:p>
        </p:txBody>
      </p:sp>
      <p:sp>
        <p:nvSpPr>
          <p:cNvPr id="25" name="TextBox 38">
            <a:extLst>
              <a:ext uri="{FF2B5EF4-FFF2-40B4-BE49-F238E27FC236}">
                <a16:creationId xmlns:a16="http://schemas.microsoft.com/office/drawing/2014/main" id="{14CCD2A5-F53B-DD3D-AFFB-E062DEF65CB2}"/>
              </a:ext>
            </a:extLst>
          </p:cNvPr>
          <p:cNvSpPr txBox="1"/>
          <p:nvPr/>
        </p:nvSpPr>
        <p:spPr>
          <a:xfrm>
            <a:off x="9546984" y="2357034"/>
            <a:ext cx="1085169" cy="505523"/>
          </a:xfrm>
          <a:prstGeom prst="rect">
            <a:avLst/>
          </a:prstGeom>
          <a:noFill/>
        </p:spPr>
        <p:txBody>
          <a:bodyPr wrap="none" rtlCol="0" anchor="b" anchorCtr="0">
            <a:spAutoFit/>
          </a:bodyPr>
          <a:lstStyle/>
          <a:p>
            <a:pPr algn="ctr">
              <a:lnSpc>
                <a:spcPts val="1620"/>
              </a:lnSpc>
            </a:pPr>
            <a:r>
              <a:rPr lang="en-GB" sz="1600" b="1">
                <a:solidFill>
                  <a:srgbClr val="F16924"/>
                </a:solidFill>
                <a:latin typeface="+mj-lt"/>
                <a:ea typeface="League Spartan" charset="0"/>
                <a:cs typeface="Poppins" pitchFamily="2" charset="77"/>
              </a:rPr>
              <a:t>Poner en marcha</a:t>
            </a:r>
            <a:br>
              <a:rPr lang="en-GB" sz="1600" b="1">
                <a:solidFill>
                  <a:srgbClr val="F16924"/>
                </a:solidFill>
                <a:latin typeface="+mj-lt"/>
                <a:ea typeface="League Spartan" charset="0"/>
                <a:cs typeface="Poppins" pitchFamily="2" charset="77"/>
              </a:rPr>
            </a:br>
            <a:r>
              <a:rPr lang="en-GB" sz="1600" b="1">
                <a:solidFill>
                  <a:srgbClr val="F16924"/>
                </a:solidFill>
                <a:latin typeface="+mj-lt"/>
                <a:ea typeface="League Spartan" charset="0"/>
                <a:cs typeface="Poppins" pitchFamily="2" charset="77"/>
              </a:rPr>
              <a:t>Medidas</a:t>
            </a:r>
          </a:p>
        </p:txBody>
      </p:sp>
      <p:sp>
        <p:nvSpPr>
          <p:cNvPr id="26" name="TextBox 39">
            <a:extLst>
              <a:ext uri="{FF2B5EF4-FFF2-40B4-BE49-F238E27FC236}">
                <a16:creationId xmlns:a16="http://schemas.microsoft.com/office/drawing/2014/main" id="{1CF303ED-32AF-8137-E3AB-41DD16003212}"/>
              </a:ext>
            </a:extLst>
          </p:cNvPr>
          <p:cNvSpPr txBox="1"/>
          <p:nvPr/>
        </p:nvSpPr>
        <p:spPr>
          <a:xfrm>
            <a:off x="6211697" y="3639590"/>
            <a:ext cx="404278" cy="611834"/>
          </a:xfrm>
          <a:prstGeom prst="rect">
            <a:avLst/>
          </a:prstGeom>
          <a:noFill/>
        </p:spPr>
        <p:txBody>
          <a:bodyPr wrap="none" rtlCol="0" anchor="ctr">
            <a:spAutoFit/>
          </a:bodyPr>
          <a:lstStyle/>
          <a:p>
            <a:pPr algn="ctr"/>
            <a:r>
              <a:rPr lang="en-GB" sz="3376" b="1">
                <a:solidFill>
                  <a:schemeClr val="bg1"/>
                </a:solidFill>
                <a:latin typeface="+mj-lt"/>
                <a:cs typeface="Poppins" pitchFamily="2" charset="77"/>
              </a:rPr>
              <a:t>1</a:t>
            </a:r>
          </a:p>
        </p:txBody>
      </p:sp>
      <p:sp>
        <p:nvSpPr>
          <p:cNvPr id="27" name="TextBox 40">
            <a:extLst>
              <a:ext uri="{FF2B5EF4-FFF2-40B4-BE49-F238E27FC236}">
                <a16:creationId xmlns:a16="http://schemas.microsoft.com/office/drawing/2014/main" id="{6F29BBBE-CE24-2771-6FF1-168C1A14E791}"/>
              </a:ext>
            </a:extLst>
          </p:cNvPr>
          <p:cNvSpPr txBox="1"/>
          <p:nvPr/>
        </p:nvSpPr>
        <p:spPr>
          <a:xfrm>
            <a:off x="7435567" y="3639590"/>
            <a:ext cx="404278" cy="611834"/>
          </a:xfrm>
          <a:prstGeom prst="rect">
            <a:avLst/>
          </a:prstGeom>
          <a:noFill/>
        </p:spPr>
        <p:txBody>
          <a:bodyPr wrap="none" rtlCol="0" anchor="ctr">
            <a:spAutoFit/>
          </a:bodyPr>
          <a:lstStyle/>
          <a:p>
            <a:pPr algn="ctr"/>
            <a:r>
              <a:rPr lang="en-GB" sz="3376" b="1">
                <a:solidFill>
                  <a:schemeClr val="bg1"/>
                </a:solidFill>
                <a:latin typeface="+mj-lt"/>
                <a:cs typeface="Poppins" pitchFamily="2" charset="77"/>
              </a:rPr>
              <a:t>2</a:t>
            </a:r>
          </a:p>
        </p:txBody>
      </p:sp>
      <p:sp>
        <p:nvSpPr>
          <p:cNvPr id="28" name="TextBox 41">
            <a:extLst>
              <a:ext uri="{FF2B5EF4-FFF2-40B4-BE49-F238E27FC236}">
                <a16:creationId xmlns:a16="http://schemas.microsoft.com/office/drawing/2014/main" id="{F376F0FA-68D8-7024-5EDA-A83DCC0A7C11}"/>
              </a:ext>
            </a:extLst>
          </p:cNvPr>
          <p:cNvSpPr txBox="1"/>
          <p:nvPr/>
        </p:nvSpPr>
        <p:spPr>
          <a:xfrm>
            <a:off x="8663558" y="3639590"/>
            <a:ext cx="404278" cy="611834"/>
          </a:xfrm>
          <a:prstGeom prst="rect">
            <a:avLst/>
          </a:prstGeom>
          <a:solidFill>
            <a:srgbClr val="B41F7A"/>
          </a:solidFill>
        </p:spPr>
        <p:txBody>
          <a:bodyPr wrap="none" rtlCol="0" anchor="ctr">
            <a:spAutoFit/>
          </a:bodyPr>
          <a:lstStyle/>
          <a:p>
            <a:pPr algn="ctr"/>
            <a:r>
              <a:rPr lang="en-GB" sz="3376" b="1">
                <a:solidFill>
                  <a:schemeClr val="bg1"/>
                </a:solidFill>
                <a:latin typeface="+mj-lt"/>
                <a:cs typeface="Poppins" pitchFamily="2" charset="77"/>
              </a:rPr>
              <a:t>3</a:t>
            </a:r>
          </a:p>
        </p:txBody>
      </p:sp>
      <p:sp>
        <p:nvSpPr>
          <p:cNvPr id="29" name="TextBox 42">
            <a:extLst>
              <a:ext uri="{FF2B5EF4-FFF2-40B4-BE49-F238E27FC236}">
                <a16:creationId xmlns:a16="http://schemas.microsoft.com/office/drawing/2014/main" id="{E9F04B17-A9CD-2EEE-D4FE-714BA08DDBAD}"/>
              </a:ext>
            </a:extLst>
          </p:cNvPr>
          <p:cNvSpPr txBox="1"/>
          <p:nvPr/>
        </p:nvSpPr>
        <p:spPr>
          <a:xfrm>
            <a:off x="9887429" y="3639590"/>
            <a:ext cx="404278" cy="611834"/>
          </a:xfrm>
          <a:prstGeom prst="rect">
            <a:avLst/>
          </a:prstGeom>
          <a:noFill/>
        </p:spPr>
        <p:txBody>
          <a:bodyPr wrap="none" rtlCol="0" anchor="ctr">
            <a:spAutoFit/>
          </a:bodyPr>
          <a:lstStyle/>
          <a:p>
            <a:pPr algn="ctr"/>
            <a:r>
              <a:rPr lang="en-GB" sz="3376" b="1">
                <a:solidFill>
                  <a:schemeClr val="bg1"/>
                </a:solidFill>
                <a:latin typeface="+mj-lt"/>
                <a:cs typeface="Poppins" pitchFamily="2" charset="77"/>
              </a:rPr>
              <a:t>4</a:t>
            </a:r>
          </a:p>
        </p:txBody>
      </p:sp>
      <p:sp>
        <p:nvSpPr>
          <p:cNvPr id="30" name="TextBox 43">
            <a:extLst>
              <a:ext uri="{FF2B5EF4-FFF2-40B4-BE49-F238E27FC236}">
                <a16:creationId xmlns:a16="http://schemas.microsoft.com/office/drawing/2014/main" id="{D305598D-273F-A734-01A6-2F9F711B0952}"/>
              </a:ext>
            </a:extLst>
          </p:cNvPr>
          <p:cNvSpPr txBox="1"/>
          <p:nvPr/>
        </p:nvSpPr>
        <p:spPr>
          <a:xfrm>
            <a:off x="11134994" y="3639590"/>
            <a:ext cx="404278" cy="611834"/>
          </a:xfrm>
          <a:prstGeom prst="rect">
            <a:avLst/>
          </a:prstGeom>
          <a:noFill/>
        </p:spPr>
        <p:txBody>
          <a:bodyPr wrap="none" rtlCol="0" anchor="ctr">
            <a:spAutoFit/>
          </a:bodyPr>
          <a:lstStyle/>
          <a:p>
            <a:pPr algn="ctr"/>
            <a:r>
              <a:rPr lang="en-GB" sz="3376" b="1">
                <a:solidFill>
                  <a:schemeClr val="bg1"/>
                </a:solidFill>
                <a:latin typeface="+mj-lt"/>
                <a:cs typeface="Poppins" pitchFamily="2" charset="77"/>
              </a:rPr>
              <a:t>5</a:t>
            </a:r>
          </a:p>
        </p:txBody>
      </p:sp>
    </p:spTree>
    <p:extLst>
      <p:ext uri="{BB962C8B-B14F-4D97-AF65-F5344CB8AC3E}">
        <p14:creationId xmlns:p14="http://schemas.microsoft.com/office/powerpoint/2010/main" val="56247071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a:solidFill>
                  <a:schemeClr val="bg1"/>
                </a:solidFill>
              </a:rPr>
              <a:t>04 </a:t>
            </a:r>
            <a:r>
              <a:rPr lang="en-US">
                <a:solidFill>
                  <a:schemeClr val="bg1"/>
                </a:solidFill>
              </a:rPr>
              <a:t>Utilización de las evaluaciones existentes para identificar los riesgos</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612807" y="1687072"/>
            <a:ext cx="4088124" cy="4650317"/>
          </a:xfrm>
        </p:spPr>
        <p:txBody>
          <a:bodyPr>
            <a:noAutofit/>
          </a:bodyPr>
          <a:lstStyle/>
          <a:p>
            <a:pPr marL="12700" indent="-12700"/>
            <a:r>
              <a:rPr lang="en-GB" sz="2100">
                <a:latin typeface="Calibri" panose="020F0502020204030204" pitchFamily="34" charset="0"/>
                <a:ea typeface="Lato Light" panose="020F0502020204030203" pitchFamily="34" charset="0"/>
                <a:cs typeface="Calibri" panose="020F0502020204030204" pitchFamily="34" charset="0"/>
              </a:rPr>
              <a:t>Muchas PYMES ya llevan a cabo auditorías y evaluaciones periódicas con diversos fines (por ejemplo, auditorías de proveedores). Sin embargo, con demasiada frecuencia, éstas se consideran en una visión de silo y exclusivamente dentro de esa área de operaciones. Si se reúnen las auditorías y evaluaciones de los distintos ámbitos de la empresa y se consideran en su totalidad, a menudo es posible obtener una imagen muy clara del estado de la empresa y de las posibles causas de la crisis. </a:t>
            </a:r>
            <a:r>
              <a:rPr lang="en-GB" sz="2100" b="1">
                <a:latin typeface="Calibri" panose="020F0502020204030204" pitchFamily="34" charset="0"/>
                <a:ea typeface="Lato Light" panose="020F0502020204030203" pitchFamily="34" charset="0"/>
                <a:cs typeface="Calibri" panose="020F0502020204030204" pitchFamily="34" charset="0"/>
              </a:rPr>
              <a:t>Aquí hay 6 áreas que hay que tener en cuenta, pero ¿hay más que sean específicas de su PYME?  </a:t>
            </a:r>
            <a:r>
              <a:rPr lang="en-GB" sz="2100">
                <a:latin typeface="Calibri" panose="020F0502020204030204" pitchFamily="34" charset="0"/>
                <a:ea typeface="Lato Light" panose="020F0502020204030203" pitchFamily="34" charset="0"/>
                <a:cs typeface="Calibri" panose="020F0502020204030204" pitchFamily="34" charset="0"/>
              </a:rPr>
              <a:t>Inclúyalas en su evaluación.</a:t>
            </a:r>
          </a:p>
        </p:txBody>
      </p:sp>
      <p:grpSp>
        <p:nvGrpSpPr>
          <p:cNvPr id="39" name="Group 38">
            <a:extLst>
              <a:ext uri="{FF2B5EF4-FFF2-40B4-BE49-F238E27FC236}">
                <a16:creationId xmlns:a16="http://schemas.microsoft.com/office/drawing/2014/main" id="{73EB25BA-7A28-2A97-393A-09295F1EBAF4}"/>
              </a:ext>
            </a:extLst>
          </p:cNvPr>
          <p:cNvGrpSpPr/>
          <p:nvPr/>
        </p:nvGrpSpPr>
        <p:grpSpPr>
          <a:xfrm>
            <a:off x="517239" y="1772549"/>
            <a:ext cx="912642" cy="1019345"/>
            <a:chOff x="8865150" y="2423597"/>
            <a:chExt cx="667915" cy="746005"/>
          </a:xfrm>
          <a:solidFill>
            <a:srgbClr val="595959"/>
          </a:solidFill>
        </p:grpSpPr>
        <p:sp>
          <p:nvSpPr>
            <p:cNvPr id="40" name="Freeform 39">
              <a:extLst>
                <a:ext uri="{FF2B5EF4-FFF2-40B4-BE49-F238E27FC236}">
                  <a16:creationId xmlns:a16="http://schemas.microsoft.com/office/drawing/2014/main" id="{64EE4150-8981-CC43-7A90-C39E9F9C9758}"/>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1" name="Graphic 2">
              <a:extLst>
                <a:ext uri="{FF2B5EF4-FFF2-40B4-BE49-F238E27FC236}">
                  <a16:creationId xmlns:a16="http://schemas.microsoft.com/office/drawing/2014/main" id="{19AD7A99-323E-D9D0-B362-59639FAD63F5}"/>
                </a:ext>
              </a:extLst>
            </p:cNvPr>
            <p:cNvGrpSpPr/>
            <p:nvPr/>
          </p:nvGrpSpPr>
          <p:grpSpPr>
            <a:xfrm>
              <a:off x="8865150" y="2423597"/>
              <a:ext cx="667915" cy="746005"/>
              <a:chOff x="8865150" y="2423597"/>
              <a:chExt cx="667915" cy="746005"/>
            </a:xfrm>
            <a:grpFill/>
          </p:grpSpPr>
          <p:sp>
            <p:nvSpPr>
              <p:cNvPr id="42" name="Freeform 41">
                <a:extLst>
                  <a:ext uri="{FF2B5EF4-FFF2-40B4-BE49-F238E27FC236}">
                    <a16:creationId xmlns:a16="http://schemas.microsoft.com/office/drawing/2014/main" id="{49620377-9369-50C2-98EF-58972520C0A3}"/>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0AA35E50-0899-1316-D8EA-562F8621AFBC}"/>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150687E9-3AFE-8416-5BB7-3AE7C34D761F}"/>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F3DD0A76-1C21-0D06-C37D-51EEDD81BAB9}"/>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9E1C473E-D930-0DCE-C9D7-B4AF60BF446B}"/>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47" name="Freeform 21">
            <a:extLst>
              <a:ext uri="{FF2B5EF4-FFF2-40B4-BE49-F238E27FC236}">
                <a16:creationId xmlns:a16="http://schemas.microsoft.com/office/drawing/2014/main" id="{40D67AFE-9FAE-D524-5A30-70CC3C3D7BC2}"/>
              </a:ext>
            </a:extLst>
          </p:cNvPr>
          <p:cNvSpPr/>
          <p:nvPr/>
        </p:nvSpPr>
        <p:spPr>
          <a:xfrm>
            <a:off x="7257023" y="2577406"/>
            <a:ext cx="1191629" cy="1198362"/>
          </a:xfrm>
          <a:custGeom>
            <a:avLst/>
            <a:gdLst>
              <a:gd name="connsiteX0" fmla="*/ 874322 w 3456476"/>
              <a:gd name="connsiteY0" fmla="*/ 0 h 3476003"/>
              <a:gd name="connsiteX1" fmla="*/ 3456475 w 3456476"/>
              <a:gd name="connsiteY1" fmla="*/ 481535 h 3476003"/>
              <a:gd name="connsiteX2" fmla="*/ 3456476 w 3456476"/>
              <a:gd name="connsiteY2" fmla="*/ 2480209 h 3476003"/>
              <a:gd name="connsiteX3" fmla="*/ 3338706 w 3456476"/>
              <a:gd name="connsiteY3" fmla="*/ 2486156 h 3476003"/>
              <a:gd name="connsiteX4" fmla="*/ 1753677 w 3456476"/>
              <a:gd name="connsiteY4" fmla="*/ 3436181 h 3476003"/>
              <a:gd name="connsiteX5" fmla="*/ 1729485 w 3456476"/>
              <a:gd name="connsiteY5" fmla="*/ 3476003 h 3476003"/>
              <a:gd name="connsiteX6" fmla="*/ 0 w 3456476"/>
              <a:gd name="connsiteY6" fmla="*/ 2477484 h 3476003"/>
              <a:gd name="connsiteX7" fmla="*/ 874322 w 3456476"/>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6" h="3476002">
                <a:moveTo>
                  <a:pt x="874322" y="0"/>
                </a:moveTo>
                <a:lnTo>
                  <a:pt x="3456475" y="481535"/>
                </a:lnTo>
                <a:lnTo>
                  <a:pt x="3456476" y="2480209"/>
                </a:lnTo>
                <a:lnTo>
                  <a:pt x="3338706" y="2486156"/>
                </a:lnTo>
                <a:cubicBezTo>
                  <a:pt x="2679043" y="2553148"/>
                  <a:pt x="2106314" y="2914209"/>
                  <a:pt x="1753677" y="3436181"/>
                </a:cubicBezTo>
                <a:lnTo>
                  <a:pt x="1729485" y="3476003"/>
                </a:lnTo>
                <a:lnTo>
                  <a:pt x="0" y="2477484"/>
                </a:lnTo>
                <a:lnTo>
                  <a:pt x="874322"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j-lt"/>
            </a:endParaRPr>
          </a:p>
        </p:txBody>
      </p:sp>
      <p:sp>
        <p:nvSpPr>
          <p:cNvPr id="48" name="Freeform 20">
            <a:extLst>
              <a:ext uri="{FF2B5EF4-FFF2-40B4-BE49-F238E27FC236}">
                <a16:creationId xmlns:a16="http://schemas.microsoft.com/office/drawing/2014/main" id="{2DA46910-EFB2-AFB6-FA41-5D090B8798BB}"/>
              </a:ext>
            </a:extLst>
          </p:cNvPr>
          <p:cNvSpPr/>
          <p:nvPr/>
        </p:nvSpPr>
        <p:spPr>
          <a:xfrm>
            <a:off x="8521156" y="2577406"/>
            <a:ext cx="1192218" cy="1198362"/>
          </a:xfrm>
          <a:custGeom>
            <a:avLst/>
            <a:gdLst>
              <a:gd name="connsiteX0" fmla="*/ 2584207 w 3458182"/>
              <a:gd name="connsiteY0" fmla="*/ 0 h 3476003"/>
              <a:gd name="connsiteX1" fmla="*/ 3458182 w 3458182"/>
              <a:gd name="connsiteY1" fmla="*/ 2476499 h 3476003"/>
              <a:gd name="connsiteX2" fmla="*/ 1726990 w 3458182"/>
              <a:gd name="connsiteY2" fmla="*/ 3476003 h 3476003"/>
              <a:gd name="connsiteX3" fmla="*/ 1702798 w 3458182"/>
              <a:gd name="connsiteY3" fmla="*/ 3436181 h 3476003"/>
              <a:gd name="connsiteX4" fmla="*/ 117769 w 3458182"/>
              <a:gd name="connsiteY4" fmla="*/ 2486156 h 3476003"/>
              <a:gd name="connsiteX5" fmla="*/ 1 w 3458182"/>
              <a:gd name="connsiteY5" fmla="*/ 2480209 h 3476003"/>
              <a:gd name="connsiteX6" fmla="*/ 0 w 3458182"/>
              <a:gd name="connsiteY6" fmla="*/ 481918 h 3476003"/>
              <a:gd name="connsiteX7" fmla="*/ 2584207 w 3458182"/>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2" h="3476002">
                <a:moveTo>
                  <a:pt x="2584207" y="0"/>
                </a:moveTo>
                <a:lnTo>
                  <a:pt x="3458182" y="2476499"/>
                </a:lnTo>
                <a:lnTo>
                  <a:pt x="1726990" y="3476003"/>
                </a:lnTo>
                <a:lnTo>
                  <a:pt x="1702798" y="3436181"/>
                </a:lnTo>
                <a:cubicBezTo>
                  <a:pt x="1350161" y="2914209"/>
                  <a:pt x="777432" y="2553148"/>
                  <a:pt x="117769" y="2486156"/>
                </a:cubicBezTo>
                <a:lnTo>
                  <a:pt x="1" y="2480209"/>
                </a:lnTo>
                <a:lnTo>
                  <a:pt x="0" y="481918"/>
                </a:lnTo>
                <a:lnTo>
                  <a:pt x="2584207" y="0"/>
                </a:lnTo>
                <a:close/>
              </a:path>
            </a:pathLst>
          </a:cu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j-lt"/>
            </a:endParaRPr>
          </a:p>
        </p:txBody>
      </p:sp>
      <p:sp>
        <p:nvSpPr>
          <p:cNvPr id="49" name="Freeform 16">
            <a:extLst>
              <a:ext uri="{FF2B5EF4-FFF2-40B4-BE49-F238E27FC236}">
                <a16:creationId xmlns:a16="http://schemas.microsoft.com/office/drawing/2014/main" id="{5ED5AD80-898A-222B-4E09-CA87666B60AA}"/>
              </a:ext>
            </a:extLst>
          </p:cNvPr>
          <p:cNvSpPr/>
          <p:nvPr/>
        </p:nvSpPr>
        <p:spPr>
          <a:xfrm>
            <a:off x="9152844" y="3494035"/>
            <a:ext cx="1186036" cy="1376540"/>
          </a:xfrm>
          <a:custGeom>
            <a:avLst/>
            <a:gdLst>
              <a:gd name="connsiteX0" fmla="*/ 1730758 w 3440250"/>
              <a:gd name="connsiteY0" fmla="*/ 0 h 3992832"/>
              <a:gd name="connsiteX1" fmla="*/ 3440250 w 3440250"/>
              <a:gd name="connsiteY1" fmla="*/ 1996416 h 3992832"/>
              <a:gd name="connsiteX2" fmla="*/ 1730758 w 3440250"/>
              <a:gd name="connsiteY2" fmla="*/ 3992832 h 3992832"/>
              <a:gd name="connsiteX3" fmla="*/ 0 w 3440250"/>
              <a:gd name="connsiteY3" fmla="*/ 2993578 h 3992832"/>
              <a:gd name="connsiteX4" fmla="*/ 71529 w 3440250"/>
              <a:gd name="connsiteY4" fmla="*/ 2845094 h 3992832"/>
              <a:gd name="connsiteX5" fmla="*/ 242869 w 3440250"/>
              <a:gd name="connsiteY5" fmla="*/ 1996416 h 3992832"/>
              <a:gd name="connsiteX6" fmla="*/ 71529 w 3440250"/>
              <a:gd name="connsiteY6" fmla="*/ 1147738 h 3992832"/>
              <a:gd name="connsiteX7" fmla="*/ 0 w 3440250"/>
              <a:gd name="connsiteY7" fmla="*/ 999253 h 3992832"/>
              <a:gd name="connsiteX8" fmla="*/ 1730758 w 3440250"/>
              <a:gd name="connsiteY8" fmla="*/ 0 h 399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50" h="3992832">
                <a:moveTo>
                  <a:pt x="1730758" y="0"/>
                </a:moveTo>
                <a:lnTo>
                  <a:pt x="3440250" y="1996416"/>
                </a:lnTo>
                <a:lnTo>
                  <a:pt x="1730758" y="3992832"/>
                </a:lnTo>
                <a:lnTo>
                  <a:pt x="0" y="2993578"/>
                </a:lnTo>
                <a:lnTo>
                  <a:pt x="71529" y="2845094"/>
                </a:lnTo>
                <a:cubicBezTo>
                  <a:pt x="181859" y="2584244"/>
                  <a:pt x="242869" y="2297455"/>
                  <a:pt x="242869" y="1996416"/>
                </a:cubicBezTo>
                <a:cubicBezTo>
                  <a:pt x="242869" y="1695377"/>
                  <a:pt x="181859" y="1408588"/>
                  <a:pt x="71529" y="1147738"/>
                </a:cubicBezTo>
                <a:lnTo>
                  <a:pt x="0" y="999253"/>
                </a:lnTo>
                <a:lnTo>
                  <a:pt x="1730758"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j-lt"/>
            </a:endParaRPr>
          </a:p>
        </p:txBody>
      </p:sp>
      <p:sp>
        <p:nvSpPr>
          <p:cNvPr id="50" name="Freeform 15">
            <a:extLst>
              <a:ext uri="{FF2B5EF4-FFF2-40B4-BE49-F238E27FC236}">
                <a16:creationId xmlns:a16="http://schemas.microsoft.com/office/drawing/2014/main" id="{9163F380-E7FB-2DE8-E879-B4E659788E6D}"/>
              </a:ext>
            </a:extLst>
          </p:cNvPr>
          <p:cNvSpPr/>
          <p:nvPr/>
        </p:nvSpPr>
        <p:spPr>
          <a:xfrm>
            <a:off x="6631636" y="3494309"/>
            <a:ext cx="1185327" cy="1375993"/>
          </a:xfrm>
          <a:custGeom>
            <a:avLst/>
            <a:gdLst>
              <a:gd name="connsiteX0" fmla="*/ 1708813 w 3438196"/>
              <a:gd name="connsiteY0" fmla="*/ 0 h 3991245"/>
              <a:gd name="connsiteX1" fmla="*/ 3438196 w 3438196"/>
              <a:gd name="connsiteY1" fmla="*/ 998460 h 3991245"/>
              <a:gd name="connsiteX2" fmla="*/ 3366667 w 3438196"/>
              <a:gd name="connsiteY2" fmla="*/ 1146945 h 3991245"/>
              <a:gd name="connsiteX3" fmla="*/ 3195327 w 3438196"/>
              <a:gd name="connsiteY3" fmla="*/ 1995623 h 3991245"/>
              <a:gd name="connsiteX4" fmla="*/ 3366667 w 3438196"/>
              <a:gd name="connsiteY4" fmla="*/ 2844301 h 3991245"/>
              <a:gd name="connsiteX5" fmla="*/ 3438196 w 3438196"/>
              <a:gd name="connsiteY5" fmla="*/ 2992785 h 3991245"/>
              <a:gd name="connsiteX6" fmla="*/ 1708812 w 3438196"/>
              <a:gd name="connsiteY6" fmla="*/ 3991245 h 3991245"/>
              <a:gd name="connsiteX7" fmla="*/ 0 w 3438196"/>
              <a:gd name="connsiteY7" fmla="*/ 1995623 h 3991245"/>
              <a:gd name="connsiteX8" fmla="*/ 1708813 w 3438196"/>
              <a:gd name="connsiteY8" fmla="*/ 0 h 39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196" h="3991245">
                <a:moveTo>
                  <a:pt x="1708813" y="0"/>
                </a:moveTo>
                <a:lnTo>
                  <a:pt x="3438196" y="998460"/>
                </a:lnTo>
                <a:lnTo>
                  <a:pt x="3366667" y="1146945"/>
                </a:lnTo>
                <a:cubicBezTo>
                  <a:pt x="3256337" y="1407795"/>
                  <a:pt x="3195327" y="1694584"/>
                  <a:pt x="3195327" y="1995623"/>
                </a:cubicBezTo>
                <a:cubicBezTo>
                  <a:pt x="3195327" y="2296662"/>
                  <a:pt x="3256337" y="2583451"/>
                  <a:pt x="3366667" y="2844301"/>
                </a:cubicBezTo>
                <a:lnTo>
                  <a:pt x="3438196" y="2992785"/>
                </a:lnTo>
                <a:lnTo>
                  <a:pt x="1708812" y="3991245"/>
                </a:lnTo>
                <a:lnTo>
                  <a:pt x="0" y="1995623"/>
                </a:lnTo>
                <a:lnTo>
                  <a:pt x="1708813"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j-lt"/>
            </a:endParaRPr>
          </a:p>
        </p:txBody>
      </p:sp>
      <p:sp>
        <p:nvSpPr>
          <p:cNvPr id="51" name="Freeform 14">
            <a:extLst>
              <a:ext uri="{FF2B5EF4-FFF2-40B4-BE49-F238E27FC236}">
                <a16:creationId xmlns:a16="http://schemas.microsoft.com/office/drawing/2014/main" id="{D7040C49-F429-5BCE-5547-B4ABD69A9FBC}"/>
              </a:ext>
            </a:extLst>
          </p:cNvPr>
          <p:cNvSpPr/>
          <p:nvPr/>
        </p:nvSpPr>
        <p:spPr>
          <a:xfrm>
            <a:off x="7257021" y="4588842"/>
            <a:ext cx="1191630" cy="1198362"/>
          </a:xfrm>
          <a:custGeom>
            <a:avLst/>
            <a:gdLst>
              <a:gd name="connsiteX0" fmla="*/ 1729485 w 3456477"/>
              <a:gd name="connsiteY0" fmla="*/ 0 h 3476003"/>
              <a:gd name="connsiteX1" fmla="*/ 1753678 w 3456477"/>
              <a:gd name="connsiteY1" fmla="*/ 39822 h 3476003"/>
              <a:gd name="connsiteX2" fmla="*/ 3338707 w 3456477"/>
              <a:gd name="connsiteY2" fmla="*/ 989847 h 3476003"/>
              <a:gd name="connsiteX3" fmla="*/ 3456477 w 3456477"/>
              <a:gd name="connsiteY3" fmla="*/ 995794 h 3476003"/>
              <a:gd name="connsiteX4" fmla="*/ 3456476 w 3456477"/>
              <a:gd name="connsiteY4" fmla="*/ 2994468 h 3476003"/>
              <a:gd name="connsiteX5" fmla="*/ 874323 w 3456477"/>
              <a:gd name="connsiteY5" fmla="*/ 3476003 h 3476003"/>
              <a:gd name="connsiteX6" fmla="*/ 0 w 3456477"/>
              <a:gd name="connsiteY6" fmla="*/ 998518 h 3476003"/>
              <a:gd name="connsiteX7" fmla="*/ 1729485 w 3456477"/>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7" h="3476002">
                <a:moveTo>
                  <a:pt x="1729485" y="0"/>
                </a:moveTo>
                <a:lnTo>
                  <a:pt x="1753678" y="39822"/>
                </a:lnTo>
                <a:cubicBezTo>
                  <a:pt x="2106315" y="561794"/>
                  <a:pt x="2679044" y="922855"/>
                  <a:pt x="3338707" y="989847"/>
                </a:cubicBezTo>
                <a:lnTo>
                  <a:pt x="3456477" y="995794"/>
                </a:lnTo>
                <a:lnTo>
                  <a:pt x="3456476" y="2994468"/>
                </a:lnTo>
                <a:lnTo>
                  <a:pt x="874323" y="3476003"/>
                </a:lnTo>
                <a:lnTo>
                  <a:pt x="0" y="998518"/>
                </a:lnTo>
                <a:lnTo>
                  <a:pt x="1729485" y="0"/>
                </a:lnTo>
                <a:close/>
              </a:path>
            </a:pathLst>
          </a:custGeom>
          <a:solidFill>
            <a:srgbClr val="DC6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j-lt"/>
            </a:endParaRPr>
          </a:p>
        </p:txBody>
      </p:sp>
      <p:sp>
        <p:nvSpPr>
          <p:cNvPr id="52" name="Freeform 13">
            <a:extLst>
              <a:ext uri="{FF2B5EF4-FFF2-40B4-BE49-F238E27FC236}">
                <a16:creationId xmlns:a16="http://schemas.microsoft.com/office/drawing/2014/main" id="{ACA9872C-7203-E11E-C11B-66324B22638B}"/>
              </a:ext>
            </a:extLst>
          </p:cNvPr>
          <p:cNvSpPr/>
          <p:nvPr/>
        </p:nvSpPr>
        <p:spPr>
          <a:xfrm>
            <a:off x="8521157" y="4588842"/>
            <a:ext cx="1192218" cy="1198362"/>
          </a:xfrm>
          <a:custGeom>
            <a:avLst/>
            <a:gdLst>
              <a:gd name="connsiteX0" fmla="*/ 1726990 w 3458181"/>
              <a:gd name="connsiteY0" fmla="*/ 0 h 3476003"/>
              <a:gd name="connsiteX1" fmla="*/ 3458181 w 3458181"/>
              <a:gd name="connsiteY1" fmla="*/ 999504 h 3476003"/>
              <a:gd name="connsiteX2" fmla="*/ 2584206 w 3458181"/>
              <a:gd name="connsiteY2" fmla="*/ 3476003 h 3476003"/>
              <a:gd name="connsiteX3" fmla="*/ 0 w 3458181"/>
              <a:gd name="connsiteY3" fmla="*/ 2994085 h 3476003"/>
              <a:gd name="connsiteX4" fmla="*/ 0 w 3458181"/>
              <a:gd name="connsiteY4" fmla="*/ 995794 h 3476003"/>
              <a:gd name="connsiteX5" fmla="*/ 117768 w 3458181"/>
              <a:gd name="connsiteY5" fmla="*/ 989847 h 3476003"/>
              <a:gd name="connsiteX6" fmla="*/ 1702797 w 3458181"/>
              <a:gd name="connsiteY6" fmla="*/ 39822 h 3476003"/>
              <a:gd name="connsiteX7" fmla="*/ 1726990 w 3458181"/>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1" h="3476002">
                <a:moveTo>
                  <a:pt x="1726990" y="0"/>
                </a:moveTo>
                <a:lnTo>
                  <a:pt x="3458181" y="999504"/>
                </a:lnTo>
                <a:lnTo>
                  <a:pt x="2584206" y="3476003"/>
                </a:lnTo>
                <a:lnTo>
                  <a:pt x="0" y="2994085"/>
                </a:lnTo>
                <a:lnTo>
                  <a:pt x="0" y="995794"/>
                </a:lnTo>
                <a:lnTo>
                  <a:pt x="117768" y="989847"/>
                </a:lnTo>
                <a:cubicBezTo>
                  <a:pt x="777431" y="922855"/>
                  <a:pt x="1350160" y="561794"/>
                  <a:pt x="1702797" y="39822"/>
                </a:cubicBezTo>
                <a:lnTo>
                  <a:pt x="172699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j-lt"/>
            </a:endParaRPr>
          </a:p>
        </p:txBody>
      </p:sp>
      <p:sp>
        <p:nvSpPr>
          <p:cNvPr id="53" name="TextBox 41">
            <a:extLst>
              <a:ext uri="{FF2B5EF4-FFF2-40B4-BE49-F238E27FC236}">
                <a16:creationId xmlns:a16="http://schemas.microsoft.com/office/drawing/2014/main" id="{E0E6E404-C6C2-4D95-A9A0-4C746A07C466}"/>
              </a:ext>
            </a:extLst>
          </p:cNvPr>
          <p:cNvSpPr txBox="1"/>
          <p:nvPr/>
        </p:nvSpPr>
        <p:spPr>
          <a:xfrm>
            <a:off x="6057616" y="2579125"/>
            <a:ext cx="1074065" cy="584775"/>
          </a:xfrm>
          <a:prstGeom prst="rect">
            <a:avLst/>
          </a:prstGeom>
          <a:noFill/>
        </p:spPr>
        <p:txBody>
          <a:bodyPr wrap="square" rtlCol="0" anchor="b" anchorCtr="0">
            <a:spAutoFit/>
          </a:bodyPr>
          <a:lstStyle/>
          <a:p>
            <a:pPr algn="r"/>
            <a:r>
              <a:rPr lang="en-GB" sz="1600" b="1">
                <a:solidFill>
                  <a:srgbClr val="EDA13E"/>
                </a:solidFill>
                <a:ea typeface="League Spartan" charset="0"/>
                <a:cs typeface="Poppins" pitchFamily="2" charset="77"/>
              </a:rPr>
              <a:t>Auditorías de proveedores</a:t>
            </a:r>
          </a:p>
        </p:txBody>
      </p:sp>
      <p:sp>
        <p:nvSpPr>
          <p:cNvPr id="54" name="TextBox 43">
            <a:extLst>
              <a:ext uri="{FF2B5EF4-FFF2-40B4-BE49-F238E27FC236}">
                <a16:creationId xmlns:a16="http://schemas.microsoft.com/office/drawing/2014/main" id="{3C87299B-A665-F4D8-9137-8F947B1561F0}"/>
              </a:ext>
            </a:extLst>
          </p:cNvPr>
          <p:cNvSpPr txBox="1"/>
          <p:nvPr/>
        </p:nvSpPr>
        <p:spPr>
          <a:xfrm>
            <a:off x="9941010" y="2522816"/>
            <a:ext cx="1461271" cy="830997"/>
          </a:xfrm>
          <a:prstGeom prst="rect">
            <a:avLst/>
          </a:prstGeom>
          <a:noFill/>
        </p:spPr>
        <p:txBody>
          <a:bodyPr wrap="square" rtlCol="0" anchor="b" anchorCtr="0">
            <a:spAutoFit/>
          </a:bodyPr>
          <a:lstStyle/>
          <a:p>
            <a:r>
              <a:rPr lang="en-GB" sz="1600" b="1">
                <a:solidFill>
                  <a:srgbClr val="245473"/>
                </a:solidFill>
                <a:ea typeface="League Spartan" charset="0"/>
                <a:cs typeface="Poppins" pitchFamily="2" charset="77"/>
              </a:rPr>
              <a:t>Registros de accidentes de seguridad</a:t>
            </a:r>
          </a:p>
        </p:txBody>
      </p:sp>
      <p:sp>
        <p:nvSpPr>
          <p:cNvPr id="55" name="TextBox 45">
            <a:extLst>
              <a:ext uri="{FF2B5EF4-FFF2-40B4-BE49-F238E27FC236}">
                <a16:creationId xmlns:a16="http://schemas.microsoft.com/office/drawing/2014/main" id="{3E207B45-F2F0-C13D-0693-7C455D99E56E}"/>
              </a:ext>
            </a:extLst>
          </p:cNvPr>
          <p:cNvSpPr txBox="1"/>
          <p:nvPr/>
        </p:nvSpPr>
        <p:spPr>
          <a:xfrm>
            <a:off x="6491070" y="5202429"/>
            <a:ext cx="729698" cy="584775"/>
          </a:xfrm>
          <a:prstGeom prst="rect">
            <a:avLst/>
          </a:prstGeom>
          <a:noFill/>
        </p:spPr>
        <p:txBody>
          <a:bodyPr wrap="square" rtlCol="0" anchor="b" anchorCtr="0">
            <a:spAutoFit/>
          </a:bodyPr>
          <a:lstStyle/>
          <a:p>
            <a:pPr algn="r"/>
            <a:r>
              <a:rPr lang="en-GB" sz="1600" b="1">
                <a:solidFill>
                  <a:srgbClr val="D66A35"/>
                </a:solidFill>
                <a:ea typeface="League Spartan" charset="0"/>
                <a:cs typeface="Poppins" pitchFamily="2" charset="77"/>
              </a:rPr>
              <a:t>Auditorías de riesgo</a:t>
            </a:r>
          </a:p>
        </p:txBody>
      </p:sp>
      <p:sp>
        <p:nvSpPr>
          <p:cNvPr id="56" name="TextBox 47">
            <a:extLst>
              <a:ext uri="{FF2B5EF4-FFF2-40B4-BE49-F238E27FC236}">
                <a16:creationId xmlns:a16="http://schemas.microsoft.com/office/drawing/2014/main" id="{7BA49254-5EFF-2EF7-3973-BBE42B0064A3}"/>
              </a:ext>
            </a:extLst>
          </p:cNvPr>
          <p:cNvSpPr txBox="1"/>
          <p:nvPr/>
        </p:nvSpPr>
        <p:spPr>
          <a:xfrm>
            <a:off x="9713374" y="5236460"/>
            <a:ext cx="1040670" cy="338554"/>
          </a:xfrm>
          <a:prstGeom prst="rect">
            <a:avLst/>
          </a:prstGeom>
          <a:noFill/>
        </p:spPr>
        <p:txBody>
          <a:bodyPr wrap="none" rtlCol="0" anchor="b" anchorCtr="0">
            <a:spAutoFit/>
          </a:bodyPr>
          <a:lstStyle/>
          <a:p>
            <a:r>
              <a:rPr lang="en-GB" sz="1600" b="1">
                <a:solidFill>
                  <a:srgbClr val="B41F7A"/>
                </a:solidFill>
                <a:ea typeface="League Spartan" charset="0"/>
                <a:cs typeface="Poppins" pitchFamily="2" charset="77"/>
              </a:rPr>
              <a:t>HR-Audits</a:t>
            </a:r>
          </a:p>
        </p:txBody>
      </p:sp>
      <p:sp>
        <p:nvSpPr>
          <p:cNvPr id="57" name="TextBox 49">
            <a:extLst>
              <a:ext uri="{FF2B5EF4-FFF2-40B4-BE49-F238E27FC236}">
                <a16:creationId xmlns:a16="http://schemas.microsoft.com/office/drawing/2014/main" id="{B70237B9-9105-05AA-0A09-338B652DB1BE}"/>
              </a:ext>
            </a:extLst>
          </p:cNvPr>
          <p:cNvSpPr txBox="1"/>
          <p:nvPr/>
        </p:nvSpPr>
        <p:spPr>
          <a:xfrm>
            <a:off x="5460113" y="4013027"/>
            <a:ext cx="1124026" cy="584775"/>
          </a:xfrm>
          <a:prstGeom prst="rect">
            <a:avLst/>
          </a:prstGeom>
          <a:noFill/>
        </p:spPr>
        <p:txBody>
          <a:bodyPr wrap="square" rtlCol="0" anchor="b" anchorCtr="0">
            <a:spAutoFit/>
          </a:bodyPr>
          <a:lstStyle/>
          <a:p>
            <a:pPr algn="r"/>
            <a:r>
              <a:rPr lang="en-GB" sz="1600" b="1">
                <a:solidFill>
                  <a:srgbClr val="F16924"/>
                </a:solidFill>
                <a:ea typeface="League Spartan" charset="0"/>
                <a:cs typeface="Poppins" pitchFamily="2" charset="77"/>
              </a:rPr>
              <a:t>Auditorías financieras</a:t>
            </a:r>
          </a:p>
        </p:txBody>
      </p:sp>
      <p:sp>
        <p:nvSpPr>
          <p:cNvPr id="58" name="TextBox 51">
            <a:extLst>
              <a:ext uri="{FF2B5EF4-FFF2-40B4-BE49-F238E27FC236}">
                <a16:creationId xmlns:a16="http://schemas.microsoft.com/office/drawing/2014/main" id="{4E359F74-AA79-2E16-4F5D-7CCD4E74AF96}"/>
              </a:ext>
            </a:extLst>
          </p:cNvPr>
          <p:cNvSpPr txBox="1"/>
          <p:nvPr/>
        </p:nvSpPr>
        <p:spPr>
          <a:xfrm>
            <a:off x="10374172" y="4013026"/>
            <a:ext cx="1300589" cy="584775"/>
          </a:xfrm>
          <a:prstGeom prst="rect">
            <a:avLst/>
          </a:prstGeom>
          <a:noFill/>
        </p:spPr>
        <p:txBody>
          <a:bodyPr wrap="square" rtlCol="0" anchor="b" anchorCtr="0">
            <a:spAutoFit/>
          </a:bodyPr>
          <a:lstStyle/>
          <a:p>
            <a:r>
              <a:rPr lang="en-GB" sz="1600" b="1">
                <a:solidFill>
                  <a:srgbClr val="7F1C58"/>
                </a:solidFill>
                <a:ea typeface="League Spartan" charset="0"/>
                <a:cs typeface="Poppins" pitchFamily="2" charset="77"/>
              </a:rPr>
              <a:t>Exposición a la responsabilidad</a:t>
            </a:r>
          </a:p>
        </p:txBody>
      </p:sp>
      <p:sp>
        <p:nvSpPr>
          <p:cNvPr id="59" name="Oval 62">
            <a:extLst>
              <a:ext uri="{FF2B5EF4-FFF2-40B4-BE49-F238E27FC236}">
                <a16:creationId xmlns:a16="http://schemas.microsoft.com/office/drawing/2014/main" id="{5CE1CD72-98BC-DCD2-7F3B-7478086FD59F}"/>
              </a:ext>
            </a:extLst>
          </p:cNvPr>
          <p:cNvSpPr/>
          <p:nvPr/>
        </p:nvSpPr>
        <p:spPr>
          <a:xfrm>
            <a:off x="7727055" y="3424103"/>
            <a:ext cx="1516404" cy="15164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j-lt"/>
            </a:endParaRPr>
          </a:p>
        </p:txBody>
      </p:sp>
      <p:sp>
        <p:nvSpPr>
          <p:cNvPr id="60" name="TextBox 43">
            <a:extLst>
              <a:ext uri="{FF2B5EF4-FFF2-40B4-BE49-F238E27FC236}">
                <a16:creationId xmlns:a16="http://schemas.microsoft.com/office/drawing/2014/main" id="{9809DCCE-5526-52A5-A045-B5172F136686}"/>
              </a:ext>
            </a:extLst>
          </p:cNvPr>
          <p:cNvSpPr txBox="1"/>
          <p:nvPr/>
        </p:nvSpPr>
        <p:spPr>
          <a:xfrm>
            <a:off x="8682978" y="2743429"/>
            <a:ext cx="1461271" cy="769441"/>
          </a:xfrm>
          <a:prstGeom prst="rect">
            <a:avLst/>
          </a:prstGeom>
          <a:noFill/>
        </p:spPr>
        <p:txBody>
          <a:bodyPr wrap="square" rtlCol="0" anchor="b" anchorCtr="0">
            <a:spAutoFit/>
          </a:bodyPr>
          <a:lstStyle/>
          <a:p>
            <a:r>
              <a:rPr lang="en-GB" sz="4400" b="1">
                <a:solidFill>
                  <a:schemeClr val="bg1"/>
                </a:solidFill>
                <a:ea typeface="League Spartan" charset="0"/>
                <a:cs typeface="Poppins" pitchFamily="2" charset="77"/>
              </a:rPr>
              <a:t>01</a:t>
            </a:r>
          </a:p>
        </p:txBody>
      </p:sp>
      <p:sp>
        <p:nvSpPr>
          <p:cNvPr id="61" name="TextBox 43">
            <a:extLst>
              <a:ext uri="{FF2B5EF4-FFF2-40B4-BE49-F238E27FC236}">
                <a16:creationId xmlns:a16="http://schemas.microsoft.com/office/drawing/2014/main" id="{219C6B6D-FADD-6C34-CFB2-849478A32D69}"/>
              </a:ext>
            </a:extLst>
          </p:cNvPr>
          <p:cNvSpPr txBox="1"/>
          <p:nvPr/>
        </p:nvSpPr>
        <p:spPr>
          <a:xfrm>
            <a:off x="9347476" y="3766808"/>
            <a:ext cx="852256" cy="769441"/>
          </a:xfrm>
          <a:prstGeom prst="rect">
            <a:avLst/>
          </a:prstGeom>
          <a:noFill/>
        </p:spPr>
        <p:txBody>
          <a:bodyPr wrap="square" rtlCol="0" anchor="b" anchorCtr="0">
            <a:spAutoFit/>
          </a:bodyPr>
          <a:lstStyle/>
          <a:p>
            <a:r>
              <a:rPr lang="en-GB" sz="4400" b="1">
                <a:solidFill>
                  <a:schemeClr val="bg1"/>
                </a:solidFill>
                <a:ea typeface="League Spartan" charset="0"/>
                <a:cs typeface="Poppins" pitchFamily="2" charset="77"/>
              </a:rPr>
              <a:t>02</a:t>
            </a:r>
          </a:p>
        </p:txBody>
      </p:sp>
      <p:sp>
        <p:nvSpPr>
          <p:cNvPr id="62" name="TextBox 43">
            <a:extLst>
              <a:ext uri="{FF2B5EF4-FFF2-40B4-BE49-F238E27FC236}">
                <a16:creationId xmlns:a16="http://schemas.microsoft.com/office/drawing/2014/main" id="{2B949166-77D9-C4DA-138E-7357CF7D3661}"/>
              </a:ext>
            </a:extLst>
          </p:cNvPr>
          <p:cNvSpPr txBox="1"/>
          <p:nvPr/>
        </p:nvSpPr>
        <p:spPr>
          <a:xfrm>
            <a:off x="8747744" y="4828559"/>
            <a:ext cx="852256" cy="769441"/>
          </a:xfrm>
          <a:prstGeom prst="rect">
            <a:avLst/>
          </a:prstGeom>
          <a:noFill/>
        </p:spPr>
        <p:txBody>
          <a:bodyPr wrap="square" rtlCol="0" anchor="b" anchorCtr="0">
            <a:spAutoFit/>
          </a:bodyPr>
          <a:lstStyle/>
          <a:p>
            <a:r>
              <a:rPr lang="en-GB" sz="4400" b="1">
                <a:solidFill>
                  <a:schemeClr val="bg1"/>
                </a:solidFill>
                <a:ea typeface="League Spartan" charset="0"/>
                <a:cs typeface="Poppins" pitchFamily="2" charset="77"/>
              </a:rPr>
              <a:t>03</a:t>
            </a:r>
          </a:p>
        </p:txBody>
      </p:sp>
      <p:sp>
        <p:nvSpPr>
          <p:cNvPr id="63" name="TextBox 43">
            <a:extLst>
              <a:ext uri="{FF2B5EF4-FFF2-40B4-BE49-F238E27FC236}">
                <a16:creationId xmlns:a16="http://schemas.microsoft.com/office/drawing/2014/main" id="{C972FDBC-2B7D-623E-EB9A-7A8CDA85BA40}"/>
              </a:ext>
            </a:extLst>
          </p:cNvPr>
          <p:cNvSpPr txBox="1"/>
          <p:nvPr/>
        </p:nvSpPr>
        <p:spPr>
          <a:xfrm>
            <a:off x="7506188" y="4834110"/>
            <a:ext cx="852256" cy="769441"/>
          </a:xfrm>
          <a:prstGeom prst="rect">
            <a:avLst/>
          </a:prstGeom>
          <a:noFill/>
        </p:spPr>
        <p:txBody>
          <a:bodyPr wrap="square" rtlCol="0" anchor="b" anchorCtr="0">
            <a:spAutoFit/>
          </a:bodyPr>
          <a:lstStyle/>
          <a:p>
            <a:r>
              <a:rPr lang="en-GB" sz="4400" b="1">
                <a:solidFill>
                  <a:schemeClr val="bg1"/>
                </a:solidFill>
                <a:ea typeface="League Spartan" charset="0"/>
                <a:cs typeface="Poppins" pitchFamily="2" charset="77"/>
              </a:rPr>
              <a:t>04</a:t>
            </a:r>
          </a:p>
        </p:txBody>
      </p:sp>
      <p:sp>
        <p:nvSpPr>
          <p:cNvPr id="64" name="TextBox 43">
            <a:extLst>
              <a:ext uri="{FF2B5EF4-FFF2-40B4-BE49-F238E27FC236}">
                <a16:creationId xmlns:a16="http://schemas.microsoft.com/office/drawing/2014/main" id="{91D89B25-77D7-335F-7865-E5AF71F145A6}"/>
              </a:ext>
            </a:extLst>
          </p:cNvPr>
          <p:cNvSpPr txBox="1"/>
          <p:nvPr/>
        </p:nvSpPr>
        <p:spPr>
          <a:xfrm>
            <a:off x="6890676" y="3749258"/>
            <a:ext cx="852256" cy="769441"/>
          </a:xfrm>
          <a:prstGeom prst="rect">
            <a:avLst/>
          </a:prstGeom>
          <a:noFill/>
        </p:spPr>
        <p:txBody>
          <a:bodyPr wrap="square" rtlCol="0" anchor="b" anchorCtr="0">
            <a:spAutoFit/>
          </a:bodyPr>
          <a:lstStyle/>
          <a:p>
            <a:r>
              <a:rPr lang="en-GB" sz="4400" b="1">
                <a:solidFill>
                  <a:schemeClr val="bg1"/>
                </a:solidFill>
                <a:ea typeface="League Spartan" charset="0"/>
                <a:cs typeface="Poppins" pitchFamily="2" charset="77"/>
              </a:rPr>
              <a:t>05</a:t>
            </a:r>
          </a:p>
        </p:txBody>
      </p:sp>
      <p:sp>
        <p:nvSpPr>
          <p:cNvPr id="65" name="TextBox 43">
            <a:extLst>
              <a:ext uri="{FF2B5EF4-FFF2-40B4-BE49-F238E27FC236}">
                <a16:creationId xmlns:a16="http://schemas.microsoft.com/office/drawing/2014/main" id="{139AB9F0-9446-7F09-36B2-91AF69C38C32}"/>
              </a:ext>
            </a:extLst>
          </p:cNvPr>
          <p:cNvSpPr txBox="1"/>
          <p:nvPr/>
        </p:nvSpPr>
        <p:spPr>
          <a:xfrm>
            <a:off x="7558616" y="2762431"/>
            <a:ext cx="852256" cy="769441"/>
          </a:xfrm>
          <a:prstGeom prst="rect">
            <a:avLst/>
          </a:prstGeom>
          <a:noFill/>
        </p:spPr>
        <p:txBody>
          <a:bodyPr wrap="square" rtlCol="0" anchor="b" anchorCtr="0">
            <a:spAutoFit/>
          </a:bodyPr>
          <a:lstStyle/>
          <a:p>
            <a:r>
              <a:rPr lang="en-GB" sz="4400" b="1">
                <a:solidFill>
                  <a:schemeClr val="bg1"/>
                </a:solidFill>
                <a:ea typeface="League Spartan" charset="0"/>
                <a:cs typeface="Poppins" pitchFamily="2" charset="77"/>
              </a:rPr>
              <a:t>06</a:t>
            </a:r>
          </a:p>
        </p:txBody>
      </p:sp>
    </p:spTree>
    <p:extLst>
      <p:ext uri="{BB962C8B-B14F-4D97-AF65-F5344CB8AC3E}">
        <p14:creationId xmlns:p14="http://schemas.microsoft.com/office/powerpoint/2010/main" val="229065044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2181503" y="1379071"/>
            <a:ext cx="4965312" cy="3423588"/>
          </a:xfrm>
        </p:spPr>
        <p:txBody>
          <a:bodyPr>
            <a:normAutofit/>
          </a:bodyPr>
          <a:lstStyle/>
          <a:p>
            <a:r>
              <a:rPr lang="en-US" sz="4000"/>
              <a:t>RESUMEN DE LAS 3 FASES DE LA PYME/CRISIS EMPRESARIAL</a:t>
            </a:r>
          </a:p>
        </p:txBody>
      </p:sp>
      <p:sp>
        <p:nvSpPr>
          <p:cNvPr id="3" name="Text Placeholder 2">
            <a:extLst>
              <a:ext uri="{FF2B5EF4-FFF2-40B4-BE49-F238E27FC236}">
                <a16:creationId xmlns:a16="http://schemas.microsoft.com/office/drawing/2014/main" id="{4D716622-58AE-EEA0-6E43-54FC2F8C5D44}"/>
              </a:ext>
            </a:extLst>
          </p:cNvPr>
          <p:cNvSpPr>
            <a:spLocks noGrp="1"/>
          </p:cNvSpPr>
          <p:nvPr>
            <p:ph type="body" sz="quarter" idx="17"/>
          </p:nvPr>
        </p:nvSpPr>
        <p:spPr/>
        <p:txBody>
          <a:bodyPr/>
          <a:lstStyle/>
          <a:p>
            <a:r>
              <a:rPr lang="en-US"/>
              <a:t>05</a:t>
            </a:r>
          </a:p>
        </p:txBody>
      </p:sp>
    </p:spTree>
    <p:extLst>
      <p:ext uri="{BB962C8B-B14F-4D97-AF65-F5344CB8AC3E}">
        <p14:creationId xmlns:p14="http://schemas.microsoft.com/office/powerpoint/2010/main" val="87669649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15912" cy="3997334"/>
          </a:xfrm>
        </p:spPr>
        <p:txBody>
          <a:bodyPr>
            <a:normAutofit fontScale="92500" lnSpcReduction="20000"/>
          </a:bodyPr>
          <a:lstStyle/>
          <a:p>
            <a:r>
              <a:rPr lang="en-GB">
                <a:solidFill>
                  <a:schemeClr val="bg1"/>
                </a:solidFill>
              </a:rPr>
              <a:t>Así pues, la crisis está a la vista. Repasemos las </a:t>
            </a:r>
            <a:r>
              <a:rPr lang="en-GB" b="1">
                <a:solidFill>
                  <a:schemeClr val="bg1"/>
                </a:solidFill>
              </a:rPr>
              <a:t>3 fases de la crisis de las PYMES/empresas </a:t>
            </a:r>
            <a:r>
              <a:rPr lang="en-GB">
                <a:solidFill>
                  <a:schemeClr val="bg1"/>
                </a:solidFill>
              </a:rPr>
              <a:t>antes de entrar en una consideración más profunda de la crisis en los módulos que siguen. </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6007408" y="1421767"/>
            <a:ext cx="5972442" cy="7940635"/>
          </a:xfrm>
          <a:prstGeom prst="rect">
            <a:avLst/>
          </a:prstGeom>
          <a:noFill/>
        </p:spPr>
        <p:txBody>
          <a:bodyPr wrap="square" rtlCol="0">
            <a:spAutoFit/>
          </a:bodyPr>
          <a:lstStyle/>
          <a:p>
            <a:pPr>
              <a:defRPr/>
            </a:pPr>
            <a:r>
              <a:rPr lang="en-US" sz="3400">
                <a:solidFill>
                  <a:srgbClr val="F16924"/>
                </a:solidFill>
              </a:rPr>
              <a:t>01 </a:t>
            </a:r>
            <a:r>
              <a:rPr lang="en-GB" sz="3400" b="1">
                <a:solidFill>
                  <a:srgbClr val="B41F7A"/>
                </a:solidFill>
                <a:ea typeface="Roboto" charset="0"/>
                <a:cs typeface="Roboto" charset="0"/>
              </a:rPr>
              <a:t>Fase previa a la crisis</a:t>
            </a:r>
          </a:p>
          <a:p>
            <a:pPr>
              <a:defRPr/>
            </a:pPr>
            <a:endParaRPr lang="en-US" sz="3400">
              <a:solidFill>
                <a:srgbClr val="F16924"/>
              </a:solidFill>
            </a:endParaRPr>
          </a:p>
          <a:p>
            <a:pPr>
              <a:defRPr/>
            </a:pPr>
            <a:endParaRPr lang="en-US" sz="3400">
              <a:solidFill>
                <a:srgbClr val="F16924"/>
              </a:solidFill>
            </a:endParaRPr>
          </a:p>
          <a:p>
            <a:pPr>
              <a:defRPr/>
            </a:pPr>
            <a:endParaRPr lang="en-US" sz="3400">
              <a:solidFill>
                <a:srgbClr val="F16924"/>
              </a:solidFill>
            </a:endParaRPr>
          </a:p>
          <a:p>
            <a:pPr>
              <a:defRPr/>
            </a:pPr>
            <a:r>
              <a:rPr lang="en-US" sz="3400">
                <a:solidFill>
                  <a:srgbClr val="F16924"/>
                </a:solidFill>
              </a:rPr>
              <a:t>02 </a:t>
            </a:r>
            <a:r>
              <a:rPr lang="en-GB" sz="3400" b="1">
                <a:solidFill>
                  <a:srgbClr val="B41F7A"/>
                </a:solidFill>
                <a:ea typeface="Roboto" charset="0"/>
                <a:cs typeface="Roboto" charset="0"/>
              </a:rPr>
              <a:t>Respuesta a la crisis</a:t>
            </a:r>
          </a:p>
          <a:p>
            <a:pPr>
              <a:defRPr/>
            </a:pPr>
            <a:endParaRPr lang="en-US" sz="3400">
              <a:solidFill>
                <a:srgbClr val="F16924"/>
              </a:solidFill>
            </a:endParaRPr>
          </a:p>
          <a:p>
            <a:pPr>
              <a:defRPr/>
            </a:pPr>
            <a:endParaRPr lang="en-US" sz="3400">
              <a:solidFill>
                <a:srgbClr val="F16924"/>
              </a:solidFill>
            </a:endParaRPr>
          </a:p>
          <a:p>
            <a:pPr>
              <a:defRPr/>
            </a:pPr>
            <a:endParaRPr lang="en-US" sz="3400">
              <a:solidFill>
                <a:srgbClr val="F16924"/>
              </a:solidFill>
            </a:endParaRPr>
          </a:p>
          <a:p>
            <a:pPr>
              <a:defRPr/>
            </a:pPr>
            <a:r>
              <a:rPr lang="en-US" sz="3400">
                <a:solidFill>
                  <a:srgbClr val="F16924"/>
                </a:solidFill>
              </a:rPr>
              <a:t>03 </a:t>
            </a:r>
            <a:r>
              <a:rPr lang="en-GB" sz="3400" b="1">
                <a:solidFill>
                  <a:srgbClr val="B41F7A"/>
                </a:solidFill>
                <a:ea typeface="Roboto" charset="0"/>
                <a:cs typeface="Roboto" charset="0"/>
              </a:rPr>
              <a:t>Fase posterior a la crisis</a:t>
            </a:r>
          </a:p>
          <a:p>
            <a:pPr lvl="0">
              <a:defRPr/>
            </a:pPr>
            <a:endParaRPr lang="en-GB" sz="3400" b="1">
              <a:solidFill>
                <a:srgbClr val="595959"/>
              </a:solidFill>
              <a:ea typeface="Roboto" charset="0"/>
              <a:cs typeface="Roboto" charset="0"/>
            </a:endParaRPr>
          </a:p>
          <a:p>
            <a:pPr lvl="0">
              <a:defRPr/>
            </a:pPr>
            <a:endParaRPr lang="en-GB" sz="3400" b="1">
              <a:solidFill>
                <a:srgbClr val="595959"/>
              </a:solidFill>
              <a:ea typeface="Roboto" charset="0"/>
              <a:cs typeface="Roboto" charset="0"/>
            </a:endParaRPr>
          </a:p>
          <a:p>
            <a:pPr lvl="0">
              <a:defRPr/>
            </a:pPr>
            <a:r>
              <a:rPr lang="en-GB" sz="3400" b="1">
                <a:solidFill>
                  <a:srgbClr val="595959"/>
                </a:solidFill>
                <a:ea typeface="Roboto" charset="0"/>
                <a:cs typeface="Roboto" charset="0"/>
              </a:rPr>
              <a:t> </a:t>
            </a:r>
          </a:p>
          <a:p>
            <a:pPr lvl="0">
              <a:defRPr/>
            </a:pPr>
            <a:endParaRPr lang="en-GB" sz="3400" b="1">
              <a:solidFill>
                <a:srgbClr val="595959"/>
              </a:solidFill>
              <a:ea typeface="Roboto" charset="0"/>
              <a:cs typeface="Roboto" charset="0"/>
            </a:endParaRPr>
          </a:p>
          <a:p>
            <a:pPr lvl="0">
              <a:defRPr/>
            </a:pPr>
            <a:endParaRPr lang="en-GB" sz="3400" b="1">
              <a:solidFill>
                <a:srgbClr val="595959"/>
              </a:solidFill>
              <a:ea typeface="Roboto" charset="0"/>
              <a:cs typeface="Roboto"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en-GB" sz="3400" b="1" i="0" u="none" strike="noStrike" kern="1200" cap="none" spc="0" normalizeH="0" baseline="0" noProof="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646336" y="4296678"/>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cxnSp>
        <p:nvCxnSpPr>
          <p:cNvPr id="46" name="Straight Connector 45">
            <a:extLst>
              <a:ext uri="{FF2B5EF4-FFF2-40B4-BE49-F238E27FC236}">
                <a16:creationId xmlns:a16="http://schemas.microsoft.com/office/drawing/2014/main" id="{16C92E9C-EE6C-8FBA-DC1E-094C9CD5A274}"/>
              </a:ext>
            </a:extLst>
          </p:cNvPr>
          <p:cNvCxnSpPr/>
          <p:nvPr/>
        </p:nvCxnSpPr>
        <p:spPr>
          <a:xfrm>
            <a:off x="4235748" y="2848327"/>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96EBBC0-F6AA-755D-0C02-D21D3B310FF0}"/>
              </a:ext>
            </a:extLst>
          </p:cNvPr>
          <p:cNvCxnSpPr/>
          <p:nvPr/>
        </p:nvCxnSpPr>
        <p:spPr>
          <a:xfrm>
            <a:off x="4235749" y="4767168"/>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3BAA323-EDD5-D89F-4366-5568362AA71D}"/>
              </a:ext>
            </a:extLst>
          </p:cNvPr>
          <p:cNvGrpSpPr/>
          <p:nvPr/>
        </p:nvGrpSpPr>
        <p:grpSpPr>
          <a:xfrm>
            <a:off x="4701168" y="1567950"/>
            <a:ext cx="981481" cy="983918"/>
            <a:chOff x="3728648" y="2288053"/>
            <a:chExt cx="1103278" cy="1106017"/>
          </a:xfrm>
        </p:grpSpPr>
        <p:sp>
          <p:nvSpPr>
            <p:cNvPr id="47" name="Freeform 46">
              <a:extLst>
                <a:ext uri="{FF2B5EF4-FFF2-40B4-BE49-F238E27FC236}">
                  <a16:creationId xmlns:a16="http://schemas.microsoft.com/office/drawing/2014/main" id="{8E18673B-7342-F67D-A21D-68AE9EC06168}"/>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321DA7A-DC23-788B-A343-BE011CF79E8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E5182E3-36EF-F5C4-51DB-F9B75C824CC2}"/>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271799D-FB95-2AD3-ECE7-D36FCE3BCCBD}"/>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13F2545-1B65-C79C-324F-83F445F6C231}"/>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DD4905B-5FBB-5778-12D0-1B9984596C4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EC4F7F8-CE00-D528-CF71-C8298FF40C68}"/>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D262537-16C5-176D-8A9C-D0A62F4EAC8B}"/>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BE59055-2514-87FD-1DDD-8D5F330E088A}"/>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BE48E0E-3559-AA1C-FC18-96E1E0B00B72}"/>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AD70998-65BA-EB34-9F09-EF2FCE1715CE}"/>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42047C3-3211-727F-4636-97C480D51F6F}"/>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grpSp>
        <p:nvGrpSpPr>
          <p:cNvPr id="59" name="Group 58">
            <a:extLst>
              <a:ext uri="{FF2B5EF4-FFF2-40B4-BE49-F238E27FC236}">
                <a16:creationId xmlns:a16="http://schemas.microsoft.com/office/drawing/2014/main" id="{BD6E5C2A-6475-4E51-6845-7C6A232F8719}"/>
              </a:ext>
            </a:extLst>
          </p:cNvPr>
          <p:cNvGrpSpPr/>
          <p:nvPr/>
        </p:nvGrpSpPr>
        <p:grpSpPr>
          <a:xfrm>
            <a:off x="4671982" y="3195497"/>
            <a:ext cx="1120532" cy="1122696"/>
            <a:chOff x="7284496" y="2127428"/>
            <a:chExt cx="2245645" cy="2249982"/>
          </a:xfrm>
          <a:solidFill>
            <a:srgbClr val="595959"/>
          </a:solidFill>
        </p:grpSpPr>
        <p:grpSp>
          <p:nvGrpSpPr>
            <p:cNvPr id="60" name="Graphic 3">
              <a:extLst>
                <a:ext uri="{FF2B5EF4-FFF2-40B4-BE49-F238E27FC236}">
                  <a16:creationId xmlns:a16="http://schemas.microsoft.com/office/drawing/2014/main" id="{C71FCD37-D6B5-1EBA-C7FB-EFD62E6C24E0}"/>
                </a:ext>
              </a:extLst>
            </p:cNvPr>
            <p:cNvGrpSpPr/>
            <p:nvPr/>
          </p:nvGrpSpPr>
          <p:grpSpPr>
            <a:xfrm>
              <a:off x="7284496" y="2127428"/>
              <a:ext cx="2245645" cy="2249982"/>
              <a:chOff x="5098317" y="2100784"/>
              <a:chExt cx="2245645" cy="2249982"/>
            </a:xfrm>
            <a:grpFill/>
          </p:grpSpPr>
          <p:sp>
            <p:nvSpPr>
              <p:cNvPr id="64" name="Freeform 63">
                <a:extLst>
                  <a:ext uri="{FF2B5EF4-FFF2-40B4-BE49-F238E27FC236}">
                    <a16:creationId xmlns:a16="http://schemas.microsoft.com/office/drawing/2014/main" id="{CB9DD4F8-F7C4-D7C7-0670-7EBF792477DB}"/>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B565F42-ECE8-A743-B813-AFBEDA7C874A}"/>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6C39C2E-7799-6504-CD97-8AE218988A77}"/>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C64AB91-B0DD-4F52-C87F-40D17AB4AE31}"/>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ACD0ABD3-51AA-C825-B59C-C062DD05E993}"/>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D4C5D35B-A0C6-DE06-506C-3BD58016B4BF}"/>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1" name="Graphic 3">
              <a:extLst>
                <a:ext uri="{FF2B5EF4-FFF2-40B4-BE49-F238E27FC236}">
                  <a16:creationId xmlns:a16="http://schemas.microsoft.com/office/drawing/2014/main" id="{0D865F95-EA49-96DD-8DBA-7C61E718CBEE}"/>
                </a:ext>
              </a:extLst>
            </p:cNvPr>
            <p:cNvGrpSpPr/>
            <p:nvPr/>
          </p:nvGrpSpPr>
          <p:grpSpPr>
            <a:xfrm>
              <a:off x="8878245" y="2200268"/>
              <a:ext cx="144167" cy="725714"/>
              <a:chOff x="6692066" y="2173624"/>
              <a:chExt cx="144167" cy="725714"/>
            </a:xfrm>
            <a:grpFill/>
          </p:grpSpPr>
          <p:sp>
            <p:nvSpPr>
              <p:cNvPr id="62" name="Freeform 61">
                <a:extLst>
                  <a:ext uri="{FF2B5EF4-FFF2-40B4-BE49-F238E27FC236}">
                    <a16:creationId xmlns:a16="http://schemas.microsoft.com/office/drawing/2014/main" id="{1A25F9BB-555D-06CA-5F0F-683F3D459665}"/>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E117572-C7BE-9296-B9DC-21292F2A6144}"/>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grpSp>
        <p:nvGrpSpPr>
          <p:cNvPr id="70" name="Group 69">
            <a:extLst>
              <a:ext uri="{FF2B5EF4-FFF2-40B4-BE49-F238E27FC236}">
                <a16:creationId xmlns:a16="http://schemas.microsoft.com/office/drawing/2014/main" id="{D1FA74C9-2D08-4E1A-D450-5B040F345034}"/>
              </a:ext>
            </a:extLst>
          </p:cNvPr>
          <p:cNvGrpSpPr/>
          <p:nvPr/>
        </p:nvGrpSpPr>
        <p:grpSpPr>
          <a:xfrm>
            <a:off x="4664302" y="4958386"/>
            <a:ext cx="1018347" cy="1181853"/>
            <a:chOff x="8360213" y="3458151"/>
            <a:chExt cx="853935" cy="991043"/>
          </a:xfrm>
          <a:solidFill>
            <a:srgbClr val="595959"/>
          </a:solidFill>
        </p:grpSpPr>
        <p:grpSp>
          <p:nvGrpSpPr>
            <p:cNvPr id="71" name="Graphic 2">
              <a:extLst>
                <a:ext uri="{FF2B5EF4-FFF2-40B4-BE49-F238E27FC236}">
                  <a16:creationId xmlns:a16="http://schemas.microsoft.com/office/drawing/2014/main" id="{05A00CD6-25C3-3703-6BC3-2F2C6A0A0F17}"/>
                </a:ext>
              </a:extLst>
            </p:cNvPr>
            <p:cNvGrpSpPr/>
            <p:nvPr userDrawn="1"/>
          </p:nvGrpSpPr>
          <p:grpSpPr>
            <a:xfrm>
              <a:off x="8599192" y="3595917"/>
              <a:ext cx="375982" cy="204367"/>
              <a:chOff x="2642504" y="3763150"/>
              <a:chExt cx="375982" cy="204367"/>
            </a:xfrm>
            <a:grpFill/>
          </p:grpSpPr>
          <p:sp>
            <p:nvSpPr>
              <p:cNvPr id="77" name="Freeform 76">
                <a:extLst>
                  <a:ext uri="{FF2B5EF4-FFF2-40B4-BE49-F238E27FC236}">
                    <a16:creationId xmlns:a16="http://schemas.microsoft.com/office/drawing/2014/main" id="{B0C46DCC-EF7B-4939-A294-6C9D27163F30}"/>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F16924"/>
              </a:solidFill>
              <a:ln w="383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872C3D66-041B-B514-9A4A-64AF5346FF8F}"/>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F16924"/>
              </a:solidFill>
              <a:ln w="3834"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214FCBA0-8214-56BE-6F21-DEA8B3D9F986}"/>
                </a:ext>
              </a:extLst>
            </p:cNvPr>
            <p:cNvGrpSpPr/>
            <p:nvPr userDrawn="1"/>
          </p:nvGrpSpPr>
          <p:grpSpPr>
            <a:xfrm>
              <a:off x="8360213" y="3458151"/>
              <a:ext cx="853935" cy="991043"/>
              <a:chOff x="2403525" y="3625384"/>
              <a:chExt cx="853935" cy="991043"/>
            </a:xfrm>
            <a:grpFill/>
          </p:grpSpPr>
          <p:sp>
            <p:nvSpPr>
              <p:cNvPr id="73" name="Freeform 72">
                <a:extLst>
                  <a:ext uri="{FF2B5EF4-FFF2-40B4-BE49-F238E27FC236}">
                    <a16:creationId xmlns:a16="http://schemas.microsoft.com/office/drawing/2014/main" id="{635F6AEF-A772-C6DB-23A0-AAB68EF8F64A}"/>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F35B6F86-6232-9187-16D9-0449F8D20F6C}"/>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C3317D83-D740-AFDB-351C-D49849BD1070}"/>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F8A5D81-7D72-35AD-D031-8E1C06E175B3}"/>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8488837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a:solidFill>
                  <a:schemeClr val="bg1"/>
                </a:solidFill>
              </a:rPr>
              <a:t>01 </a:t>
            </a:r>
            <a:r>
              <a:rPr lang="en-US">
                <a:solidFill>
                  <a:schemeClr val="bg1"/>
                </a:solidFill>
              </a:rPr>
              <a:t>Fase previa a la crisis</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533196" y="1544044"/>
            <a:ext cx="10658803" cy="4650317"/>
          </a:xfrm>
        </p:spPr>
        <p:txBody>
          <a:bodyPr>
            <a:noAutofit/>
          </a:bodyPr>
          <a:lstStyle/>
          <a:p>
            <a:pPr marL="12700" indent="-12700"/>
            <a:r>
              <a:rPr lang="en-GB" sz="2200">
                <a:latin typeface="Calibri" panose="020F0502020204030204" pitchFamily="34" charset="0"/>
                <a:ea typeface="Lato Light" panose="020F0502020204030203" pitchFamily="34" charset="0"/>
                <a:cs typeface="Calibri" panose="020F0502020204030204" pitchFamily="34" charset="0"/>
              </a:rPr>
              <a:t>La etapa previa a la crisis es una oportunidad para detectar y corregir las señales de alerta temprana para mejorar la previsión, pero ¿qué son exactamente esas señales imprevistas? Para ser exactos, las señales residen en los filtros cognitivos que conforman la interpretación del mundo por parte de las personas. Se denominan </a:t>
            </a:r>
            <a:r>
              <a:rPr lang="en-GB" sz="2200" b="1">
                <a:solidFill>
                  <a:schemeClr val="bg1"/>
                </a:solidFill>
                <a:latin typeface="Calibri" panose="020F0502020204030204" pitchFamily="34" charset="0"/>
                <a:ea typeface="Lato Light" panose="020F0502020204030203" pitchFamily="34" charset="0"/>
                <a:cs typeface="Calibri" panose="020F0502020204030204" pitchFamily="34" charset="0"/>
                <a:hlinkClick r:id="rId2"/>
              </a:rPr>
              <a:t>heurísticos</a:t>
            </a:r>
            <a:r>
              <a:rPr lang="en-GB" sz="2200">
                <a:latin typeface="Calibri" panose="020F0502020204030204" pitchFamily="34" charset="0"/>
                <a:ea typeface="Lato Light" panose="020F0502020204030203" pitchFamily="34" charset="0"/>
                <a:cs typeface="Calibri" panose="020F0502020204030204" pitchFamily="34" charset="0"/>
              </a:rPr>
              <a:t>, es decir, cualquier enfoque para la resolución de problemas o el autodescubrimiento que emplea un método práctico que no está garantizado que sea óptimo, perfecto o racional, pero que, sin embargo, es suficiente para alcanzar un objetivo o una aproximación inmediata y a corto plazo</a:t>
            </a: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210306"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8818454">
            <a:off x="8776650" y="5735059"/>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EF0E4369-1C45-A720-79F3-18B59E01B877}"/>
              </a:ext>
            </a:extLst>
          </p:cNvPr>
          <p:cNvGrpSpPr/>
          <p:nvPr/>
        </p:nvGrpSpPr>
        <p:grpSpPr>
          <a:xfrm>
            <a:off x="465494" y="1852059"/>
            <a:ext cx="944305" cy="946650"/>
            <a:chOff x="3728648" y="2288053"/>
            <a:chExt cx="1103278" cy="1106017"/>
          </a:xfrm>
        </p:grpSpPr>
        <p:sp>
          <p:nvSpPr>
            <p:cNvPr id="68" name="Freeform 67">
              <a:extLst>
                <a:ext uri="{FF2B5EF4-FFF2-40B4-BE49-F238E27FC236}">
                  <a16:creationId xmlns:a16="http://schemas.microsoft.com/office/drawing/2014/main" id="{0C40E076-A9B5-7957-D346-D71AC17FCE9E}"/>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982CD77-C423-DCF5-BE0A-C455E4341A9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98089D0-7BE7-3372-F0CA-048B5BE05DE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CF895E-44E0-FE9F-343C-C83686CEB5DC}"/>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66B25C2-8D68-42B2-EBE7-97FABD5F71E3}"/>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C89743B-F147-E076-46B1-E607699AACA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48C010C-CECC-F788-590A-091F0207C627}"/>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A718581-87E3-52E5-814C-7B86A89ACA4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CB776D0-0A81-0186-5975-CBF4DCC651FB}"/>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9AAEB5F-125A-8FDC-F317-C595A9FF31D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1DD0803-9948-53EE-8626-49740AA72816}"/>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F512A78-6C10-1BE9-49B2-30E56D4795C0}"/>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
        <p:nvSpPr>
          <p:cNvPr id="2" name="Text Placeholder 12">
            <a:extLst>
              <a:ext uri="{FF2B5EF4-FFF2-40B4-BE49-F238E27FC236}">
                <a16:creationId xmlns:a16="http://schemas.microsoft.com/office/drawing/2014/main" id="{D621F928-289C-EF05-4889-058A6002A248}"/>
              </a:ext>
            </a:extLst>
          </p:cNvPr>
          <p:cNvSpPr txBox="1"/>
          <p:nvPr/>
        </p:nvSpPr>
        <p:spPr>
          <a:xfrm>
            <a:off x="526524" y="3494223"/>
            <a:ext cx="6957568" cy="2591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spcBef>
                <a:spcPct val="0"/>
              </a:spcBef>
            </a:pPr>
            <a:r>
              <a:rPr lang="en-GB" sz="2200" b="1">
                <a:solidFill>
                  <a:srgbClr val="B41F7A"/>
                </a:solidFill>
                <a:latin typeface="Calibri" panose="020F0502020204030204" pitchFamily="34" charset="0"/>
                <a:cs typeface="Calibri" panose="020F0502020204030204" pitchFamily="34" charset="0"/>
              </a:rPr>
              <a:t>Reducir</a:t>
            </a:r>
            <a:br>
              <a:rPr lang="en-GB" sz="2200">
                <a:latin typeface="Calibri" panose="020F0502020204030204" pitchFamily="34" charset="0"/>
                <a:cs typeface="Calibri" panose="020F0502020204030204" pitchFamily="34" charset="0"/>
              </a:rPr>
            </a:br>
            <a:r>
              <a:rPr lang="en-GB" sz="2200">
                <a:latin typeface="Calibri" panose="020F0502020204030204" pitchFamily="34" charset="0"/>
                <a:cs typeface="Calibri" panose="020F0502020204030204" pitchFamily="34" charset="0"/>
              </a:rPr>
              <a:t>Identificar y poner en marcha un conjunto de actividades que eviten una crisis, reduzcan la posibilidad de que se produzca un incidente o reduzcan los efectos perjudiciales de la crisis.</a:t>
            </a:r>
          </a:p>
          <a:p>
            <a:pPr marL="12700" indent="-12700">
              <a:spcBef>
                <a:spcPct val="0"/>
              </a:spcBef>
            </a:pPr>
            <a:endParaRPr lang="en-GB" sz="800">
              <a:latin typeface="Calibri" panose="020F0502020204030204" pitchFamily="34" charset="0"/>
              <a:cs typeface="Calibri" panose="020F0502020204030204" pitchFamily="34" charset="0"/>
            </a:endParaRPr>
          </a:p>
          <a:p>
            <a:pPr marL="12700" indent="-12700">
              <a:spcBef>
                <a:spcPct val="0"/>
              </a:spcBef>
            </a:pPr>
            <a:r>
              <a:rPr lang="en-GB" sz="2200" b="1">
                <a:solidFill>
                  <a:srgbClr val="B41F7A"/>
                </a:solidFill>
                <a:latin typeface="Calibri" panose="020F0502020204030204" pitchFamily="34" charset="0"/>
                <a:cs typeface="Calibri" panose="020F0502020204030204" pitchFamily="34" charset="0"/>
              </a:rPr>
              <a:t>Prepare </a:t>
            </a:r>
          </a:p>
          <a:p>
            <a:pPr marL="12700" indent="-12700">
              <a:spcBef>
                <a:spcPct val="0"/>
              </a:spcBef>
            </a:pPr>
            <a:r>
              <a:rPr lang="en-GB" sz="2200">
                <a:latin typeface="Calibri" panose="020F0502020204030204" pitchFamily="34" charset="0"/>
                <a:cs typeface="Calibri" panose="020F0502020204030204" pitchFamily="34" charset="0"/>
              </a:rPr>
              <a:t>Desarrollo y aplicación de un programa o plan de gestión de crisis que incluya la aplicación de procedimientos y la formación.</a:t>
            </a:r>
          </a:p>
          <a:p>
            <a:pPr marL="12700" indent="-12700">
              <a:spcBef>
                <a:spcPct val="0"/>
              </a:spcBef>
            </a:pPr>
            <a:endParaRPr lang="en-GB" sz="2200">
              <a:latin typeface="Calibri" panose="020F0502020204030204" pitchFamily="34" charset="0"/>
              <a:ea typeface="Lato Light" panose="020F0502020204030203" pitchFamily="34" charset="0"/>
              <a:cs typeface="Calibri" panose="020F0502020204030204" pitchFamily="34" charset="0"/>
            </a:endParaRPr>
          </a:p>
        </p:txBody>
      </p:sp>
      <p:sp>
        <p:nvSpPr>
          <p:cNvPr id="40" name="TextBox 39">
            <a:extLst>
              <a:ext uri="{FF2B5EF4-FFF2-40B4-BE49-F238E27FC236}">
                <a16:creationId xmlns:a16="http://schemas.microsoft.com/office/drawing/2014/main" id="{5AE901CC-2486-4640-FA00-CBA42AA16DFA}"/>
              </a:ext>
            </a:extLst>
          </p:cNvPr>
          <p:cNvSpPr txBox="1"/>
          <p:nvPr/>
        </p:nvSpPr>
        <p:spPr>
          <a:xfrm>
            <a:off x="1908080" y="6230113"/>
            <a:ext cx="6100762" cy="369332"/>
          </a:xfrm>
          <a:prstGeom prst="rect">
            <a:avLst/>
          </a:prstGeom>
          <a:noFill/>
        </p:spPr>
        <p:txBody>
          <a:bodyPr wrap="square">
            <a:spAutoFit/>
          </a:bodyPr>
          <a:lstStyle/>
          <a:p>
            <a:pPr marL="12700" indent="-12700"/>
            <a:r>
              <a:rPr lang="en-GB" sz="1800">
                <a:solidFill>
                  <a:srgbClr val="595959"/>
                </a:solidFill>
                <a:latin typeface="Calibri" panose="020F0502020204030204" pitchFamily="34" charset="0"/>
                <a:ea typeface="Lato Light" panose="020F0502020204030203" pitchFamily="34" charset="0"/>
                <a:cs typeface="Calibri" panose="020F0502020204030204" pitchFamily="34" charset="0"/>
              </a:rPr>
              <a:t>CRÉDITO - </a:t>
            </a:r>
            <a:r>
              <a:rPr lang="en-IE" sz="1800">
                <a:solidFill>
                  <a:srgbClr val="595959"/>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Etapas de la crisis: Precrisis (bcm-institute.org)</a:t>
            </a:r>
            <a:endParaRPr lang="en-GB" sz="1800">
              <a:solidFill>
                <a:srgbClr val="595959"/>
              </a:solidFill>
              <a:latin typeface="Calibri" panose="020F0502020204030204" pitchFamily="34" charset="0"/>
              <a:ea typeface="Lato Light" panose="020F0502020204030203" pitchFamily="34" charset="0"/>
              <a:cs typeface="Calibri" panose="020F0502020204030204" pitchFamily="34" charset="0"/>
            </a:endParaRPr>
          </a:p>
        </p:txBody>
      </p:sp>
    </p:spTree>
    <p:extLst>
      <p:ext uri="{BB962C8B-B14F-4D97-AF65-F5344CB8AC3E}">
        <p14:creationId xmlns:p14="http://schemas.microsoft.com/office/powerpoint/2010/main" val="134162693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a:solidFill>
                  <a:schemeClr val="bg1"/>
                </a:solidFill>
              </a:rPr>
              <a:t>01 </a:t>
            </a:r>
            <a:r>
              <a:rPr lang="en-US">
                <a:solidFill>
                  <a:schemeClr val="bg1"/>
                </a:solidFill>
              </a:rPr>
              <a:t>Fase previa a la crisis</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831525" y="2270929"/>
            <a:ext cx="10090074" cy="3729568"/>
          </a:xfrm>
        </p:spPr>
        <p:txBody>
          <a:bodyPr numCol="2" spcCol="216000">
            <a:noAutofit/>
          </a:bodyPr>
          <a:lstStyle/>
          <a:p>
            <a:pPr marL="12700" indent="-12700" algn="just">
              <a:lnSpc>
                <a:spcPts val="2240"/>
              </a:lnSpc>
              <a:spcBef>
                <a:spcPct val="0"/>
              </a:spcBef>
            </a:pPr>
            <a:r>
              <a:rPr lang="en-GB" sz="2200" b="0" i="0">
                <a:effectLst/>
                <a:latin typeface="Calibri" panose="020F0502020204030204" pitchFamily="34" charset="0"/>
                <a:cs typeface="Calibri" panose="020F0502020204030204" pitchFamily="34" charset="0"/>
              </a:rPr>
              <a:t>Piense en la etapa de precrisis como "prevención".  Consiste en tratar de reducir los riesgos conocidos que podrían conducir a una crisis. Debe formar parte del programa de gestión de riesgos de una PYME. La preparación implica</a:t>
            </a:r>
          </a:p>
          <a:p>
            <a:pPr marL="342900" indent="-342900" algn="just">
              <a:lnSpc>
                <a:spcPts val="2240"/>
              </a:lnSpc>
              <a:spcBef>
                <a:spcPct val="0"/>
              </a:spcBef>
              <a:buClr>
                <a:srgbClr val="F16924"/>
              </a:buClr>
              <a:buFont typeface="Arial" panose="020B0604020202020204" pitchFamily="34" charset="0"/>
              <a:buChar char="•"/>
            </a:pPr>
            <a:r>
              <a:rPr lang="en-GB" sz="2200" b="0" i="0">
                <a:effectLst/>
                <a:latin typeface="Calibri" panose="020F0502020204030204" pitchFamily="34" charset="0"/>
                <a:cs typeface="Calibri" panose="020F0502020204030204" pitchFamily="34" charset="0"/>
              </a:rPr>
              <a:t>creación del plan de gestión de crisis,</a:t>
            </a:r>
          </a:p>
          <a:p>
            <a:pPr marL="342900" indent="-342900" algn="just">
              <a:lnSpc>
                <a:spcPts val="2240"/>
              </a:lnSpc>
              <a:spcBef>
                <a:spcPct val="0"/>
              </a:spcBef>
              <a:buClr>
                <a:srgbClr val="F16924"/>
              </a:buClr>
              <a:buFont typeface="Arial" panose="020B0604020202020204" pitchFamily="34" charset="0"/>
              <a:buChar char="•"/>
            </a:pPr>
            <a:r>
              <a:rPr lang="en-GB" sz="2200" b="0" i="0">
                <a:effectLst/>
                <a:latin typeface="Calibri" panose="020F0502020204030204" pitchFamily="34" charset="0"/>
                <a:cs typeface="Calibri" panose="020F0502020204030204" pitchFamily="34" charset="0"/>
              </a:rPr>
              <a:t>seleccionar y formar al equipo de gestión de crisis, y </a:t>
            </a:r>
          </a:p>
          <a:p>
            <a:pPr marL="342900" indent="-342900" algn="just">
              <a:lnSpc>
                <a:spcPts val="2240"/>
              </a:lnSpc>
              <a:spcBef>
                <a:spcPct val="0"/>
              </a:spcBef>
              <a:buClr>
                <a:srgbClr val="F16924"/>
              </a:buClr>
              <a:buFont typeface="Arial" panose="020B0604020202020204" pitchFamily="34" charset="0"/>
              <a:buChar char="•"/>
            </a:pPr>
            <a:r>
              <a:rPr lang="en-GB" sz="2200" b="0" i="0">
                <a:effectLst/>
                <a:latin typeface="Calibri" panose="020F0502020204030204" pitchFamily="34" charset="0"/>
                <a:cs typeface="Calibri" panose="020F0502020204030204" pitchFamily="34" charset="0"/>
              </a:rPr>
              <a:t>realizar ejercicios para poner a prueba el plan de gestión de crisis y el equipo de gestión de crisis.  </a:t>
            </a:r>
            <a:endParaRPr lang="en-GB" sz="2200">
              <a:latin typeface="Calibri" panose="020F0502020204030204" pitchFamily="34" charset="0"/>
              <a:cs typeface="Calibri" panose="020F0502020204030204" pitchFamily="34" charset="0"/>
            </a:endParaRPr>
          </a:p>
          <a:p>
            <a:pPr marL="12700" indent="-12700" algn="just">
              <a:lnSpc>
                <a:spcPts val="2240"/>
              </a:lnSpc>
              <a:spcBef>
                <a:spcPct val="0"/>
              </a:spcBef>
            </a:pPr>
            <a:endParaRPr lang="en-GB" sz="2200">
              <a:latin typeface="Calibri" panose="020F0502020204030204" pitchFamily="34" charset="0"/>
              <a:cs typeface="Calibri" panose="020F0502020204030204" pitchFamily="34" charset="0"/>
            </a:endParaRPr>
          </a:p>
          <a:p>
            <a:pPr marL="12700" indent="-12700" algn="just">
              <a:lnSpc>
                <a:spcPts val="2240"/>
              </a:lnSpc>
              <a:spcBef>
                <a:spcPct val="0"/>
              </a:spcBef>
            </a:pPr>
            <a:r>
              <a:rPr lang="en-GB" sz="2200" b="0" i="0">
                <a:effectLst/>
                <a:latin typeface="Calibri" panose="020F0502020204030204" pitchFamily="34" charset="0"/>
                <a:cs typeface="Calibri" panose="020F0502020204030204" pitchFamily="34" charset="0"/>
              </a:rPr>
              <a:t>Durante esta etapa, </a:t>
            </a:r>
            <a:r>
              <a:rPr lang="en-GB" sz="2200">
                <a:latin typeface="Calibri" panose="020F0502020204030204" pitchFamily="34" charset="0"/>
                <a:cs typeface="Calibri" panose="020F0502020204030204" pitchFamily="34" charset="0"/>
              </a:rPr>
              <a:t>un </a:t>
            </a:r>
            <a:r>
              <a:rPr lang="en-GB" sz="2200" b="0" i="0">
                <a:effectLst/>
                <a:latin typeface="Calibri" panose="020F0502020204030204" pitchFamily="34" charset="0"/>
                <a:cs typeface="Calibri" panose="020F0502020204030204" pitchFamily="34" charset="0"/>
              </a:rPr>
              <a:t>equipo de gestión de crisis debe elaborar una lista exhaustiva de todas las posibles crisis que podrían afectar a la PYME. Esto incluye tener en cuenta los retos anteriores y asegurarse de que se dispone de los recursos adecuados para evitar que se repitan las situaciones. La revisión de esta lista puede ayudar a identificar situaciones que se pueden prevenir modificando los procesos y procedimientos existentes.</a:t>
            </a:r>
          </a:p>
          <a:p>
            <a:pPr marL="12700" indent="-12700" algn="just">
              <a:lnSpc>
                <a:spcPts val="2240"/>
              </a:lnSpc>
              <a:spcBef>
                <a:spcPct val="0"/>
              </a:spcBef>
            </a:pPr>
            <a:endParaRPr lang="en-GB" sz="2200" b="0" i="0">
              <a:effectLst/>
              <a:latin typeface="Calibri" panose="020F0502020204030204" pitchFamily="34" charset="0"/>
              <a:cs typeface="Calibri" panose="020F0502020204030204" pitchFamily="34" charset="0"/>
            </a:endParaRPr>
          </a:p>
          <a:p>
            <a:pPr marL="12700" indent="-12700" algn="just">
              <a:lnSpc>
                <a:spcPts val="2240"/>
              </a:lnSpc>
              <a:spcBef>
                <a:spcPct val="0"/>
              </a:spcBef>
            </a:pPr>
            <a:r>
              <a:rPr lang="en-GB" sz="2200" b="0" i="0">
                <a:effectLst/>
                <a:latin typeface="Calibri" panose="020F0502020204030204" pitchFamily="34" charset="0"/>
                <a:cs typeface="Calibri" panose="020F0502020204030204" pitchFamily="34" charset="0"/>
              </a:rPr>
              <a:t>Una organización con un plan avanzado de gestión de crisis sabe exactamente qué hacer cuando </a:t>
            </a:r>
            <a:r>
              <a:rPr lang="en-GB" sz="2200">
                <a:latin typeface="Calibri" panose="020F0502020204030204" pitchFamily="34" charset="0"/>
                <a:cs typeface="Calibri" panose="020F0502020204030204" pitchFamily="34" charset="0"/>
              </a:rPr>
              <a:t>ocurre </a:t>
            </a:r>
            <a:r>
              <a:rPr lang="en-GB" sz="2200" b="0" i="0">
                <a:effectLst/>
                <a:latin typeface="Calibri" panose="020F0502020204030204" pitchFamily="34" charset="0"/>
                <a:cs typeface="Calibri" panose="020F0502020204030204" pitchFamily="34" charset="0"/>
              </a:rPr>
              <a:t>un desastre. Esto incluye la elaboración de una lista de posibles respuestas y de los mejores y peores escenarios.</a:t>
            </a:r>
          </a:p>
        </p:txBody>
      </p:sp>
      <p:grpSp>
        <p:nvGrpSpPr>
          <p:cNvPr id="67" name="Group 66">
            <a:extLst>
              <a:ext uri="{FF2B5EF4-FFF2-40B4-BE49-F238E27FC236}">
                <a16:creationId xmlns:a16="http://schemas.microsoft.com/office/drawing/2014/main" id="{EF0E4369-1C45-A720-79F3-18B59E01B877}"/>
              </a:ext>
            </a:extLst>
          </p:cNvPr>
          <p:cNvGrpSpPr/>
          <p:nvPr/>
        </p:nvGrpSpPr>
        <p:grpSpPr>
          <a:xfrm>
            <a:off x="465494" y="1852059"/>
            <a:ext cx="944305" cy="946650"/>
            <a:chOff x="3728648" y="2288053"/>
            <a:chExt cx="1103278" cy="1106017"/>
          </a:xfrm>
        </p:grpSpPr>
        <p:sp>
          <p:nvSpPr>
            <p:cNvPr id="68" name="Freeform 67">
              <a:extLst>
                <a:ext uri="{FF2B5EF4-FFF2-40B4-BE49-F238E27FC236}">
                  <a16:creationId xmlns:a16="http://schemas.microsoft.com/office/drawing/2014/main" id="{0C40E076-A9B5-7957-D346-D71AC17FCE9E}"/>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982CD77-C423-DCF5-BE0A-C455E4341A9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98089D0-7BE7-3372-F0CA-048B5BE05DE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CF895E-44E0-FE9F-343C-C83686CEB5DC}"/>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66B25C2-8D68-42B2-EBE7-97FABD5F71E3}"/>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C89743B-F147-E076-46B1-E607699AACA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48C010C-CECC-F788-590A-091F0207C627}"/>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A718581-87E3-52E5-814C-7B86A89ACA4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CB776D0-0A81-0186-5975-CBF4DCC651FB}"/>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9AAEB5F-125A-8FDC-F317-C595A9FF31D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1DD0803-9948-53EE-8626-49740AA72816}"/>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F512A78-6C10-1BE9-49B2-30E56D4795C0}"/>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
        <p:nvSpPr>
          <p:cNvPr id="2" name="Text Placeholder 12">
            <a:extLst>
              <a:ext uri="{FF2B5EF4-FFF2-40B4-BE49-F238E27FC236}">
                <a16:creationId xmlns:a16="http://schemas.microsoft.com/office/drawing/2014/main" id="{4E775511-0F7D-86DF-F599-0529AC62FD62}"/>
              </a:ext>
            </a:extLst>
          </p:cNvPr>
          <p:cNvSpPr txBox="1"/>
          <p:nvPr/>
        </p:nvSpPr>
        <p:spPr>
          <a:xfrm>
            <a:off x="1831526" y="1755650"/>
            <a:ext cx="9515167" cy="1043060"/>
          </a:xfrm>
          <a:prstGeom prst="rect">
            <a:avLst/>
          </a:prstGeom>
        </p:spPr>
        <p:txBody>
          <a:bodyPr vert="horz" lIns="91440" tIns="45720" rIns="91440" bIns="45720" numCol="2" spcCol="14400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200" b="1">
                <a:solidFill>
                  <a:srgbClr val="B41F7A"/>
                </a:solidFill>
                <a:latin typeface="Calibri" panose="020F0502020204030204" pitchFamily="34" charset="0"/>
                <a:cs typeface="Calibri" panose="020F0502020204030204" pitchFamily="34" charset="0"/>
              </a:rPr>
              <a:t>Prevención</a:t>
            </a:r>
          </a:p>
        </p:txBody>
      </p:sp>
    </p:spTree>
    <p:extLst>
      <p:ext uri="{BB962C8B-B14F-4D97-AF65-F5344CB8AC3E}">
        <p14:creationId xmlns:p14="http://schemas.microsoft.com/office/powerpoint/2010/main" val="176551609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a:solidFill>
                  <a:schemeClr val="bg1"/>
                </a:solidFill>
              </a:rPr>
              <a:t>01 </a:t>
            </a:r>
            <a:r>
              <a:rPr lang="en-US">
                <a:solidFill>
                  <a:schemeClr val="bg1"/>
                </a:solidFill>
              </a:rPr>
              <a:t>Fase previa a la crisis</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831525" y="2375564"/>
            <a:ext cx="9515167" cy="3891897"/>
          </a:xfrm>
        </p:spPr>
        <p:txBody>
          <a:bodyPr numCol="2" spcCol="216000">
            <a:noAutofit/>
          </a:bodyPr>
          <a:lstStyle/>
          <a:p>
            <a:pPr marL="12700" indent="-12700" algn="just">
              <a:lnSpc>
                <a:spcPts val="2240"/>
              </a:lnSpc>
              <a:spcBef>
                <a:spcPct val="0"/>
              </a:spcBef>
            </a:pPr>
            <a:r>
              <a:rPr lang="en-GB" sz="2200" b="0" i="0">
                <a:effectLst/>
                <a:latin typeface="Calibri" panose="020F0502020204030204" pitchFamily="34" charset="0"/>
                <a:cs typeface="Calibri" panose="020F0502020204030204" pitchFamily="34" charset="0"/>
              </a:rPr>
              <a:t>Todo el equipo de gestión de crisis debe estar incluido en el desarrollo del plan y debe conocer todos los procesos y procedimientos finales</a:t>
            </a:r>
            <a:r>
              <a:rPr lang="en-GB" sz="2200" b="0" i="0">
                <a:effectLst/>
                <a:latin typeface="Calibri" panose="020F0502020204030204" pitchFamily="34" charset="0"/>
                <a:ea typeface="Lato Light" panose="020F0502020204030203" pitchFamily="34" charset="0"/>
                <a:cs typeface="Calibri" panose="020F0502020204030204" pitchFamily="34" charset="0"/>
              </a:rPr>
              <a:t>. </a:t>
            </a:r>
          </a:p>
          <a:p>
            <a:pPr marL="12700" indent="-12700" algn="just">
              <a:lnSpc>
                <a:spcPts val="2240"/>
              </a:lnSpc>
              <a:spcBef>
                <a:spcPct val="0"/>
              </a:spcBef>
            </a:pPr>
            <a:endParaRPr lang="en-GB" sz="2200">
              <a:latin typeface="Calibri" panose="020F0502020204030204" pitchFamily="34" charset="0"/>
              <a:ea typeface="Lato Light" panose="020F0502020204030203" pitchFamily="34" charset="0"/>
              <a:cs typeface="Calibri" panose="020F0502020204030204" pitchFamily="34" charset="0"/>
            </a:endParaRPr>
          </a:p>
          <a:p>
            <a:pPr marL="12700" indent="-12700" algn="just">
              <a:lnSpc>
                <a:spcPts val="2240"/>
              </a:lnSpc>
              <a:spcBef>
                <a:spcPct val="0"/>
              </a:spcBef>
            </a:pPr>
            <a:r>
              <a:rPr lang="en-GB" sz="2200">
                <a:latin typeface="Calibri" panose="020F0502020204030204" pitchFamily="34" charset="0"/>
                <a:ea typeface="Lato Light" panose="020F0502020204030203" pitchFamily="34" charset="0"/>
                <a:cs typeface="Calibri" panose="020F0502020204030204" pitchFamily="34" charset="0"/>
              </a:rPr>
              <a:t>La prevención consiste en tratar de reducir los riesgos conocidos que podrían conducir a una crisis.  Forma parte del programa de gestión de riesgos de una organización. La preparación implica la creación del plan de gestión de crisis, la selección y formación del equipo de gestión de crisis y la realización de ejercicios para poner a prueba el plan y el equipo de gestión de crisis. </a:t>
            </a:r>
          </a:p>
          <a:p>
            <a:pPr marL="12700" indent="-12700" algn="just">
              <a:lnSpc>
                <a:spcPts val="2240"/>
              </a:lnSpc>
              <a:spcBef>
                <a:spcPct val="0"/>
              </a:spcBef>
            </a:pPr>
            <a:endParaRPr lang="en-GB" sz="2200">
              <a:latin typeface="Calibri" panose="020F0502020204030204" pitchFamily="34" charset="0"/>
              <a:ea typeface="Lato Light" panose="020F0502020204030203" pitchFamily="34" charset="0"/>
              <a:cs typeface="Calibri" panose="020F0502020204030204" pitchFamily="34" charset="0"/>
            </a:endParaRPr>
          </a:p>
          <a:p>
            <a:pPr marL="12700" indent="-12700" algn="just">
              <a:lnSpc>
                <a:spcPts val="2240"/>
              </a:lnSpc>
              <a:spcBef>
                <a:spcPct val="0"/>
              </a:spcBef>
            </a:pPr>
            <a:r>
              <a:rPr lang="en-GB" sz="2200" b="0" i="0">
                <a:effectLst/>
                <a:latin typeface="Calibri" panose="020F0502020204030204" pitchFamily="34" charset="0"/>
                <a:cs typeface="Calibri" panose="020F0502020204030204" pitchFamily="34" charset="0"/>
              </a:rPr>
              <a:t>Desde el punto de vista de la comunicación de crisis, la designación de un portavoz de la empresa, una lista de recursos disponibles y un plan paso a paso para combatir las crisis ayudan a que la situación se maneje de manera profesional y unificada, evitando la aparición de un caos adicional.</a:t>
            </a:r>
          </a:p>
          <a:p>
            <a:pPr marL="12700" indent="-12700" algn="just">
              <a:lnSpc>
                <a:spcPts val="2240"/>
              </a:lnSpc>
              <a:spcBef>
                <a:spcPct val="0"/>
              </a:spcBef>
            </a:pPr>
            <a:endParaRPr lang="en-GB" sz="2200" b="0" i="0">
              <a:effectLst/>
              <a:latin typeface="Calibri" panose="020F0502020204030204" pitchFamily="34" charset="0"/>
              <a:cs typeface="Calibri" panose="020F0502020204030204" pitchFamily="34" charset="0"/>
            </a:endParaRPr>
          </a:p>
        </p:txBody>
      </p:sp>
      <p:grpSp>
        <p:nvGrpSpPr>
          <p:cNvPr id="67" name="Group 66">
            <a:extLst>
              <a:ext uri="{FF2B5EF4-FFF2-40B4-BE49-F238E27FC236}">
                <a16:creationId xmlns:a16="http://schemas.microsoft.com/office/drawing/2014/main" id="{EF0E4369-1C45-A720-79F3-18B59E01B877}"/>
              </a:ext>
            </a:extLst>
          </p:cNvPr>
          <p:cNvGrpSpPr/>
          <p:nvPr/>
        </p:nvGrpSpPr>
        <p:grpSpPr>
          <a:xfrm>
            <a:off x="465494" y="1852059"/>
            <a:ext cx="944305" cy="946650"/>
            <a:chOff x="3728648" y="2288053"/>
            <a:chExt cx="1103278" cy="1106017"/>
          </a:xfrm>
        </p:grpSpPr>
        <p:sp>
          <p:nvSpPr>
            <p:cNvPr id="68" name="Freeform 67">
              <a:extLst>
                <a:ext uri="{FF2B5EF4-FFF2-40B4-BE49-F238E27FC236}">
                  <a16:creationId xmlns:a16="http://schemas.microsoft.com/office/drawing/2014/main" id="{0C40E076-A9B5-7957-D346-D71AC17FCE9E}"/>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982CD77-C423-DCF5-BE0A-C455E4341A9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98089D0-7BE7-3372-F0CA-048B5BE05DE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CF895E-44E0-FE9F-343C-C83686CEB5DC}"/>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66B25C2-8D68-42B2-EBE7-97FABD5F71E3}"/>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C89743B-F147-E076-46B1-E607699AACA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48C010C-CECC-F788-590A-091F0207C627}"/>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A718581-87E3-52E5-814C-7B86A89ACA4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CB776D0-0A81-0186-5975-CBF4DCC651FB}"/>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9AAEB5F-125A-8FDC-F317-C595A9FF31D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1DD0803-9948-53EE-8626-49740AA72816}"/>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F512A78-6C10-1BE9-49B2-30E56D4795C0}"/>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
        <p:nvSpPr>
          <p:cNvPr id="2" name="Text Placeholder 12">
            <a:extLst>
              <a:ext uri="{FF2B5EF4-FFF2-40B4-BE49-F238E27FC236}">
                <a16:creationId xmlns:a16="http://schemas.microsoft.com/office/drawing/2014/main" id="{4E775511-0F7D-86DF-F599-0529AC62FD62}"/>
              </a:ext>
            </a:extLst>
          </p:cNvPr>
          <p:cNvSpPr txBox="1"/>
          <p:nvPr/>
        </p:nvSpPr>
        <p:spPr>
          <a:xfrm>
            <a:off x="1831526" y="1755650"/>
            <a:ext cx="9515167" cy="1043060"/>
          </a:xfrm>
          <a:prstGeom prst="rect">
            <a:avLst/>
          </a:prstGeom>
        </p:spPr>
        <p:txBody>
          <a:bodyPr vert="horz" lIns="91440" tIns="45720" rIns="91440" bIns="45720" numCol="2" spcCol="14400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200" b="1">
                <a:solidFill>
                  <a:srgbClr val="B41F7A"/>
                </a:solidFill>
                <a:latin typeface="Calibri" panose="020F0502020204030204" pitchFamily="34" charset="0"/>
                <a:cs typeface="Calibri" panose="020F0502020204030204" pitchFamily="34" charset="0"/>
              </a:rPr>
              <a:t>Prevención</a:t>
            </a:r>
          </a:p>
        </p:txBody>
      </p:sp>
      <p:sp>
        <p:nvSpPr>
          <p:cNvPr id="3" name="TextBox 2">
            <a:extLst>
              <a:ext uri="{FF2B5EF4-FFF2-40B4-BE49-F238E27FC236}">
                <a16:creationId xmlns:a16="http://schemas.microsoft.com/office/drawing/2014/main" id="{CF749DBD-6F78-21D1-103B-04D91A0F15AA}"/>
              </a:ext>
            </a:extLst>
          </p:cNvPr>
          <p:cNvSpPr txBox="1"/>
          <p:nvPr/>
        </p:nvSpPr>
        <p:spPr>
          <a:xfrm>
            <a:off x="6589108" y="6082795"/>
            <a:ext cx="6100762" cy="369332"/>
          </a:xfrm>
          <a:prstGeom prst="rect">
            <a:avLst/>
          </a:prstGeom>
          <a:noFill/>
        </p:spPr>
        <p:txBody>
          <a:bodyPr wrap="square">
            <a:spAutoFit/>
          </a:bodyPr>
          <a:lstStyle/>
          <a:p>
            <a:pPr marL="12700" indent="-12700"/>
            <a:r>
              <a:rPr lang="en-GB" sz="1800">
                <a:solidFill>
                  <a:srgbClr val="595959"/>
                </a:solidFill>
                <a:latin typeface="Calibri" panose="020F0502020204030204" pitchFamily="34" charset="0"/>
                <a:ea typeface="Lato Light" panose="020F0502020204030203" pitchFamily="34" charset="0"/>
                <a:cs typeface="Calibri" panose="020F0502020204030204" pitchFamily="34" charset="0"/>
              </a:rPr>
              <a:t>CRÉDITO - </a:t>
            </a:r>
            <a:r>
              <a:rPr lang="en-IE" sz="1800">
                <a:solidFill>
                  <a:srgbClr val="595959"/>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Etapas de la crisis: Precrisis (bcm-institute.org)</a:t>
            </a:r>
            <a:endParaRPr lang="en-GB" sz="1800">
              <a:solidFill>
                <a:srgbClr val="595959"/>
              </a:solidFill>
              <a:latin typeface="Calibri" panose="020F0502020204030204" pitchFamily="34" charset="0"/>
              <a:ea typeface="Lato Light" panose="020F0502020204030203" pitchFamily="34" charset="0"/>
              <a:cs typeface="Calibri" panose="020F0502020204030204" pitchFamily="34" charset="0"/>
            </a:endParaRPr>
          </a:p>
        </p:txBody>
      </p:sp>
    </p:spTree>
    <p:extLst>
      <p:ext uri="{BB962C8B-B14F-4D97-AF65-F5344CB8AC3E}">
        <p14:creationId xmlns:p14="http://schemas.microsoft.com/office/powerpoint/2010/main" val="82297862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a:solidFill>
                  <a:schemeClr val="bg1"/>
                </a:solidFill>
              </a:rPr>
              <a:t>01 </a:t>
            </a:r>
            <a:r>
              <a:rPr lang="en-US">
                <a:solidFill>
                  <a:schemeClr val="bg1"/>
                </a:solidFill>
              </a:rPr>
              <a:t>Fase previa a la crisis</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911175" y="1915895"/>
            <a:ext cx="9515167" cy="4650317"/>
          </a:xfrm>
        </p:spPr>
        <p:txBody>
          <a:bodyPr>
            <a:normAutofit/>
          </a:bodyPr>
          <a:lstStyle/>
          <a:p>
            <a:pPr marL="12700" indent="-12700"/>
            <a:r>
              <a:rPr lang="en-GB" sz="2200">
                <a:latin typeface="Calibri" panose="020F0502020204030204" pitchFamily="34" charset="0"/>
                <a:ea typeface="Lato Light" panose="020F0502020204030203" pitchFamily="34" charset="0"/>
                <a:cs typeface="Calibri" panose="020F0502020204030204" pitchFamily="34" charset="0"/>
              </a:rPr>
              <a:t>Recapitulando, las PYMES son más capaces de manejar las crisis cuando:</a:t>
            </a:r>
          </a:p>
          <a:p>
            <a:pPr marL="457200" indent="-457200">
              <a:buClr>
                <a:srgbClr val="F16924"/>
              </a:buClr>
              <a:buFont typeface="+mj-lt"/>
              <a:buAutoNum type="arabicPeriod"/>
            </a:pPr>
            <a:endParaRPr lang="en-GB" sz="2200">
              <a:latin typeface="Calibri" panose="020F0502020204030204" pitchFamily="34" charset="0"/>
              <a:ea typeface="Lato Light" panose="020F0502020204030203" pitchFamily="34" charset="0"/>
              <a:cs typeface="Calibri" panose="020F0502020204030204" pitchFamily="34" charset="0"/>
            </a:endParaRPr>
          </a:p>
          <a:p>
            <a:pPr marL="457200" lvl="0" indent="-457200">
              <a:buClr>
                <a:srgbClr val="F16924"/>
              </a:buClr>
              <a:buFont typeface="+mj-lt"/>
              <a:buAutoNum type="arabicPeriod"/>
            </a:pPr>
            <a:r>
              <a:rPr lang="en-US" sz="2200"/>
              <a:t>Disponer de un plan de gestión de crisis que se actualice al menos anualmente </a:t>
            </a:r>
          </a:p>
          <a:p>
            <a:pPr marL="457200" lvl="0" indent="-457200">
              <a:buClr>
                <a:srgbClr val="F16924"/>
              </a:buClr>
              <a:buFont typeface="+mj-lt"/>
              <a:buAutoNum type="arabicPeriod"/>
            </a:pPr>
            <a:r>
              <a:rPr lang="en-US" sz="2200"/>
              <a:t>Tener un equipo de gestión de crisis designado</a:t>
            </a:r>
          </a:p>
          <a:p>
            <a:pPr marL="457200" lvl="0" indent="-457200">
              <a:buClr>
                <a:srgbClr val="F16924"/>
              </a:buClr>
              <a:buFont typeface="+mj-lt"/>
              <a:buAutoNum type="arabicPeriod"/>
            </a:pPr>
            <a:r>
              <a:rPr lang="en-US" sz="2200"/>
              <a:t>Realizar ejercicios para poner a prueba los planes y los equipos al menos una vez al año</a:t>
            </a:r>
          </a:p>
          <a:p>
            <a:pPr marL="457200" lvl="0" indent="-457200">
              <a:buClr>
                <a:srgbClr val="F16924"/>
              </a:buClr>
              <a:buFont typeface="+mj-lt"/>
              <a:buAutoNum type="arabicPeriod"/>
            </a:pPr>
            <a:r>
              <a:rPr lang="en-US" sz="2200"/>
              <a:t>Redactar previamente algunos mensajes de crisis</a:t>
            </a:r>
          </a:p>
          <a:p>
            <a:pPr marL="12700" indent="-12700"/>
            <a:r>
              <a:rPr lang="en-GB" sz="2200">
                <a:latin typeface="Calibri" panose="020F0502020204030204" pitchFamily="34" charset="0"/>
                <a:ea typeface="Lato Light" panose="020F0502020204030203" pitchFamily="34" charset="0"/>
                <a:cs typeface="Calibri" panose="020F0502020204030204" pitchFamily="34" charset="0"/>
              </a:rPr>
              <a:t> </a:t>
            </a: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210306"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8818454">
            <a:off x="8776650" y="5735059"/>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97CEE594-CD15-457B-4652-4CE42FBABA84}"/>
              </a:ext>
            </a:extLst>
          </p:cNvPr>
          <p:cNvGrpSpPr/>
          <p:nvPr/>
        </p:nvGrpSpPr>
        <p:grpSpPr>
          <a:xfrm>
            <a:off x="465494" y="1852059"/>
            <a:ext cx="944305" cy="946650"/>
            <a:chOff x="3728648" y="2288053"/>
            <a:chExt cx="1103278" cy="1106017"/>
          </a:xfrm>
        </p:grpSpPr>
        <p:sp>
          <p:nvSpPr>
            <p:cNvPr id="47" name="Freeform 46">
              <a:extLst>
                <a:ext uri="{FF2B5EF4-FFF2-40B4-BE49-F238E27FC236}">
                  <a16:creationId xmlns:a16="http://schemas.microsoft.com/office/drawing/2014/main" id="{06486A43-BF45-F069-FB6D-F99FCBFE0160}"/>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46B1444-D251-B957-A016-E04EFA2FD168}"/>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BB04471-3323-FA0D-EA34-ABC2A6B1FB16}"/>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667643C4-61CD-FB99-25DA-9D9396A7E28A}"/>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98EC4B0-E916-6821-BADF-EB4B5FFAA2D5}"/>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4C88553-4773-9F33-AF0C-22CE8DC0B58D}"/>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099EA05E-82E8-70A1-2B2F-BC1F1424E06A}"/>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4481C2B6-9FB6-0E53-ADE6-897135E909EA}"/>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B326C7DD-7D58-884C-6B00-31D5B0B2EF01}"/>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CB7F99C-9E6C-A02D-F6FF-E28AAE43C9C9}"/>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E840CC0B-F2FC-5583-BDBE-1C9F4B35D707}"/>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3A5B9BC-D19E-AFC6-AB42-82432A35E7E7}"/>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85451221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a:solidFill>
                  <a:schemeClr val="bg1"/>
                </a:solidFill>
              </a:rPr>
              <a:t>02 </a:t>
            </a:r>
            <a:r>
              <a:rPr lang="en-US">
                <a:solidFill>
                  <a:schemeClr val="bg1"/>
                </a:solidFill>
              </a:rPr>
              <a:t>Respuesta a la crisis</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911175" y="1915895"/>
            <a:ext cx="9515167" cy="4650317"/>
          </a:xfrm>
        </p:spPr>
        <p:txBody>
          <a:bodyPr>
            <a:normAutofit/>
          </a:bodyPr>
          <a:lstStyle/>
          <a:p>
            <a:pPr marL="12700" indent="-12700" algn="just"/>
            <a:r>
              <a:rPr lang="en-GB" sz="2200">
                <a:latin typeface="Calibri" panose="020F0502020204030204" pitchFamily="34" charset="0"/>
                <a:ea typeface="Lato Light" panose="020F0502020204030203" pitchFamily="34" charset="0"/>
                <a:cs typeface="Calibri" panose="020F0502020204030204" pitchFamily="34" charset="0"/>
              </a:rPr>
              <a:t>La respuesta a la crisis es </a:t>
            </a:r>
            <a:r>
              <a:rPr lang="en-GB" sz="2200" b="1" u="sng">
                <a:latin typeface="Calibri" panose="020F0502020204030204" pitchFamily="34" charset="0"/>
                <a:ea typeface="Lato Light" panose="020F0502020204030203" pitchFamily="34" charset="0"/>
                <a:cs typeface="Calibri" panose="020F0502020204030204" pitchFamily="34" charset="0"/>
              </a:rPr>
              <a:t>lo que la dirección hace y dice </a:t>
            </a:r>
            <a:r>
              <a:rPr lang="en-GB" sz="2200">
                <a:latin typeface="Calibri" panose="020F0502020204030204" pitchFamily="34" charset="0"/>
                <a:ea typeface="Lato Light" panose="020F0502020204030203" pitchFamily="34" charset="0"/>
                <a:cs typeface="Calibri" panose="020F0502020204030204" pitchFamily="34" charset="0"/>
              </a:rPr>
              <a:t>durante y después de la crisis.  Las relaciones públicas desempeñan un papel fundamental en la respuesta a la crisis al ayudar a elaborar los mensajes que se envían a los distintos públicos.  Una gran cantidad de investigaciones han examinado la respuesta a la crisis.  </a:t>
            </a:r>
          </a:p>
          <a:p>
            <a:pPr marL="12700" indent="-12700"/>
            <a:endParaRPr lang="en-GB" sz="2200">
              <a:latin typeface="Calibri" panose="020F0502020204030204" pitchFamily="34" charset="0"/>
              <a:ea typeface="Lato Light" panose="020F0502020204030203" pitchFamily="34" charset="0"/>
              <a:cs typeface="Calibri" panose="020F0502020204030204" pitchFamily="34" charset="0"/>
            </a:endParaRPr>
          </a:p>
          <a:p>
            <a:pPr marL="12700" indent="-12700"/>
            <a:r>
              <a:rPr lang="en-GB" sz="2200" b="1">
                <a:latin typeface="Calibri" panose="020F0502020204030204" pitchFamily="34" charset="0"/>
                <a:ea typeface="Lato Light" panose="020F0502020204030203" pitchFamily="34" charset="0"/>
                <a:cs typeface="Calibri" panose="020F0502020204030204" pitchFamily="34" charset="0"/>
              </a:rPr>
              <a:t>Esta investigación se ha dividido en dos secciones:  </a:t>
            </a:r>
          </a:p>
          <a:p>
            <a:pPr marL="457200" indent="-457200">
              <a:buClr>
                <a:srgbClr val="F16924"/>
              </a:buClr>
              <a:buFont typeface="+mj-lt"/>
              <a:buAutoNum type="arabicPeriod"/>
            </a:pPr>
            <a:r>
              <a:rPr lang="en-GB" sz="2200">
                <a:latin typeface="Calibri" panose="020F0502020204030204" pitchFamily="34" charset="0"/>
                <a:ea typeface="Lato Light" panose="020F0502020204030203" pitchFamily="34" charset="0"/>
                <a:cs typeface="Calibri" panose="020F0502020204030204" pitchFamily="34" charset="0"/>
              </a:rPr>
              <a:t>la respuesta inicial a la crisis y</a:t>
            </a:r>
          </a:p>
          <a:p>
            <a:pPr marL="457200" indent="-457200">
              <a:buClr>
                <a:srgbClr val="F16924"/>
              </a:buClr>
              <a:buFont typeface="+mj-lt"/>
              <a:buAutoNum type="arabicPeriod"/>
            </a:pPr>
            <a:r>
              <a:rPr lang="en-GB" sz="2200">
                <a:latin typeface="Calibri" panose="020F0502020204030204" pitchFamily="34" charset="0"/>
                <a:ea typeface="Lato Light" panose="020F0502020204030203" pitchFamily="34" charset="0"/>
                <a:cs typeface="Calibri" panose="020F0502020204030204" pitchFamily="34" charset="0"/>
              </a:rPr>
              <a:t>la reparación de la reputación y las intenciones de comportamiento.</a:t>
            </a:r>
          </a:p>
          <a:p>
            <a:pPr marL="457200" indent="-457200">
              <a:buClr>
                <a:srgbClr val="F16924"/>
              </a:buClr>
              <a:buFont typeface="+mj-lt"/>
              <a:buAutoNum type="arabicPeriod"/>
            </a:pPr>
            <a:endParaRPr lang="en-GB" sz="2200">
              <a:latin typeface="Calibri" panose="020F0502020204030204" pitchFamily="34" charset="0"/>
              <a:ea typeface="Lato Light" panose="020F0502020204030203" pitchFamily="34" charset="0"/>
              <a:cs typeface="Calibri" panose="020F0502020204030204" pitchFamily="34" charset="0"/>
            </a:endParaRPr>
          </a:p>
          <a:p>
            <a:pPr marL="0" indent="0">
              <a:buClr>
                <a:srgbClr val="F16924"/>
              </a:buClr>
            </a:pPr>
            <a:r>
              <a:rPr lang="en-GB" sz="2200">
                <a:latin typeface="Calibri" panose="020F0502020204030204" pitchFamily="34" charset="0"/>
                <a:ea typeface="Lato Light" panose="020F0502020204030203" pitchFamily="34" charset="0"/>
                <a:cs typeface="Calibri" panose="020F0502020204030204" pitchFamily="34" charset="0"/>
              </a:rPr>
              <a:t>Más adelante en este curso, el MÓDULO 4 te equipará bien en términos de comunicación y relaciones públicas.</a:t>
            </a: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210306"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925567">
            <a:off x="9081128" y="5704164"/>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62" name="Group 61">
            <a:extLst>
              <a:ext uri="{FF2B5EF4-FFF2-40B4-BE49-F238E27FC236}">
                <a16:creationId xmlns:a16="http://schemas.microsoft.com/office/drawing/2014/main" id="{2E81A677-DA72-17E1-9332-6B74B3A3433F}"/>
              </a:ext>
            </a:extLst>
          </p:cNvPr>
          <p:cNvGrpSpPr/>
          <p:nvPr/>
        </p:nvGrpSpPr>
        <p:grpSpPr>
          <a:xfrm>
            <a:off x="397261" y="1795010"/>
            <a:ext cx="1012538" cy="1014493"/>
            <a:chOff x="7284496" y="2127428"/>
            <a:chExt cx="2245645" cy="2249982"/>
          </a:xfrm>
          <a:solidFill>
            <a:srgbClr val="595959"/>
          </a:solidFill>
        </p:grpSpPr>
        <p:grpSp>
          <p:nvGrpSpPr>
            <p:cNvPr id="63" name="Graphic 3">
              <a:extLst>
                <a:ext uri="{FF2B5EF4-FFF2-40B4-BE49-F238E27FC236}">
                  <a16:creationId xmlns:a16="http://schemas.microsoft.com/office/drawing/2014/main" id="{0E91A77A-5756-225C-8D3E-7C1BD017E10B}"/>
                </a:ext>
              </a:extLst>
            </p:cNvPr>
            <p:cNvGrpSpPr/>
            <p:nvPr/>
          </p:nvGrpSpPr>
          <p:grpSpPr>
            <a:xfrm>
              <a:off x="7284496" y="2127428"/>
              <a:ext cx="2245645" cy="2249982"/>
              <a:chOff x="5098317" y="2100784"/>
              <a:chExt cx="2245645" cy="2249982"/>
            </a:xfrm>
            <a:grpFill/>
          </p:grpSpPr>
          <p:sp>
            <p:nvSpPr>
              <p:cNvPr id="68" name="Freeform 67">
                <a:extLst>
                  <a:ext uri="{FF2B5EF4-FFF2-40B4-BE49-F238E27FC236}">
                    <a16:creationId xmlns:a16="http://schemas.microsoft.com/office/drawing/2014/main" id="{D61CE88D-DAC9-B307-5ED3-DD705C1EA427}"/>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B707B84-03FD-7793-F153-1F18133F17C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478DD49-64EC-1835-5409-F5E91E3207B5}"/>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2C702-8386-9CB2-5DF6-FF5A04DF05DF}"/>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901E839-2206-5449-0FA1-20C7836764E9}"/>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E40EEE5-C94F-72C3-8AB0-EAFBCFC703A6}"/>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4" name="Graphic 3">
              <a:extLst>
                <a:ext uri="{FF2B5EF4-FFF2-40B4-BE49-F238E27FC236}">
                  <a16:creationId xmlns:a16="http://schemas.microsoft.com/office/drawing/2014/main" id="{BC5366BE-F541-F027-7232-78600A98FFA2}"/>
                </a:ext>
              </a:extLst>
            </p:cNvPr>
            <p:cNvGrpSpPr/>
            <p:nvPr/>
          </p:nvGrpSpPr>
          <p:grpSpPr>
            <a:xfrm>
              <a:off x="8878245" y="2200268"/>
              <a:ext cx="144167" cy="725714"/>
              <a:chOff x="6692066" y="2173624"/>
              <a:chExt cx="144167" cy="725714"/>
            </a:xfrm>
            <a:grpFill/>
          </p:grpSpPr>
          <p:sp>
            <p:nvSpPr>
              <p:cNvPr id="65" name="Freeform 64">
                <a:extLst>
                  <a:ext uri="{FF2B5EF4-FFF2-40B4-BE49-F238E27FC236}">
                    <a16:creationId xmlns:a16="http://schemas.microsoft.com/office/drawing/2014/main" id="{EA9F6B40-57C8-BDB7-F0B4-75CDE9C889EE}"/>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2D0DEA-6420-0DF5-C7E4-9EE6821AC04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4404816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a:solidFill>
                  <a:schemeClr val="bg1"/>
                </a:solidFill>
              </a:rPr>
              <a:t>02 </a:t>
            </a:r>
            <a:r>
              <a:rPr lang="en-US">
                <a:solidFill>
                  <a:schemeClr val="bg1"/>
                </a:solidFill>
              </a:rPr>
              <a:t>Respuesta a la crisis</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911176" y="1915895"/>
            <a:ext cx="3070520" cy="4650317"/>
          </a:xfrm>
        </p:spPr>
        <p:txBody>
          <a:bodyPr>
            <a:normAutofit/>
          </a:bodyPr>
          <a:lstStyle/>
          <a:p>
            <a:pPr marL="12700" indent="-12700"/>
            <a:r>
              <a:rPr lang="en-GB" sz="2200" b="1">
                <a:latin typeface="Calibri" panose="020F0502020204030204" pitchFamily="34" charset="0"/>
                <a:ea typeface="Lato Light" panose="020F0502020204030203" pitchFamily="34" charset="0"/>
                <a:cs typeface="Calibri" panose="020F0502020204030204" pitchFamily="34" charset="0"/>
              </a:rPr>
              <a:t>Las directrices iniciales de respuesta a la crisis se centran en tres puntos: </a:t>
            </a:r>
          </a:p>
          <a:p>
            <a:pPr marL="457200" indent="-457200">
              <a:buClr>
                <a:srgbClr val="F16924"/>
              </a:buClr>
              <a:buFont typeface="+mj-lt"/>
              <a:buAutoNum type="arabicPeriod"/>
            </a:pPr>
            <a:r>
              <a:rPr lang="en-GB" sz="2200">
                <a:latin typeface="Calibri" panose="020F0502020204030204" pitchFamily="34" charset="0"/>
                <a:ea typeface="Lato Light" panose="020F0502020204030203" pitchFamily="34" charset="0"/>
                <a:cs typeface="Calibri" panose="020F0502020204030204" pitchFamily="34" charset="0"/>
              </a:rPr>
              <a:t>sea rápido,</a:t>
            </a:r>
          </a:p>
          <a:p>
            <a:pPr marL="457200" indent="-457200">
              <a:buClr>
                <a:srgbClr val="F16924"/>
              </a:buClr>
              <a:buFont typeface="+mj-lt"/>
              <a:buAutoNum type="arabicPeriod"/>
            </a:pPr>
            <a:r>
              <a:rPr lang="en-GB" sz="2200">
                <a:latin typeface="Calibri" panose="020F0502020204030204" pitchFamily="34" charset="0"/>
                <a:ea typeface="Lato Light" panose="020F0502020204030203" pitchFamily="34" charset="0"/>
                <a:cs typeface="Calibri" panose="020F0502020204030204" pitchFamily="34" charset="0"/>
              </a:rPr>
              <a:t> precisa, </a:t>
            </a:r>
          </a:p>
          <a:p>
            <a:pPr marL="457200" indent="-457200">
              <a:buClr>
                <a:srgbClr val="F16924"/>
              </a:buClr>
              <a:buFont typeface="+mj-lt"/>
              <a:buAutoNum type="arabicPeriod"/>
            </a:pPr>
            <a:r>
              <a:rPr lang="en-GB" sz="2200">
                <a:latin typeface="Calibri" panose="020F0502020204030204" pitchFamily="34" charset="0"/>
                <a:ea typeface="Lato Light" panose="020F0502020204030203" pitchFamily="34" charset="0"/>
                <a:cs typeface="Calibri" panose="020F0502020204030204" pitchFamily="34" charset="0"/>
              </a:rPr>
              <a:t>y consistente.</a:t>
            </a: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210306"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925567">
            <a:off x="9081128" y="5704164"/>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62" name="Group 61">
            <a:extLst>
              <a:ext uri="{FF2B5EF4-FFF2-40B4-BE49-F238E27FC236}">
                <a16:creationId xmlns:a16="http://schemas.microsoft.com/office/drawing/2014/main" id="{2E81A677-DA72-17E1-9332-6B74B3A3433F}"/>
              </a:ext>
            </a:extLst>
          </p:cNvPr>
          <p:cNvGrpSpPr/>
          <p:nvPr/>
        </p:nvGrpSpPr>
        <p:grpSpPr>
          <a:xfrm>
            <a:off x="397261" y="1795010"/>
            <a:ext cx="1012538" cy="1014493"/>
            <a:chOff x="7284496" y="2127428"/>
            <a:chExt cx="2245645" cy="2249982"/>
          </a:xfrm>
          <a:solidFill>
            <a:srgbClr val="595959"/>
          </a:solidFill>
        </p:grpSpPr>
        <p:grpSp>
          <p:nvGrpSpPr>
            <p:cNvPr id="63" name="Graphic 3">
              <a:extLst>
                <a:ext uri="{FF2B5EF4-FFF2-40B4-BE49-F238E27FC236}">
                  <a16:creationId xmlns:a16="http://schemas.microsoft.com/office/drawing/2014/main" id="{0E91A77A-5756-225C-8D3E-7C1BD017E10B}"/>
                </a:ext>
              </a:extLst>
            </p:cNvPr>
            <p:cNvGrpSpPr/>
            <p:nvPr/>
          </p:nvGrpSpPr>
          <p:grpSpPr>
            <a:xfrm>
              <a:off x="7284496" y="2127428"/>
              <a:ext cx="2245645" cy="2249982"/>
              <a:chOff x="5098317" y="2100784"/>
              <a:chExt cx="2245645" cy="2249982"/>
            </a:xfrm>
            <a:grpFill/>
          </p:grpSpPr>
          <p:sp>
            <p:nvSpPr>
              <p:cNvPr id="68" name="Freeform 67">
                <a:extLst>
                  <a:ext uri="{FF2B5EF4-FFF2-40B4-BE49-F238E27FC236}">
                    <a16:creationId xmlns:a16="http://schemas.microsoft.com/office/drawing/2014/main" id="{D61CE88D-DAC9-B307-5ED3-DD705C1EA427}"/>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B707B84-03FD-7793-F153-1F18133F17C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478DD49-64EC-1835-5409-F5E91E3207B5}"/>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2C702-8386-9CB2-5DF6-FF5A04DF05DF}"/>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901E839-2206-5449-0FA1-20C7836764E9}"/>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E40EEE5-C94F-72C3-8AB0-EAFBCFC703A6}"/>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4" name="Graphic 3">
              <a:extLst>
                <a:ext uri="{FF2B5EF4-FFF2-40B4-BE49-F238E27FC236}">
                  <a16:creationId xmlns:a16="http://schemas.microsoft.com/office/drawing/2014/main" id="{BC5366BE-F541-F027-7232-78600A98FFA2}"/>
                </a:ext>
              </a:extLst>
            </p:cNvPr>
            <p:cNvGrpSpPr/>
            <p:nvPr/>
          </p:nvGrpSpPr>
          <p:grpSpPr>
            <a:xfrm>
              <a:off x="8878245" y="2200268"/>
              <a:ext cx="144167" cy="725714"/>
              <a:chOff x="6692066" y="2173624"/>
              <a:chExt cx="144167" cy="725714"/>
            </a:xfrm>
            <a:grpFill/>
          </p:grpSpPr>
          <p:sp>
            <p:nvSpPr>
              <p:cNvPr id="65" name="Freeform 64">
                <a:extLst>
                  <a:ext uri="{FF2B5EF4-FFF2-40B4-BE49-F238E27FC236}">
                    <a16:creationId xmlns:a16="http://schemas.microsoft.com/office/drawing/2014/main" id="{EA9F6B40-57C8-BDB7-F0B4-75CDE9C889EE}"/>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2D0DEA-6420-0DF5-C7E4-9EE6821AC04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sp>
        <p:nvSpPr>
          <p:cNvPr id="2" name="Text Placeholder 12">
            <a:extLst>
              <a:ext uri="{FF2B5EF4-FFF2-40B4-BE49-F238E27FC236}">
                <a16:creationId xmlns:a16="http://schemas.microsoft.com/office/drawing/2014/main" id="{F75CCBA6-441B-5944-AFFA-EFE86A7871F6}"/>
              </a:ext>
            </a:extLst>
          </p:cNvPr>
          <p:cNvSpPr txBox="1"/>
          <p:nvPr/>
        </p:nvSpPr>
        <p:spPr>
          <a:xfrm>
            <a:off x="5349911" y="1908699"/>
            <a:ext cx="6378488" cy="3703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just"/>
            <a:r>
              <a:rPr lang="en-GB" sz="2200">
                <a:latin typeface="Calibri" panose="020F0502020204030204" pitchFamily="34" charset="0"/>
                <a:ea typeface="Lato Light" panose="020F0502020204030203" pitchFamily="34" charset="0"/>
                <a:cs typeface="Calibri" panose="020F0502020204030204" pitchFamily="34" charset="0"/>
              </a:rPr>
              <a:t>Las estrategias de reparación de la reputación varían en cuanto a la medida en que se acomodan a las personas en riesgo o perjudicadas por la crisis.  Acomodar significa que la respuesta se centra más en ayudar a las víctimas que en abordar las preocupaciones de las PYMES.  La lista maestra ordena las estrategias de reparación de la reputación desde las menos hasta las más acomodaticias.</a:t>
            </a:r>
          </a:p>
        </p:txBody>
      </p:sp>
    </p:spTree>
    <p:extLst>
      <p:ext uri="{BB962C8B-B14F-4D97-AF65-F5344CB8AC3E}">
        <p14:creationId xmlns:p14="http://schemas.microsoft.com/office/powerpoint/2010/main" val="38766475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38C968-C39E-9A3B-89CE-FF07F4771B26}"/>
              </a:ext>
            </a:extLst>
          </p:cNvPr>
          <p:cNvSpPr>
            <a:spLocks noGrp="1"/>
          </p:cNvSpPr>
          <p:nvPr>
            <p:ph type="body" sz="quarter" idx="17"/>
          </p:nvPr>
        </p:nvSpPr>
        <p:spPr/>
        <p:txBody>
          <a:bodyPr/>
          <a:lstStyle/>
          <a:p>
            <a:r>
              <a:rPr lang="en-US"/>
              <a:t>01</a:t>
            </a:r>
          </a:p>
        </p:txBody>
      </p:sp>
      <p:sp>
        <p:nvSpPr>
          <p:cNvPr id="15" name="Text Placeholder 14">
            <a:extLst>
              <a:ext uri="{FF2B5EF4-FFF2-40B4-BE49-F238E27FC236}">
                <a16:creationId xmlns:a16="http://schemas.microsoft.com/office/drawing/2014/main" id="{7809C9F3-7300-02EB-CC8E-3AFB4F775186}"/>
              </a:ext>
            </a:extLst>
          </p:cNvPr>
          <p:cNvSpPr>
            <a:spLocks noGrp="1"/>
          </p:cNvSpPr>
          <p:nvPr>
            <p:ph type="body" sz="quarter" idx="16"/>
          </p:nvPr>
        </p:nvSpPr>
        <p:spPr>
          <a:xfrm>
            <a:off x="2149154" y="1264769"/>
            <a:ext cx="3729132" cy="2588774"/>
          </a:xfrm>
        </p:spPr>
        <p:txBody>
          <a:bodyPr>
            <a:normAutofit/>
          </a:bodyPr>
          <a:lstStyle/>
          <a:p>
            <a:r>
              <a:rPr lang="en-US"/>
              <a:t>¿QUÉ ES UNA CRISIS EMPRESARIAL?</a:t>
            </a:r>
          </a:p>
          <a:p>
            <a:endParaRPr lang="en-US"/>
          </a:p>
          <a:p>
            <a:endParaRPr lang="en-US"/>
          </a:p>
        </p:txBody>
      </p:sp>
    </p:spTree>
    <p:extLst>
      <p:ext uri="{BB962C8B-B14F-4D97-AF65-F5344CB8AC3E}">
        <p14:creationId xmlns:p14="http://schemas.microsoft.com/office/powerpoint/2010/main" val="94551835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572475"/>
            <a:ext cx="3291071" cy="4658741"/>
          </a:xfrm>
        </p:spPr>
        <p:txBody>
          <a:bodyPr>
            <a:normAutofit fontScale="62500" lnSpcReduction="20000"/>
          </a:bodyPr>
          <a:lstStyle/>
          <a:p>
            <a:pPr>
              <a:lnSpc>
                <a:spcPct val="120000"/>
              </a:lnSpc>
            </a:pPr>
            <a:r>
              <a:rPr lang="en-GB" sz="4600">
                <a:solidFill>
                  <a:schemeClr val="bg1"/>
                </a:solidFill>
                <a:hlinkClick r:id="rId2">
                  <a:extLst>
                    <a:ext uri="{A12FA001-AC4F-418D-AE19-62706E023703}">
                      <ahyp:hlinkClr xmlns:ahyp="http://schemas.microsoft.com/office/drawing/2018/hyperlinkcolor" val="tx"/>
                    </a:ext>
                  </a:extLst>
                </a:hlinkClick>
              </a:rPr>
              <a:t>Superar el Brexit: cómo una pequeña empresa irlandesa convirtió una crisis en una oportunidad - Independent.ie</a:t>
            </a:r>
            <a:endParaRPr lang="en-GB" sz="4600">
              <a:solidFill>
                <a:schemeClr val="bg1"/>
              </a:solidFill>
            </a:endParaRPr>
          </a:p>
          <a:p>
            <a:endParaRPr lang="en-GB" sz="5100">
              <a:solidFill>
                <a:schemeClr val="bg1"/>
              </a:solidFill>
            </a:endParaRPr>
          </a:p>
          <a:p>
            <a:r>
              <a:rPr lang="en-US" sz="5100">
                <a:solidFill>
                  <a:schemeClr val="bg1"/>
                </a:solidFill>
              </a:rPr>
              <a:t>Cortesía : Local Enterprise Office, Irlanda</a:t>
            </a:r>
          </a:p>
          <a:p>
            <a:endParaRPr lang="en-US"/>
          </a:p>
          <a:p>
            <a:endParaRPr lang="en-US"/>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8"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8"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3"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5"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5"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5" name="Rectangle 82">
            <a:extLst>
              <a:ext uri="{FF2B5EF4-FFF2-40B4-BE49-F238E27FC236}">
                <a16:creationId xmlns:a16="http://schemas.microsoft.com/office/drawing/2014/main" id="{17A638CD-E16A-4268-90BE-49D660E063BC}"/>
              </a:ext>
            </a:extLst>
          </p:cNvPr>
          <p:cNvSpPr>
            <a:spLocks noChangeArrowheads="1"/>
          </p:cNvSpPr>
          <p:nvPr/>
        </p:nvSpPr>
        <p:spPr bwMode="auto">
          <a:xfrm>
            <a:off x="3852469" y="503441"/>
            <a:ext cx="8215987"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en-GB" sz="2400" b="0" i="0">
                <a:solidFill>
                  <a:srgbClr val="595959"/>
                </a:solidFill>
                <a:effectLst/>
                <a:latin typeface="Nuacht Serif Text"/>
              </a:rPr>
              <a:t>Cuando se aprobó el Brexit en el verano de 2016, el empresario irlandés Peter Morrow, de </a:t>
            </a:r>
            <a:r>
              <a:rPr lang="en-GB" sz="2400" b="0" i="0">
                <a:solidFill>
                  <a:srgbClr val="595959"/>
                </a:solidFill>
                <a:effectLst/>
                <a:latin typeface="Nuacht Serif Text"/>
                <a:hlinkClick r:id="rId3"/>
              </a:rPr>
              <a:t>SKYLARK Stairs, </a:t>
            </a:r>
            <a:r>
              <a:rPr lang="en-GB" sz="2400" b="0" i="0">
                <a:solidFill>
                  <a:srgbClr val="595959"/>
                </a:solidFill>
                <a:effectLst/>
                <a:latin typeface="Nuacht Serif Text"/>
              </a:rPr>
              <a:t>supo que su negocio de escaleras eléctricas para áticos estaba en problemas.  El 90 por ciento de su negocio procedía del mercado británico. </a:t>
            </a:r>
          </a:p>
          <a:p>
            <a:pPr algn="l"/>
            <a:endParaRPr lang="en-GB" sz="2400" b="0" i="0">
              <a:solidFill>
                <a:srgbClr val="595959"/>
              </a:solidFill>
              <a:effectLst/>
              <a:latin typeface="Nuacht Serif Text"/>
            </a:endParaRPr>
          </a:p>
          <a:p>
            <a:pPr algn="l"/>
            <a:r>
              <a:rPr lang="en-GB" sz="2400" b="0" i="0">
                <a:solidFill>
                  <a:srgbClr val="595959"/>
                </a:solidFill>
                <a:effectLst/>
                <a:latin typeface="Nuacht Serif Text"/>
              </a:rPr>
              <a:t>De repente, la incertidumbre creada por la decisión del Reino Unido de abandonar la Unión Europea podría diezmar su medio de vida.</a:t>
            </a:r>
          </a:p>
          <a:p>
            <a:pPr algn="l"/>
            <a:endParaRPr lang="en-GB" sz="2400">
              <a:solidFill>
                <a:srgbClr val="595959"/>
              </a:solidFill>
              <a:latin typeface="Nuacht Serif Text"/>
            </a:endParaRPr>
          </a:p>
          <a:p>
            <a:pPr algn="l"/>
            <a:r>
              <a:rPr lang="en-GB" sz="2400" b="0" i="0">
                <a:solidFill>
                  <a:srgbClr val="595959"/>
                </a:solidFill>
                <a:effectLst/>
                <a:latin typeface="Nuacht Serif Text"/>
              </a:rPr>
              <a:t>Sin embargo, tras solicitar la ayuda de su </a:t>
            </a:r>
            <a:r>
              <a:rPr lang="en-GB" sz="2400" b="0" i="0">
                <a:solidFill>
                  <a:srgbClr val="595959"/>
                </a:solidFill>
                <a:effectLst/>
                <a:latin typeface="Nuacht Serif Text"/>
                <a:hlinkClick r:id="rId4"/>
              </a:rPr>
              <a:t>Oficina Empresarial Local de Galway</a:t>
            </a:r>
            <a:r>
              <a:rPr lang="en-GB" sz="2400" b="0" i="0">
                <a:solidFill>
                  <a:srgbClr val="595959"/>
                </a:solidFill>
                <a:effectLst/>
                <a:latin typeface="Nuacht Serif Text"/>
              </a:rPr>
              <a:t>, el negocio de Peter vuelve a prosperar después de que le dieran las herramientas necesarias para llevar su empresa tanto a Estados Unidos como a Australia.  Participó en un programa llamado </a:t>
            </a:r>
            <a:r>
              <a:rPr lang="en-GB" sz="2400" b="0" i="0">
                <a:solidFill>
                  <a:srgbClr val="595959"/>
                </a:solidFill>
                <a:effectLst/>
                <a:latin typeface="Nuacht Serif Text"/>
                <a:hlinkClick r:id="rId5"/>
              </a:rPr>
              <a:t>Lean for Micro</a:t>
            </a:r>
            <a:r>
              <a:rPr lang="en-GB" sz="2400" b="0" i="0">
                <a:solidFill>
                  <a:srgbClr val="595959"/>
                </a:solidFill>
                <a:effectLst/>
                <a:latin typeface="Nuacht Serif Text"/>
              </a:rPr>
              <a:t>.  </a:t>
            </a:r>
          </a:p>
          <a:p>
            <a:pPr algn="l"/>
            <a:endParaRPr lang="en-GB" sz="2400">
              <a:solidFill>
                <a:srgbClr val="595959"/>
              </a:solidFill>
              <a:latin typeface="Nuacht Serif Text"/>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IE" altLang="en-US" sz="1800" b="0" i="0" u="none" strike="noStrike" cap="none" normalizeH="0" baseline="0">
              <a:ln>
                <a:noFill/>
              </a:ln>
              <a:solidFill>
                <a:schemeClr val="tx1"/>
              </a:solidFill>
              <a:effectLst/>
              <a:latin typeface="Arial" panose="020B0604020202020204" pitchFamily="34" charset="0"/>
            </a:endParaRPr>
          </a:p>
        </p:txBody>
      </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5" name="Picture 4">
            <a:extLst>
              <a:ext uri="{FF2B5EF4-FFF2-40B4-BE49-F238E27FC236}">
                <a16:creationId xmlns:a16="http://schemas.microsoft.com/office/drawing/2014/main" id="{565803FC-720F-D576-A476-A414FA274A34}"/>
              </a:ext>
            </a:extLst>
          </p:cNvPr>
          <p:cNvPicPr>
            <a:picLocks noChangeAspect="1"/>
          </p:cNvPicPr>
          <p:nvPr/>
        </p:nvPicPr>
        <p:blipFill>
          <a:blip r:embed="rId6"/>
          <a:stretch>
            <a:fillRect/>
          </a:stretch>
        </p:blipFill>
        <p:spPr>
          <a:xfrm>
            <a:off x="223444" y="3689229"/>
            <a:ext cx="3111660" cy="2368672"/>
          </a:xfrm>
          <a:prstGeom prst="rect">
            <a:avLst/>
          </a:prstGeom>
        </p:spPr>
      </p:pic>
    </p:spTree>
    <p:extLst>
      <p:ext uri="{BB962C8B-B14F-4D97-AF65-F5344CB8AC3E}">
        <p14:creationId xmlns:p14="http://schemas.microsoft.com/office/powerpoint/2010/main" val="64187942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572475"/>
            <a:ext cx="3291071" cy="4658741"/>
          </a:xfrm>
        </p:spPr>
        <p:txBody>
          <a:bodyPr>
            <a:normAutofit fontScale="62500" lnSpcReduction="20000"/>
          </a:bodyPr>
          <a:lstStyle/>
          <a:p>
            <a:pPr>
              <a:lnSpc>
                <a:spcPct val="120000"/>
              </a:lnSpc>
            </a:pPr>
            <a:r>
              <a:rPr lang="en-GB" sz="4600">
                <a:solidFill>
                  <a:schemeClr val="bg1"/>
                </a:solidFill>
                <a:hlinkClick r:id="rId2">
                  <a:extLst>
                    <a:ext uri="{A12FA001-AC4F-418D-AE19-62706E023703}">
                      <ahyp:hlinkClr xmlns:ahyp="http://schemas.microsoft.com/office/drawing/2018/hyperlinkcolor" val="tx"/>
                    </a:ext>
                  </a:extLst>
                </a:hlinkClick>
              </a:rPr>
              <a:t>Superar el Brexit: cómo una pequeña empresa irlandesa convirtió una crisis en una oportunidad - Independent.ie</a:t>
            </a:r>
            <a:endParaRPr lang="en-GB" sz="4600">
              <a:solidFill>
                <a:schemeClr val="bg1"/>
              </a:solidFill>
            </a:endParaRPr>
          </a:p>
          <a:p>
            <a:endParaRPr lang="en-GB" sz="5100">
              <a:solidFill>
                <a:schemeClr val="bg1"/>
              </a:solidFill>
            </a:endParaRPr>
          </a:p>
          <a:p>
            <a:r>
              <a:rPr lang="en-US" sz="5100">
                <a:solidFill>
                  <a:schemeClr val="bg1"/>
                </a:solidFill>
              </a:rPr>
              <a:t>Cortesía : Local Enterprise Office, Irlanda</a:t>
            </a:r>
          </a:p>
          <a:p>
            <a:endParaRPr lang="en-US"/>
          </a:p>
          <a:p>
            <a:endParaRPr lang="en-US"/>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8"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8"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3"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5"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5"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19"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5" name="Rectangle 82">
            <a:extLst>
              <a:ext uri="{FF2B5EF4-FFF2-40B4-BE49-F238E27FC236}">
                <a16:creationId xmlns:a16="http://schemas.microsoft.com/office/drawing/2014/main" id="{17A638CD-E16A-4268-90BE-49D660E063BC}"/>
              </a:ext>
            </a:extLst>
          </p:cNvPr>
          <p:cNvSpPr>
            <a:spLocks noChangeArrowheads="1"/>
          </p:cNvSpPr>
          <p:nvPr/>
        </p:nvSpPr>
        <p:spPr bwMode="auto">
          <a:xfrm>
            <a:off x="3852469" y="749662"/>
            <a:ext cx="8215987"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endParaRPr lang="en-GB" sz="2400">
              <a:solidFill>
                <a:srgbClr val="595959"/>
              </a:solidFill>
              <a:latin typeface="Nuacht Serif Text"/>
            </a:endParaRPr>
          </a:p>
          <a:p>
            <a:pPr algn="l"/>
            <a:r>
              <a:rPr lang="en-GB" sz="2400" b="0" i="0">
                <a:solidFill>
                  <a:srgbClr val="595959"/>
                </a:solidFill>
                <a:effectLst/>
                <a:latin typeface="Nuacht Serif Text"/>
              </a:rPr>
              <a:t>Breda Fox, directora de LEO Galway, explica...</a:t>
            </a:r>
          </a:p>
          <a:p>
            <a:pPr algn="l"/>
            <a:endParaRPr lang="en-GB" sz="2400">
              <a:solidFill>
                <a:srgbClr val="595959"/>
              </a:solidFill>
              <a:latin typeface="Nuacht Serif Text"/>
            </a:endParaRPr>
          </a:p>
          <a:p>
            <a:pPr algn="l"/>
            <a:r>
              <a:rPr lang="en-GB" sz="2400" b="0" i="1">
                <a:solidFill>
                  <a:srgbClr val="595959"/>
                </a:solidFill>
                <a:effectLst/>
                <a:latin typeface="Nuacht Serif Text"/>
              </a:rPr>
              <a:t>"En el caso de Peter, pensaba que necesitaba invertir en nuevos equipos en 2016 para satisfacer la demanda de Estados Unidos, pero tras la intervención de Lean, el negocio se transformó y la productividad se duplicó sin ninguna inversión adicional. Un ejemplo es un proceso de embalaje que originalmente llevaba a dos hombres 90 minutos se redujo a un hombre y 10 minutos. Ahora es nuestro mejor defensor del programa porque ha experimentado el impacto real del mismo en su negocio."</a:t>
            </a:r>
          </a:p>
          <a:p>
            <a:pPr algn="l"/>
            <a:endParaRPr lang="en-GB" sz="2400">
              <a:solidFill>
                <a:srgbClr val="595959"/>
              </a:solidFill>
              <a:latin typeface="Nuacht Serif Text"/>
            </a:endParaRPr>
          </a:p>
          <a:p>
            <a:pPr eaLnBrk="0" fontAlgn="base" hangingPunct="0">
              <a:spcBef>
                <a:spcPct val="0"/>
              </a:spcBef>
              <a:spcAft>
                <a:spcPct val="0"/>
              </a:spcAft>
            </a:pPr>
            <a:r>
              <a:rPr lang="en-US" sz="1600" i="1">
                <a:solidFill>
                  <a:srgbClr val="595959"/>
                </a:solidFill>
              </a:rPr>
              <a:t>Cortesía : Local Enterprise Office, Irlanda</a:t>
            </a:r>
          </a:p>
          <a:p>
            <a:pPr marL="0" marR="0" lvl="0" indent="0" algn="l" defTabSz="914400" rtl="0" eaLnBrk="0" fontAlgn="base" latinLnBrk="0" hangingPunct="0">
              <a:lnSpc>
                <a:spcPct val="100000"/>
              </a:lnSpc>
              <a:spcBef>
                <a:spcPct val="0"/>
              </a:spcBef>
              <a:spcAft>
                <a:spcPct val="0"/>
              </a:spcAft>
              <a:buClrTx/>
              <a:buSzTx/>
              <a:buFontTx/>
              <a:buNone/>
            </a:pPr>
            <a:endParaRPr kumimoji="0" lang="en-IE" altLang="en-US" sz="1800" b="0" i="0" u="none" strike="noStrike" cap="none" normalizeH="0" baseline="0">
              <a:ln>
                <a:noFill/>
              </a:ln>
              <a:solidFill>
                <a:schemeClr val="tx1"/>
              </a:solidFill>
              <a:effectLst/>
              <a:latin typeface="Arial" panose="020B0604020202020204" pitchFamily="34" charset="0"/>
            </a:endParaRPr>
          </a:p>
        </p:txBody>
      </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5" name="Picture 4">
            <a:extLst>
              <a:ext uri="{FF2B5EF4-FFF2-40B4-BE49-F238E27FC236}">
                <a16:creationId xmlns:a16="http://schemas.microsoft.com/office/drawing/2014/main" id="{565803FC-720F-D576-A476-A414FA274A34}"/>
              </a:ext>
            </a:extLst>
          </p:cNvPr>
          <p:cNvPicPr>
            <a:picLocks noChangeAspect="1"/>
          </p:cNvPicPr>
          <p:nvPr/>
        </p:nvPicPr>
        <p:blipFill>
          <a:blip r:embed="rId3"/>
          <a:stretch>
            <a:fillRect/>
          </a:stretch>
        </p:blipFill>
        <p:spPr>
          <a:xfrm>
            <a:off x="223444" y="3689229"/>
            <a:ext cx="3111660" cy="2368672"/>
          </a:xfrm>
          <a:prstGeom prst="rect">
            <a:avLst/>
          </a:prstGeom>
        </p:spPr>
      </p:pic>
    </p:spTree>
    <p:extLst>
      <p:ext uri="{BB962C8B-B14F-4D97-AF65-F5344CB8AC3E}">
        <p14:creationId xmlns:p14="http://schemas.microsoft.com/office/powerpoint/2010/main" val="329579843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a:solidFill>
                  <a:schemeClr val="bg1"/>
                </a:solidFill>
              </a:rPr>
              <a:t>03 </a:t>
            </a:r>
            <a:r>
              <a:rPr lang="en-US">
                <a:solidFill>
                  <a:schemeClr val="bg1"/>
                </a:solidFill>
              </a:rPr>
              <a:t>Fase posterior a la crisis</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878963" y="1620552"/>
            <a:ext cx="9515167" cy="4650317"/>
          </a:xfrm>
        </p:spPr>
        <p:txBody>
          <a:bodyPr>
            <a:normAutofit/>
          </a:bodyPr>
          <a:lstStyle/>
          <a:p>
            <a:pPr marL="12700" indent="-12700" algn="just"/>
            <a:r>
              <a:rPr lang="en-GB" sz="2200">
                <a:latin typeface="Calibri" panose="020F0502020204030204" pitchFamily="34" charset="0"/>
                <a:ea typeface="Lato Light" panose="020F0502020204030203" pitchFamily="34" charset="0"/>
                <a:cs typeface="Calibri" panose="020F0502020204030204" pitchFamily="34" charset="0"/>
              </a:rPr>
              <a:t>En la fase posterior a la crisis, la organización </a:t>
            </a:r>
            <a:r>
              <a:rPr lang="en-GB" sz="2200" b="1" u="sng">
                <a:latin typeface="Calibri" panose="020F0502020204030204" pitchFamily="34" charset="0"/>
                <a:ea typeface="Lato Light" panose="020F0502020204030203" pitchFamily="34" charset="0"/>
                <a:cs typeface="Calibri" panose="020F0502020204030204" pitchFamily="34" charset="0"/>
              </a:rPr>
              <a:t>vuelve a la normalidad</a:t>
            </a:r>
            <a:r>
              <a:rPr lang="en-GB" sz="2200">
                <a:latin typeface="Calibri" panose="020F0502020204030204" pitchFamily="34" charset="0"/>
                <a:ea typeface="Lato Light" panose="020F0502020204030203" pitchFamily="34" charset="0"/>
                <a:cs typeface="Calibri" panose="020F0502020204030204" pitchFamily="34" charset="0"/>
              </a:rPr>
              <a:t>. La crisis ya no es el punto central de la atención de la dirección, pero aún requiere cierta atención.  Como se ha señalado anteriormente, la reparación de la reputación puede continuar o iniciarse durante esta fase. Se requiere una importante comunicación de seguimiento. </a:t>
            </a:r>
          </a:p>
          <a:p>
            <a:pPr marL="12700" indent="-12700" algn="just"/>
            <a:r>
              <a:rPr lang="en-GB" sz="2200">
                <a:latin typeface="Calibri" panose="020F0502020204030204" pitchFamily="34" charset="0"/>
                <a:ea typeface="Lato Light" panose="020F0502020204030203" pitchFamily="34" charset="0"/>
                <a:cs typeface="Calibri" panose="020F0502020204030204" pitchFamily="34" charset="0"/>
              </a:rPr>
              <a:t>En primer lugar, los gestores de crisis suelen prometer que proporcionarán información adicional durante la fase de crisis.  Los gestores de crisis deben cumplir esas promesas informativas o se arriesgan a perder la confianza de los que quieren la información. </a:t>
            </a:r>
          </a:p>
          <a:p>
            <a:pPr marL="12700" indent="-12700" algn="just"/>
            <a:endParaRPr lang="en-GB" sz="2200">
              <a:latin typeface="Calibri" panose="020F0502020204030204" pitchFamily="34" charset="0"/>
              <a:ea typeface="Lato Light" panose="020F0502020204030203" pitchFamily="34" charset="0"/>
              <a:cs typeface="Calibri" panose="020F0502020204030204" pitchFamily="34" charset="0"/>
            </a:endParaRPr>
          </a:p>
          <a:p>
            <a:pPr marL="12700" indent="-12700" algn="just"/>
            <a:endParaRPr lang="en-GB" sz="2200">
              <a:latin typeface="Calibri" panose="020F0502020204030204" pitchFamily="34" charset="0"/>
              <a:ea typeface="Lato Light" panose="020F0502020204030203"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965219"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5851682">
            <a:off x="9416359" y="5871417"/>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3B09A200-5ACA-5C9E-86ED-3672D4D3F9C2}"/>
              </a:ext>
            </a:extLst>
          </p:cNvPr>
          <p:cNvGrpSpPr/>
          <p:nvPr/>
        </p:nvGrpSpPr>
        <p:grpSpPr>
          <a:xfrm>
            <a:off x="492230" y="1865708"/>
            <a:ext cx="936321" cy="1086657"/>
            <a:chOff x="8360213" y="3458151"/>
            <a:chExt cx="853935" cy="991043"/>
          </a:xfrm>
          <a:solidFill>
            <a:srgbClr val="595959"/>
          </a:solidFill>
        </p:grpSpPr>
        <p:grpSp>
          <p:nvGrpSpPr>
            <p:cNvPr id="48" name="Graphic 2">
              <a:extLst>
                <a:ext uri="{FF2B5EF4-FFF2-40B4-BE49-F238E27FC236}">
                  <a16:creationId xmlns:a16="http://schemas.microsoft.com/office/drawing/2014/main" id="{6FC34111-DD80-D16E-E0DB-1ED06B7E4A82}"/>
                </a:ext>
              </a:extLst>
            </p:cNvPr>
            <p:cNvGrpSpPr/>
            <p:nvPr userDrawn="1"/>
          </p:nvGrpSpPr>
          <p:grpSpPr>
            <a:xfrm>
              <a:off x="8599192" y="3595917"/>
              <a:ext cx="375982" cy="204367"/>
              <a:chOff x="2642504" y="3763150"/>
              <a:chExt cx="375982" cy="204367"/>
            </a:xfrm>
            <a:grpFill/>
          </p:grpSpPr>
          <p:sp>
            <p:nvSpPr>
              <p:cNvPr id="54" name="Freeform 53">
                <a:extLst>
                  <a:ext uri="{FF2B5EF4-FFF2-40B4-BE49-F238E27FC236}">
                    <a16:creationId xmlns:a16="http://schemas.microsoft.com/office/drawing/2014/main" id="{A6274AE0-0312-5AB5-E3C8-8DD532DD93E5}"/>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F16924"/>
              </a:solidFill>
              <a:ln w="383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5094BC4-0309-65C2-F73B-72BC907BDAE4}"/>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F16924"/>
              </a:solidFill>
              <a:ln w="3834"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C29A601B-D5CC-BA82-C8E1-30BBF61646D0}"/>
                </a:ext>
              </a:extLst>
            </p:cNvPr>
            <p:cNvGrpSpPr/>
            <p:nvPr userDrawn="1"/>
          </p:nvGrpSpPr>
          <p:grpSpPr>
            <a:xfrm>
              <a:off x="8360213" y="3458151"/>
              <a:ext cx="853935" cy="991043"/>
              <a:chOff x="2403525" y="3625384"/>
              <a:chExt cx="853935" cy="991043"/>
            </a:xfrm>
            <a:grpFill/>
          </p:grpSpPr>
          <p:sp>
            <p:nvSpPr>
              <p:cNvPr id="50" name="Freeform 49">
                <a:extLst>
                  <a:ext uri="{FF2B5EF4-FFF2-40B4-BE49-F238E27FC236}">
                    <a16:creationId xmlns:a16="http://schemas.microsoft.com/office/drawing/2014/main" id="{E296E4D0-B97A-466C-47AD-CC6216B07545}"/>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06EF388-E7B5-8EEF-7C97-9C7443F7D953}"/>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B34B5A4-F72E-8A5B-9938-7DDCA83BAAA8}"/>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5E60E10-11BC-D1C9-5422-695345C11ED5}"/>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39" name="TextBox 38">
            <a:extLst>
              <a:ext uri="{FF2B5EF4-FFF2-40B4-BE49-F238E27FC236}">
                <a16:creationId xmlns:a16="http://schemas.microsoft.com/office/drawing/2014/main" id="{13AB6038-8230-FAFD-A672-34E7550E42E1}"/>
              </a:ext>
            </a:extLst>
          </p:cNvPr>
          <p:cNvSpPr txBox="1"/>
          <p:nvPr/>
        </p:nvSpPr>
        <p:spPr>
          <a:xfrm>
            <a:off x="1908133" y="3945710"/>
            <a:ext cx="6097772" cy="2800767"/>
          </a:xfrm>
          <a:prstGeom prst="rect">
            <a:avLst/>
          </a:prstGeom>
          <a:noFill/>
        </p:spPr>
        <p:txBody>
          <a:bodyPr wrap="square">
            <a:spAutoFit/>
          </a:bodyPr>
          <a:lstStyle/>
          <a:p>
            <a:pPr marL="12700" indent="-12700" algn="just"/>
            <a:r>
              <a:rPr lang="en-GB" sz="2200">
                <a:solidFill>
                  <a:srgbClr val="595959"/>
                </a:solidFill>
                <a:latin typeface="Calibri" panose="020F0502020204030204" pitchFamily="34" charset="0"/>
                <a:ea typeface="Lato Light" panose="020F0502020204030203" pitchFamily="34" charset="0"/>
                <a:cs typeface="Calibri" panose="020F0502020204030204" pitchFamily="34" charset="0"/>
              </a:rPr>
              <a:t>En segundo lugar, la PYME tiene que dar a conocer las actualizaciones del proceso de recuperación, las acciones correctivas y/o las investigaciones de la crisis con las partes interesadas clave que importan.  La cantidad de comunicación de seguimiento necesaria depende de la cantidad de información prometida durante la crisis y del tiempo que se tarde en completar el proceso de recuperación.  </a:t>
            </a:r>
          </a:p>
        </p:txBody>
      </p:sp>
    </p:spTree>
    <p:extLst>
      <p:ext uri="{BB962C8B-B14F-4D97-AF65-F5344CB8AC3E}">
        <p14:creationId xmlns:p14="http://schemas.microsoft.com/office/powerpoint/2010/main" val="10393570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r>
              <a:rPr lang="en-US">
                <a:hlinkClick r:id="rId2">
                  <a:extLst>
                    <a:ext uri="{A12FA001-AC4F-418D-AE19-62706E023703}">
                      <ahyp:hlinkClr xmlns:ahyp="http://schemas.microsoft.com/office/drawing/2018/hyperlinkcolor" val="tx"/>
                    </a:ext>
                  </a:extLst>
                </a:hlinkClick>
              </a:rPr>
              <a:t>www.facebook.com/SECure.ErasmusProject</a:t>
            </a:r>
            <a:endParaRPr lang="en-US"/>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r>
              <a:rPr lang="en-US">
                <a:hlinkClick r:id="rId3">
                  <a:extLst>
                    <a:ext uri="{A12FA001-AC4F-418D-AE19-62706E023703}">
                      <ahyp:hlinkClr xmlns:ahyp="http://schemas.microsoft.com/office/drawing/2018/hyperlinkcolor" val="tx"/>
                    </a:ext>
                  </a:extLst>
                </a:hlinkClick>
              </a:rPr>
              <a:t>twitter.com/SECure_Project</a:t>
            </a:r>
            <a:endParaRPr lang="en-US"/>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r>
              <a:rPr lang="en-US">
                <a:hlinkClick r:id="rId4">
                  <a:extLst>
                    <a:ext uri="{A12FA001-AC4F-418D-AE19-62706E023703}">
                      <ahyp:hlinkClr xmlns:ahyp="http://schemas.microsoft.com/office/drawing/2018/hyperlinkcolor" val="tx"/>
                    </a:ext>
                  </a:extLst>
                </a:hlinkClick>
              </a:rPr>
              <a:t>www.linkedin.com/company/secure-project/</a:t>
            </a:r>
            <a:endParaRPr lang="en-US"/>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6" y="5747113"/>
            <a:ext cx="3591630" cy="731140"/>
          </a:xfrm>
        </p:spPr>
        <p:txBody>
          <a:bodyPr>
            <a:normAutofit fontScale="92500"/>
          </a:bodyPr>
          <a:lstStyle/>
          <a:p>
            <a:r>
              <a:rPr lang="en-US" err="1"/>
              <a:t>www. </a:t>
            </a:r>
            <a:r>
              <a:rPr lang="en-US" b="1" err="1"/>
              <a:t>smecrisistoolkit. </a:t>
            </a:r>
            <a:r>
              <a:rPr lang="en-US" err="1"/>
              <a:t>eu</a:t>
            </a:r>
            <a:endParaRPr lang="en-US"/>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591630" cy="1239648"/>
          </a:xfrm>
        </p:spPr>
        <p:txBody>
          <a:bodyPr>
            <a:normAutofit fontScale="92500"/>
          </a:bodyPr>
          <a:lstStyle/>
          <a:p>
            <a:r>
              <a:rPr lang="en-US"/>
              <a:t>UNA CRISIS QUE PROVIENE DE FACTORES EXTERNOS INEVITABLES </a:t>
            </a:r>
          </a:p>
          <a:p>
            <a:endParaRPr lang="en-US"/>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p:txBody>
          <a:bodyPr>
            <a:normAutofit fontScale="70000" lnSpcReduction="20000"/>
          </a:bodyPr>
          <a:lstStyle/>
          <a:p>
            <a:r>
              <a:rPr lang="en-US">
                <a:solidFill>
                  <a:schemeClr val="bg1"/>
                </a:solidFill>
              </a:rPr>
              <a:t>Próximo </a:t>
            </a:r>
            <a:r>
              <a:rPr lang="en-US">
                <a:solidFill>
                  <a:srgbClr val="EDA13E"/>
                </a:solidFill>
              </a:rPr>
              <a:t>módulo 2..</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32276633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8C0D9AF-CAF5-3F6D-473A-568E3209CC2E}"/>
              </a:ext>
            </a:extLst>
          </p:cNvPr>
          <p:cNvSpPr>
            <a:spLocks noGrp="1"/>
          </p:cNvSpPr>
          <p:nvPr>
            <p:ph type="body" sz="quarter" idx="18"/>
          </p:nvPr>
        </p:nvSpPr>
        <p:spPr>
          <a:xfrm>
            <a:off x="734714" y="1351971"/>
            <a:ext cx="10808102" cy="3922524"/>
          </a:xfrm>
        </p:spPr>
        <p:txBody>
          <a:bodyPr numCol="2" spcCol="72000">
            <a:noAutofit/>
          </a:bodyPr>
          <a:lstStyle/>
          <a:p>
            <a:pPr marL="342900" indent="-342900">
              <a:spcBef>
                <a:spcPts val="300"/>
              </a:spcBef>
              <a:buClr>
                <a:srgbClr val="F16924"/>
              </a:buClr>
              <a:buFont typeface="Arial" panose="020B0604020202020204" pitchFamily="34" charset="0"/>
              <a:buChar char="•"/>
            </a:pPr>
            <a:r>
              <a:rPr lang="en-US" sz="2200"/>
              <a:t>Las pequeñas y medianas empresas (PYMES) suelen considerarse la columna vertebral de la economía europea, ya que constituyen una fuente potencial de empleo y crecimiento económico. La Comisión Europea define a las PYME como aquellas que tienen menos de 250 personas empleadas. También deben tener un volumen de negocios anual de hasta 50 millones de euros, o un balance general que no supere los 43 millones de euros.  Muchas de nuestras empresas son mucho más pequeñas que eso, pero los principios expuestos en este curso siguen siendo aplicables. </a:t>
            </a:r>
          </a:p>
          <a:p>
            <a:pPr marL="342900" indent="-342900">
              <a:spcBef>
                <a:spcPts val="300"/>
              </a:spcBef>
              <a:buClr>
                <a:srgbClr val="F16924"/>
              </a:buClr>
              <a:buFont typeface="Arial" panose="020B0604020202020204" pitchFamily="34" charset="0"/>
              <a:buChar char="•"/>
            </a:pPr>
            <a:endParaRPr lang="en-US" sz="2200"/>
          </a:p>
          <a:p>
            <a:pPr marL="342900" indent="-342900">
              <a:spcBef>
                <a:spcPts val="300"/>
              </a:spcBef>
              <a:buClr>
                <a:srgbClr val="F16924"/>
              </a:buClr>
              <a:buFont typeface="Arial" panose="020B0604020202020204" pitchFamily="34" charset="0"/>
              <a:buChar char="•"/>
            </a:pPr>
            <a:endParaRPr lang="en-US" sz="2200"/>
          </a:p>
          <a:p>
            <a:pPr marL="342900" indent="-342900">
              <a:spcBef>
                <a:spcPts val="300"/>
              </a:spcBef>
              <a:buClr>
                <a:srgbClr val="F16924"/>
              </a:buClr>
              <a:buFont typeface="Arial" panose="020B0604020202020204" pitchFamily="34" charset="0"/>
              <a:buChar char="•"/>
            </a:pPr>
            <a:endParaRPr lang="en-US" sz="2200"/>
          </a:p>
          <a:p>
            <a:pPr marL="342900" indent="-342900">
              <a:spcBef>
                <a:spcPts val="300"/>
              </a:spcBef>
              <a:buClr>
                <a:srgbClr val="F16924"/>
              </a:buClr>
              <a:buFont typeface="Arial" panose="020B0604020202020204" pitchFamily="34" charset="0"/>
              <a:buChar char="•"/>
            </a:pPr>
            <a:r>
              <a:rPr lang="en-US" sz="2200"/>
              <a:t>Una crisis empresarial se produce cuando un problema inesperado pone en peligro la estabilidad de una empresa u organización. Estos dilemas pueden originarse internamente o ser provocados por influencias externas </a:t>
            </a:r>
            <a:r>
              <a:rPr lang="en-US" sz="1400"/>
              <a:t>(Hubspot).</a:t>
            </a:r>
          </a:p>
          <a:p>
            <a:pPr marL="342900" indent="-342900">
              <a:spcBef>
                <a:spcPts val="300"/>
              </a:spcBef>
              <a:buClr>
                <a:srgbClr val="F16924"/>
              </a:buClr>
              <a:buFont typeface="Arial" panose="020B0604020202020204" pitchFamily="34" charset="0"/>
              <a:buChar char="•"/>
            </a:pPr>
            <a:r>
              <a:rPr lang="en-GB" sz="2200"/>
              <a:t>Por lo general, la crisis es un acontecimiento inesperado y negativo, que tiene el </a:t>
            </a:r>
          </a:p>
          <a:p>
            <a:pPr marL="342900" indent="-342900">
              <a:spcBef>
                <a:spcPts val="300"/>
              </a:spcBef>
              <a:buClr>
                <a:srgbClr val="F16924"/>
              </a:buClr>
              <a:buFont typeface="Arial" panose="020B0604020202020204" pitchFamily="34" charset="0"/>
              <a:buChar char="•"/>
            </a:pPr>
            <a:r>
              <a:rPr lang="en-GB" sz="2200"/>
              <a:t>potencial de provocar enormes consecuencias negativas </a:t>
            </a:r>
            <a:r>
              <a:rPr lang="en-GB" sz="1400"/>
              <a:t>(Shrivastava, 1993; Pearson y Claire, 1993).</a:t>
            </a:r>
            <a:endParaRPr lang="en-US" sz="1400"/>
          </a:p>
          <a:p>
            <a:pPr marL="342900" indent="-342900">
              <a:spcBef>
                <a:spcPts val="300"/>
              </a:spcBef>
              <a:buClr>
                <a:srgbClr val="F16924"/>
              </a:buClr>
              <a:buFont typeface="Arial" panose="020B0604020202020204" pitchFamily="34" charset="0"/>
              <a:buChar char="•"/>
            </a:pPr>
            <a:r>
              <a:rPr lang="en-US" sz="2200"/>
              <a:t>En general, se considera que una crisis empresarial es el estado de una empresa en el que sus activos están directamente amenazados y, por tanto, su continuidad está en riesgo.</a:t>
            </a:r>
          </a:p>
          <a:p>
            <a:pPr marL="342900" indent="-342900">
              <a:spcBef>
                <a:spcPts val="300"/>
              </a:spcBef>
              <a:buClr>
                <a:srgbClr val="F16924"/>
              </a:buClr>
              <a:buFont typeface="Arial" panose="020B0604020202020204" pitchFamily="34" charset="0"/>
              <a:buChar char="•"/>
            </a:pPr>
            <a:endParaRPr lang="en-US" sz="2200"/>
          </a:p>
          <a:p>
            <a:pPr marL="342900" indent="-342900">
              <a:spcBef>
                <a:spcPts val="300"/>
              </a:spcBef>
              <a:buClr>
                <a:srgbClr val="F16924"/>
              </a:buClr>
              <a:buFont typeface="Arial" panose="020B0604020202020204" pitchFamily="34" charset="0"/>
              <a:buChar char="•"/>
            </a:pPr>
            <a:endParaRPr lang="en-US" sz="2200"/>
          </a:p>
        </p:txBody>
      </p:sp>
      <p:sp>
        <p:nvSpPr>
          <p:cNvPr id="13" name="Text Placeholder 12">
            <a:extLst>
              <a:ext uri="{FF2B5EF4-FFF2-40B4-BE49-F238E27FC236}">
                <a16:creationId xmlns:a16="http://schemas.microsoft.com/office/drawing/2014/main" id="{B9C441D9-D8FA-D34C-6091-16D5A4E0FBDE}"/>
              </a:ext>
            </a:extLst>
          </p:cNvPr>
          <p:cNvSpPr>
            <a:spLocks noGrp="1"/>
          </p:cNvSpPr>
          <p:nvPr>
            <p:ph type="body" sz="quarter" idx="16"/>
          </p:nvPr>
        </p:nvSpPr>
        <p:spPr/>
        <p:txBody>
          <a:bodyPr>
            <a:noAutofit/>
          </a:bodyPr>
          <a:lstStyle/>
          <a:p>
            <a:r>
              <a:rPr lang="en-US"/>
              <a:t>¿Qué define una crisis empresarial?  Algunos puntos de vista </a:t>
            </a:r>
          </a:p>
          <a:p>
            <a:r>
              <a:rPr lang="en-US"/>
              <a:t> </a:t>
            </a:r>
          </a:p>
        </p:txBody>
      </p:sp>
    </p:spTree>
    <p:extLst>
      <p:ext uri="{BB962C8B-B14F-4D97-AF65-F5344CB8AC3E}">
        <p14:creationId xmlns:p14="http://schemas.microsoft.com/office/powerpoint/2010/main" val="13794128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D8597D-C119-F21F-278E-FAE14351A4E3}"/>
              </a:ext>
            </a:extLst>
          </p:cNvPr>
          <p:cNvSpPr/>
          <p:nvPr/>
        </p:nvSpPr>
        <p:spPr>
          <a:xfrm>
            <a:off x="0" y="0"/>
            <a:ext cx="12191999" cy="143680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EB2D5A5-B845-9B90-FA0D-F386CA90F4D4}"/>
              </a:ext>
            </a:extLst>
          </p:cNvPr>
          <p:cNvSpPr>
            <a:spLocks noGrp="1"/>
          </p:cNvSpPr>
          <p:nvPr>
            <p:ph type="body" sz="quarter" idx="18"/>
          </p:nvPr>
        </p:nvSpPr>
        <p:spPr>
          <a:xfrm>
            <a:off x="246731" y="1536431"/>
            <a:ext cx="8233241" cy="4916538"/>
          </a:xfrm>
        </p:spPr>
        <p:txBody>
          <a:bodyPr>
            <a:normAutofit lnSpcReduction="10000"/>
          </a:bodyPr>
          <a:lstStyle/>
          <a:p>
            <a:pPr marL="0" indent="0" algn="just"/>
            <a:r>
              <a:rPr lang="en-GB" b="1"/>
              <a:t>La forma más fácil de identificar una crisis empresarial es evaluar un problema en función de tres elementos clave</a:t>
            </a:r>
            <a:r>
              <a:rPr lang="en-GB"/>
              <a:t>.</a:t>
            </a:r>
          </a:p>
          <a:p>
            <a:pPr marL="457200" indent="-457200" algn="just">
              <a:buClr>
                <a:srgbClr val="F16924"/>
              </a:buClr>
              <a:buFont typeface="+mj-lt"/>
              <a:buAutoNum type="arabicPeriod"/>
            </a:pPr>
            <a:r>
              <a:rPr lang="en-GB"/>
              <a:t>En primer lugar, el problema debe suponer una amenaza inminente para la organización.</a:t>
            </a:r>
          </a:p>
          <a:p>
            <a:pPr marL="457200" indent="-457200" algn="just">
              <a:buClr>
                <a:srgbClr val="F16924"/>
              </a:buClr>
              <a:buFont typeface="+mj-lt"/>
              <a:buAutoNum type="arabicPeriod"/>
            </a:pPr>
            <a:r>
              <a:rPr lang="en-GB"/>
              <a:t>A continuación, la situación debe implicar un elemento de sorpresa o choque.</a:t>
            </a:r>
          </a:p>
          <a:p>
            <a:pPr marL="457200" indent="-457200" algn="just">
              <a:buClr>
                <a:srgbClr val="F16924"/>
              </a:buClr>
              <a:buFont typeface="+mj-lt"/>
              <a:buAutoNum type="arabicPeriod"/>
            </a:pPr>
            <a:r>
              <a:rPr lang="en-GB"/>
              <a:t>Por último, debido a la gravedad del problema y a su carácter inesperado, la situación presionará a la empresa para que tome decisiones oportunas y eficaces. Conocer los elementos que componen una crisis empresarial puede ser decisivo para identificar estos problemas antes de que sea demasiado tarde.</a:t>
            </a:r>
          </a:p>
          <a:p>
            <a:pPr marL="0" indent="0" algn="just"/>
            <a:endParaRPr lang="en-GB" sz="100">
              <a:solidFill>
                <a:srgbClr val="083553"/>
              </a:solidFill>
            </a:endParaRPr>
          </a:p>
          <a:p>
            <a:pPr marL="0" indent="0" algn="just"/>
            <a:r>
              <a:rPr lang="en-GB">
                <a:solidFill>
                  <a:srgbClr val="B41F7A"/>
                </a:solidFill>
                <a:ea typeface="Open Sans Light" panose="020B0306030504020204" pitchFamily="34" charset="0"/>
                <a:cs typeface="Open Sans Light" panose="020B0306030504020204" pitchFamily="34" charset="0"/>
              </a:rPr>
              <a:t>No se puede negar que el tamaño importa, las </a:t>
            </a:r>
            <a:r>
              <a:rPr lang="en-GB" b="1" u="sng">
                <a:solidFill>
                  <a:srgbClr val="B41F7A"/>
                </a:solidFill>
                <a:ea typeface="Open Sans Light" panose="020B0306030504020204" pitchFamily="34" charset="0"/>
                <a:cs typeface="Open Sans Light" panose="020B0306030504020204" pitchFamily="34" charset="0"/>
              </a:rPr>
              <a:t>pequeñas y medianas empresas (PYMES) están estadísticamente más expuestas a las crisis empresariales que las grandes empresas.</a:t>
            </a:r>
            <a:endParaRPr lang="en-US" b="1" u="sng">
              <a:solidFill>
                <a:srgbClr val="B41F7A"/>
              </a:solidFill>
            </a:endParaRPr>
          </a:p>
        </p:txBody>
      </p:sp>
      <p:sp>
        <p:nvSpPr>
          <p:cNvPr id="7" name="Text Placeholder 6">
            <a:extLst>
              <a:ext uri="{FF2B5EF4-FFF2-40B4-BE49-F238E27FC236}">
                <a16:creationId xmlns:a16="http://schemas.microsoft.com/office/drawing/2014/main" id="{E29D7098-E7A2-7E96-C0FF-6B55C4A0D08D}"/>
              </a:ext>
            </a:extLst>
          </p:cNvPr>
          <p:cNvSpPr>
            <a:spLocks noGrp="1"/>
          </p:cNvSpPr>
          <p:nvPr>
            <p:ph type="body" sz="quarter" idx="16"/>
          </p:nvPr>
        </p:nvSpPr>
        <p:spPr/>
        <p:txBody>
          <a:bodyPr>
            <a:normAutofit lnSpcReduction="10000"/>
          </a:bodyPr>
          <a:lstStyle/>
          <a:p>
            <a:r>
              <a:rPr lang="en-US">
                <a:solidFill>
                  <a:schemeClr val="bg1"/>
                </a:solidFill>
              </a:rPr>
              <a:t>IDENTIFICAR UNA CRISIS EMPRESARIAL </a:t>
            </a:r>
          </a:p>
        </p:txBody>
      </p:sp>
      <p:pic>
        <p:nvPicPr>
          <p:cNvPr id="10" name="Picture 9" descr="An iceberg in the water&#10;&#10;Description automatically generated with medium confidence">
            <a:extLst>
              <a:ext uri="{FF2B5EF4-FFF2-40B4-BE49-F238E27FC236}">
                <a16:creationId xmlns:a16="http://schemas.microsoft.com/office/drawing/2014/main" id="{B11F6AE9-20FB-7359-ADDF-EEFDBED98C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32616" y="1774372"/>
            <a:ext cx="3254168" cy="4440656"/>
          </a:xfrm>
          <a:prstGeom prst="rect">
            <a:avLst/>
          </a:prstGeom>
        </p:spPr>
      </p:pic>
    </p:spTree>
    <p:extLst>
      <p:ext uri="{BB962C8B-B14F-4D97-AF65-F5344CB8AC3E}">
        <p14:creationId xmlns:p14="http://schemas.microsoft.com/office/powerpoint/2010/main" val="18540997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877067-4DF6-CAD3-9D51-E733FD7068E0}"/>
              </a:ext>
            </a:extLst>
          </p:cNvPr>
          <p:cNvSpPr/>
          <p:nvPr/>
        </p:nvSpPr>
        <p:spPr>
          <a:xfrm>
            <a:off x="21976" y="9264"/>
            <a:ext cx="3953022"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8A4CA383-4C97-AF9C-723E-AC0CB7603B14}"/>
              </a:ext>
            </a:extLst>
          </p:cNvPr>
          <p:cNvSpPr txBox="1"/>
          <p:nvPr/>
        </p:nvSpPr>
        <p:spPr>
          <a:xfrm>
            <a:off x="152885" y="635920"/>
            <a:ext cx="3572859" cy="544679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ct val="0"/>
              </a:spcBef>
            </a:pPr>
            <a:r>
              <a:rPr lang="en-GB">
                <a:solidFill>
                  <a:schemeClr val="bg1"/>
                </a:solidFill>
                <a:latin typeface="+mn-lt"/>
                <a:ea typeface="Open Sans Light" panose="020B0306030504020204" pitchFamily="34" charset="0"/>
                <a:cs typeface="Open Sans Light" panose="020B0306030504020204" pitchFamily="34" charset="0"/>
              </a:rPr>
              <a:t>Superar una crisis financiera o empresarial es una de las tareas de gestión más difíciles.</a:t>
            </a:r>
          </a:p>
          <a:p>
            <a:pPr algn="l">
              <a:lnSpc>
                <a:spcPts val="2240"/>
              </a:lnSpc>
              <a:spcBef>
                <a:spcPct val="0"/>
              </a:spcBef>
            </a:pPr>
            <a:endParaRPr lang="en-GB">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ct val="0"/>
              </a:spcBef>
            </a:pPr>
            <a:r>
              <a:rPr lang="en-GB">
                <a:solidFill>
                  <a:schemeClr val="bg1"/>
                </a:solidFill>
                <a:latin typeface="+mn-lt"/>
                <a:ea typeface="Open Sans Light" panose="020B0306030504020204" pitchFamily="34" charset="0"/>
                <a:cs typeface="Open Sans Light" panose="020B0306030504020204" pitchFamily="34" charset="0"/>
              </a:rPr>
              <a:t>Sin apoyo externo (por ejemplo, de asesores empresariales, consultores de gestión, abogados o expertos del sector), a menudo resulta difícil de gestionar.  </a:t>
            </a:r>
            <a:r>
              <a:rPr lang="en-GB" b="1">
                <a:solidFill>
                  <a:schemeClr val="bg1"/>
                </a:solidFill>
                <a:latin typeface="+mn-lt"/>
                <a:ea typeface="Open Sans Light" panose="020B0306030504020204" pitchFamily="34" charset="0"/>
                <a:cs typeface="Open Sans Light" panose="020B0306030504020204" pitchFamily="34" charset="0"/>
              </a:rPr>
              <a:t>Consulte nuestro estudio de caso más adelante en este módulo: el apoyo externo puede cambiar las reglas del juego. </a:t>
            </a:r>
          </a:p>
          <a:p>
            <a:pPr algn="l">
              <a:lnSpc>
                <a:spcPts val="2240"/>
              </a:lnSpc>
              <a:spcBef>
                <a:spcPct val="0"/>
              </a:spcBef>
            </a:pPr>
            <a:endParaRPr lang="en-GB">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ct val="0"/>
              </a:spcBef>
            </a:pPr>
            <a:r>
              <a:rPr lang="en-IE">
                <a:solidFill>
                  <a:schemeClr val="bg1"/>
                </a:solidFill>
                <a:latin typeface="+mn-lt"/>
              </a:rPr>
              <a:t>Las </a:t>
            </a:r>
            <a:r>
              <a:rPr lang="en-IE" b="1">
                <a:solidFill>
                  <a:srgbClr val="EDA13E"/>
                </a:solidFill>
                <a:latin typeface="+mn-lt"/>
              </a:rPr>
              <a:t>4 </a:t>
            </a:r>
            <a:r>
              <a:rPr lang="en-IE">
                <a:solidFill>
                  <a:schemeClr val="bg1"/>
                </a:solidFill>
                <a:latin typeface="+mn-lt"/>
              </a:rPr>
              <a:t>razones clave por las que una crisis empresarial es </a:t>
            </a:r>
            <a:r>
              <a:rPr lang="en-GB">
                <a:solidFill>
                  <a:schemeClr val="bg1"/>
                </a:solidFill>
                <a:latin typeface="+mn-lt"/>
              </a:rPr>
              <a:t>complicada ..</a:t>
            </a:r>
          </a:p>
          <a:p>
            <a:pPr algn="l">
              <a:lnSpc>
                <a:spcPts val="2240"/>
              </a:lnSpc>
              <a:spcBef>
                <a:spcPct val="0"/>
              </a:spcBef>
            </a:pPr>
            <a:endParaRPr lang="en-GB" sz="2200">
              <a:solidFill>
                <a:schemeClr val="bg1"/>
              </a:solidFill>
              <a:latin typeface="+mn-lt"/>
              <a:ea typeface="Open Sans Light" panose="020B0306030504020204" pitchFamily="34" charset="0"/>
              <a:cs typeface="Open Sans Light" panose="020B0306030504020204" pitchFamily="34" charset="0"/>
            </a:endParaRPr>
          </a:p>
        </p:txBody>
      </p:sp>
      <p:sp>
        <p:nvSpPr>
          <p:cNvPr id="17" name="TextBox 57">
            <a:extLst>
              <a:ext uri="{FF2B5EF4-FFF2-40B4-BE49-F238E27FC236}">
                <a16:creationId xmlns:a16="http://schemas.microsoft.com/office/drawing/2014/main" id="{124DCD05-6E90-5B25-21BC-81AA4F0B3BB9}"/>
              </a:ext>
            </a:extLst>
          </p:cNvPr>
          <p:cNvSpPr txBox="1"/>
          <p:nvPr/>
        </p:nvSpPr>
        <p:spPr>
          <a:xfrm>
            <a:off x="5549067" y="529775"/>
            <a:ext cx="6511554" cy="5816977"/>
          </a:xfrm>
          <a:prstGeom prst="rect">
            <a:avLst/>
          </a:prstGeom>
          <a:noFill/>
        </p:spPr>
        <p:txBody>
          <a:bodyPr wrap="square" rtlCol="0" anchor="t">
            <a:spAutoFit/>
          </a:bodyPr>
          <a:lstStyle/>
          <a:p>
            <a:pPr>
              <a:spcBef>
                <a:spcPts val="675"/>
              </a:spcBef>
            </a:pPr>
            <a:r>
              <a:rPr lang="en-GB" sz="2200" b="1">
                <a:solidFill>
                  <a:srgbClr val="B41F7A"/>
                </a:solidFill>
                <a:cs typeface="Poppins" pitchFamily="2" charset="77"/>
              </a:rPr>
              <a:t>No hay planes </a:t>
            </a:r>
            <a:r>
              <a:rPr lang="en-GB" sz="2200" b="1">
                <a:solidFill>
                  <a:srgbClr val="595959"/>
                </a:solidFill>
                <a:cs typeface="Poppins" pitchFamily="2" charset="77"/>
              </a:rPr>
              <a:t>- </a:t>
            </a:r>
            <a:r>
              <a:rPr lang="en-US" sz="2200">
                <a:solidFill>
                  <a:srgbClr val="595959"/>
                </a:solidFill>
                <a:ea typeface="Lato Light" panose="020F0502020204030203" pitchFamily="34" charset="0"/>
                <a:cs typeface="Lato Light" panose="020F0502020204030203" pitchFamily="34" charset="0"/>
              </a:rPr>
              <a:t>Cada empresa y cada crisis corporativa es diferente. No hay remedios estándar ni planos. </a:t>
            </a:r>
          </a:p>
          <a:p>
            <a:pPr>
              <a:spcBef>
                <a:spcPts val="675"/>
              </a:spcBef>
            </a:pPr>
            <a:endParaRPr lang="en-US" sz="800">
              <a:solidFill>
                <a:srgbClr val="595959"/>
              </a:solidFill>
              <a:ea typeface="Lato Light" panose="020F0502020204030203" pitchFamily="34" charset="0"/>
              <a:cs typeface="Lato Light" panose="020F0502020204030203" pitchFamily="34" charset="0"/>
            </a:endParaRPr>
          </a:p>
          <a:p>
            <a:pPr>
              <a:spcBef>
                <a:spcPts val="675"/>
              </a:spcBef>
            </a:pPr>
            <a:r>
              <a:rPr lang="en-GB" sz="2200" b="1">
                <a:solidFill>
                  <a:srgbClr val="B41F7A"/>
                </a:solidFill>
                <a:cs typeface="Poppins" pitchFamily="2" charset="77"/>
              </a:rPr>
              <a:t>Presión de tiempo </a:t>
            </a:r>
            <a:r>
              <a:rPr lang="en-GB" sz="2200" b="1">
                <a:solidFill>
                  <a:srgbClr val="595959"/>
                </a:solidFill>
                <a:cs typeface="Poppins" pitchFamily="2" charset="77"/>
              </a:rPr>
              <a:t>- Las </a:t>
            </a:r>
            <a:r>
              <a:rPr lang="en-GB" sz="2200">
                <a:solidFill>
                  <a:srgbClr val="595959"/>
                </a:solidFill>
                <a:ea typeface="Lato Light" panose="020F0502020204030203" pitchFamily="34" charset="0"/>
                <a:cs typeface="Lato Light" panose="020F0502020204030203" pitchFamily="34" charset="0"/>
              </a:rPr>
              <a:t>decisiones de supervivencia deben tomarse bajo una gran presión de tiempo. Cuanto más avanza la crisis, más limitado es el margen de acción y mayor es la presión para actuar.</a:t>
            </a:r>
          </a:p>
          <a:p>
            <a:pPr>
              <a:spcBef>
                <a:spcPts val="675"/>
              </a:spcBef>
            </a:pPr>
            <a:endParaRPr lang="en-GB" sz="1050">
              <a:solidFill>
                <a:srgbClr val="595959"/>
              </a:solidFill>
              <a:ea typeface="Lato Light" panose="020F0502020204030203" pitchFamily="34" charset="0"/>
              <a:cs typeface="Lato Light" panose="020F0502020204030203" pitchFamily="34" charset="0"/>
            </a:endParaRPr>
          </a:p>
          <a:p>
            <a:pPr>
              <a:spcBef>
                <a:spcPts val="675"/>
              </a:spcBef>
            </a:pPr>
            <a:r>
              <a:rPr lang="en-GB" sz="2200" b="1">
                <a:solidFill>
                  <a:srgbClr val="B41F7A"/>
                </a:solidFill>
                <a:cs typeface="Poppins" pitchFamily="2" charset="77"/>
              </a:rPr>
              <a:t>Datos inadecuados </a:t>
            </a:r>
            <a:r>
              <a:rPr lang="en-GB" sz="2200" b="1">
                <a:solidFill>
                  <a:srgbClr val="595959"/>
                </a:solidFill>
                <a:cs typeface="Poppins" pitchFamily="2" charset="77"/>
              </a:rPr>
              <a:t>- </a:t>
            </a:r>
            <a:r>
              <a:rPr lang="en-GB" sz="2200">
                <a:solidFill>
                  <a:srgbClr val="595959"/>
                </a:solidFill>
                <a:ea typeface="Lato Light" panose="020F0502020204030203" pitchFamily="34" charset="0"/>
                <a:cs typeface="Lato Light" panose="020F0502020204030203" pitchFamily="34" charset="0"/>
              </a:rPr>
              <a:t>Los datos disponibles son casi siempre inadecuados. La preparación de la información para crear una base para la toma de decisiones consume tiempo y recursos valiosos.</a:t>
            </a:r>
          </a:p>
          <a:p>
            <a:pPr>
              <a:spcBef>
                <a:spcPts val="675"/>
              </a:spcBef>
            </a:pPr>
            <a:endParaRPr lang="en-GB" sz="1050">
              <a:solidFill>
                <a:srgbClr val="595959"/>
              </a:solidFill>
              <a:ea typeface="Lato Light" panose="020F0502020204030203" pitchFamily="34" charset="0"/>
              <a:cs typeface="Lato Light" panose="020F0502020204030203" pitchFamily="34" charset="0"/>
            </a:endParaRPr>
          </a:p>
          <a:p>
            <a:pPr>
              <a:spcBef>
                <a:spcPts val="675"/>
              </a:spcBef>
            </a:pPr>
            <a:r>
              <a:rPr lang="en-GB" sz="2200" b="1">
                <a:solidFill>
                  <a:srgbClr val="B41F7A"/>
                </a:solidFill>
                <a:cs typeface="Poppins" pitchFamily="2" charset="77"/>
              </a:rPr>
              <a:t>Conocimiento </a:t>
            </a:r>
            <a:r>
              <a:rPr lang="en-GB" sz="2200" b="1">
                <a:solidFill>
                  <a:srgbClr val="595959"/>
                </a:solidFill>
                <a:cs typeface="Poppins" pitchFamily="2" charset="77"/>
              </a:rPr>
              <a:t>- </a:t>
            </a:r>
            <a:r>
              <a:rPr lang="en-GB" sz="2200">
                <a:solidFill>
                  <a:srgbClr val="595959"/>
                </a:solidFill>
                <a:ea typeface="Lato Light" panose="020F0502020204030203" pitchFamily="34" charset="0"/>
                <a:cs typeface="Lato Light" panose="020F0502020204030203" pitchFamily="34" charset="0"/>
              </a:rPr>
              <a:t>Superar una crisis requiere un alto grado de conocimiento metodológico, liderazgo y comunicación por parte de las personas implicadas.</a:t>
            </a:r>
            <a:endParaRPr lang="en-GB" sz="1600">
              <a:solidFill>
                <a:srgbClr val="595959"/>
              </a:solidFill>
              <a:ea typeface="Lato Light" panose="020F0502020204030203" pitchFamily="34" charset="0"/>
              <a:cs typeface="Lato Light" panose="020F0502020204030203" pitchFamily="34" charset="0"/>
            </a:endParaRPr>
          </a:p>
        </p:txBody>
      </p:sp>
      <p:grpSp>
        <p:nvGrpSpPr>
          <p:cNvPr id="4" name="Group 3">
            <a:extLst>
              <a:ext uri="{FF2B5EF4-FFF2-40B4-BE49-F238E27FC236}">
                <a16:creationId xmlns:a16="http://schemas.microsoft.com/office/drawing/2014/main" id="{41A4C572-EB3E-18A6-055F-EE7F9D67D7AD}"/>
              </a:ext>
            </a:extLst>
          </p:cNvPr>
          <p:cNvGrpSpPr/>
          <p:nvPr/>
        </p:nvGrpSpPr>
        <p:grpSpPr>
          <a:xfrm>
            <a:off x="4354427" y="2104083"/>
            <a:ext cx="923646" cy="923888"/>
            <a:chOff x="10376768" y="3823816"/>
            <a:chExt cx="923646" cy="923888"/>
          </a:xfrm>
          <a:solidFill>
            <a:srgbClr val="595959"/>
          </a:solidFill>
        </p:grpSpPr>
        <p:sp>
          <p:nvSpPr>
            <p:cNvPr id="5" name="Freeform 4">
              <a:extLst>
                <a:ext uri="{FF2B5EF4-FFF2-40B4-BE49-F238E27FC236}">
                  <a16:creationId xmlns:a16="http://schemas.microsoft.com/office/drawing/2014/main" id="{03B8D1AA-8026-53D7-FAFE-73289341C790}"/>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 name="Graphic 2">
              <a:extLst>
                <a:ext uri="{FF2B5EF4-FFF2-40B4-BE49-F238E27FC236}">
                  <a16:creationId xmlns:a16="http://schemas.microsoft.com/office/drawing/2014/main" id="{3DADFA63-2571-D9C0-BA64-F10F499ED171}"/>
                </a:ext>
              </a:extLst>
            </p:cNvPr>
            <p:cNvGrpSpPr/>
            <p:nvPr/>
          </p:nvGrpSpPr>
          <p:grpSpPr>
            <a:xfrm>
              <a:off x="10376768" y="3823816"/>
              <a:ext cx="923646" cy="923888"/>
              <a:chOff x="10376768" y="3823816"/>
              <a:chExt cx="923646" cy="923888"/>
            </a:xfrm>
            <a:grpFill/>
          </p:grpSpPr>
          <p:sp>
            <p:nvSpPr>
              <p:cNvPr id="8" name="Freeform 7">
                <a:extLst>
                  <a:ext uri="{FF2B5EF4-FFF2-40B4-BE49-F238E27FC236}">
                    <a16:creationId xmlns:a16="http://schemas.microsoft.com/office/drawing/2014/main" id="{D55BCD6B-091F-41E7-3813-20494FD7E169}"/>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id="{9773D425-1E73-F4B8-E809-07332EE916B8}"/>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3" h="406493">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77753D67-3E05-C6F6-0689-A07D233AFA6A}"/>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1" name="Group 10">
            <a:extLst>
              <a:ext uri="{FF2B5EF4-FFF2-40B4-BE49-F238E27FC236}">
                <a16:creationId xmlns:a16="http://schemas.microsoft.com/office/drawing/2014/main" id="{2B36B10D-BEBC-437D-DDF2-F2AC9B147DC2}"/>
              </a:ext>
            </a:extLst>
          </p:cNvPr>
          <p:cNvGrpSpPr/>
          <p:nvPr/>
        </p:nvGrpSpPr>
        <p:grpSpPr>
          <a:xfrm>
            <a:off x="4524216" y="596176"/>
            <a:ext cx="771630" cy="770652"/>
            <a:chOff x="4583522" y="477429"/>
            <a:chExt cx="1285857" cy="1284227"/>
          </a:xfrm>
          <a:solidFill>
            <a:srgbClr val="595959"/>
          </a:solidFill>
        </p:grpSpPr>
        <p:grpSp>
          <p:nvGrpSpPr>
            <p:cNvPr id="12" name="Graphic 24">
              <a:extLst>
                <a:ext uri="{FF2B5EF4-FFF2-40B4-BE49-F238E27FC236}">
                  <a16:creationId xmlns:a16="http://schemas.microsoft.com/office/drawing/2014/main" id="{75ECD209-F7EE-58A5-C803-64DFC15F0E2C}"/>
                </a:ext>
              </a:extLst>
            </p:cNvPr>
            <p:cNvGrpSpPr/>
            <p:nvPr/>
          </p:nvGrpSpPr>
          <p:grpSpPr>
            <a:xfrm>
              <a:off x="5099909" y="1002440"/>
              <a:ext cx="720240" cy="720592"/>
              <a:chOff x="5098372" y="991465"/>
              <a:chExt cx="720240" cy="720592"/>
            </a:xfrm>
            <a:grpFill/>
          </p:grpSpPr>
          <p:sp>
            <p:nvSpPr>
              <p:cNvPr id="23" name="Freeform 22">
                <a:extLst>
                  <a:ext uri="{FF2B5EF4-FFF2-40B4-BE49-F238E27FC236}">
                    <a16:creationId xmlns:a16="http://schemas.microsoft.com/office/drawing/2014/main" id="{3417F6DB-145A-9B87-B65C-6B1FE5C08058}"/>
                  </a:ext>
                </a:extLst>
              </p:cNvPr>
              <p:cNvSpPr/>
              <p:nvPr/>
            </p:nvSpPr>
            <p:spPr>
              <a:xfrm>
                <a:off x="5427325" y="991465"/>
                <a:ext cx="391287" cy="390774"/>
              </a:xfrm>
              <a:custGeom>
                <a:avLst/>
                <a:gdLst>
                  <a:gd name="connsiteX0" fmla="*/ 114183 w 391287"/>
                  <a:gd name="connsiteY0" fmla="*/ 382826 h 390774"/>
                  <a:gd name="connsiteX1" fmla="*/ 154792 w 391287"/>
                  <a:gd name="connsiteY1" fmla="*/ 344223 h 390774"/>
                  <a:gd name="connsiteX2" fmla="*/ 165777 w 391287"/>
                  <a:gd name="connsiteY2" fmla="*/ 340562 h 390774"/>
                  <a:gd name="connsiteX3" fmla="*/ 252987 w 391287"/>
                  <a:gd name="connsiteY3" fmla="*/ 302957 h 390774"/>
                  <a:gd name="connsiteX4" fmla="*/ 310240 w 391287"/>
                  <a:gd name="connsiteY4" fmla="*/ 245052 h 390774"/>
                  <a:gd name="connsiteX5" fmla="*/ 251323 w 391287"/>
                  <a:gd name="connsiteY5" fmla="*/ 54698 h 390774"/>
                  <a:gd name="connsiteX6" fmla="*/ 146471 w 391287"/>
                  <a:gd name="connsiteY6" fmla="*/ 81654 h 390774"/>
                  <a:gd name="connsiteX7" fmla="*/ 81562 w 391287"/>
                  <a:gd name="connsiteY7" fmla="*/ 146214 h 390774"/>
                  <a:gd name="connsiteX8" fmla="*/ 50606 w 391287"/>
                  <a:gd name="connsiteY8" fmla="*/ 223754 h 390774"/>
                  <a:gd name="connsiteX9" fmla="*/ 43282 w 391287"/>
                  <a:gd name="connsiteY9" fmla="*/ 240726 h 390774"/>
                  <a:gd name="connsiteX10" fmla="*/ 8997 w 391287"/>
                  <a:gd name="connsiteY10" fmla="*/ 276667 h 390774"/>
                  <a:gd name="connsiteX11" fmla="*/ 676 w 391287"/>
                  <a:gd name="connsiteY11" fmla="*/ 211108 h 390774"/>
                  <a:gd name="connsiteX12" fmla="*/ 49940 w 391287"/>
                  <a:gd name="connsiteY12" fmla="*/ 105282 h 390774"/>
                  <a:gd name="connsiteX13" fmla="*/ 106860 w 391287"/>
                  <a:gd name="connsiteY13" fmla="*/ 48708 h 390774"/>
                  <a:gd name="connsiteX14" fmla="*/ 292265 w 391287"/>
                  <a:gd name="connsiteY14" fmla="*/ 14430 h 390774"/>
                  <a:gd name="connsiteX15" fmla="*/ 391126 w 391287"/>
                  <a:gd name="connsiteY15" fmla="*/ 174834 h 390774"/>
                  <a:gd name="connsiteX16" fmla="*/ 347854 w 391287"/>
                  <a:gd name="connsiteY16" fmla="*/ 278997 h 390774"/>
                  <a:gd name="connsiteX17" fmla="*/ 278618 w 391287"/>
                  <a:gd name="connsiteY17" fmla="*/ 347884 h 390774"/>
                  <a:gd name="connsiteX18" fmla="*/ 114183 w 391287"/>
                  <a:gd name="connsiteY18" fmla="*/ 382826 h 3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287" h="390774">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F16924"/>
              </a:solidFill>
              <a:ln w="331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19C3A7-0FA6-0776-6A0F-6A41F6F53063}"/>
                  </a:ext>
                </a:extLst>
              </p:cNvPr>
              <p:cNvSpPr/>
              <p:nvPr/>
            </p:nvSpPr>
            <p:spPr>
              <a:xfrm>
                <a:off x="5098372" y="1320880"/>
                <a:ext cx="391481" cy="391177"/>
              </a:xfrm>
              <a:custGeom>
                <a:avLst/>
                <a:gdLst>
                  <a:gd name="connsiteX0" fmla="*/ 383219 w 391481"/>
                  <a:gd name="connsiteY0" fmla="*/ 113646 h 391177"/>
                  <a:gd name="connsiteX1" fmla="*/ 354593 w 391481"/>
                  <a:gd name="connsiteY1" fmla="*/ 270056 h 391177"/>
                  <a:gd name="connsiteX2" fmla="*/ 271710 w 391481"/>
                  <a:gd name="connsiteY2" fmla="*/ 353586 h 391177"/>
                  <a:gd name="connsiteX3" fmla="*/ 45694 w 391481"/>
                  <a:gd name="connsiteY3" fmla="*/ 338611 h 391177"/>
                  <a:gd name="connsiteX4" fmla="*/ 43697 w 391481"/>
                  <a:gd name="connsiteY4" fmla="*/ 111982 h 391177"/>
                  <a:gd name="connsiteX5" fmla="*/ 113932 w 391481"/>
                  <a:gd name="connsiteY5" fmla="*/ 42097 h 391177"/>
                  <a:gd name="connsiteX6" fmla="*/ 276370 w 391481"/>
                  <a:gd name="connsiteY6" fmla="*/ 7820 h 391177"/>
                  <a:gd name="connsiteX7" fmla="*/ 235427 w 391481"/>
                  <a:gd name="connsiteY7" fmla="*/ 48420 h 391177"/>
                  <a:gd name="connsiteX8" fmla="*/ 224776 w 391481"/>
                  <a:gd name="connsiteY8" fmla="*/ 50749 h 391177"/>
                  <a:gd name="connsiteX9" fmla="*/ 142225 w 391481"/>
                  <a:gd name="connsiteY9" fmla="*/ 84694 h 391177"/>
                  <a:gd name="connsiteX10" fmla="*/ 84640 w 391481"/>
                  <a:gd name="connsiteY10" fmla="*/ 142266 h 391177"/>
                  <a:gd name="connsiteX11" fmla="*/ 84973 w 391481"/>
                  <a:gd name="connsiteY11" fmla="*/ 305997 h 391177"/>
                  <a:gd name="connsiteX12" fmla="*/ 248742 w 391481"/>
                  <a:gd name="connsiteY12" fmla="*/ 306663 h 391177"/>
                  <a:gd name="connsiteX13" fmla="*/ 306328 w 391481"/>
                  <a:gd name="connsiteY13" fmla="*/ 249091 h 391177"/>
                  <a:gd name="connsiteX14" fmla="*/ 340613 w 391481"/>
                  <a:gd name="connsiteY14" fmla="*/ 166559 h 391177"/>
                  <a:gd name="connsiteX15" fmla="*/ 344607 w 391481"/>
                  <a:gd name="connsiteY15" fmla="*/ 154246 h 391177"/>
                  <a:gd name="connsiteX16" fmla="*/ 383219 w 391481"/>
                  <a:gd name="connsiteY16" fmla="*/ 113646 h 39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81" h="391177">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F16924"/>
              </a:solidFill>
              <a:ln w="331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FDF2B11-5B00-4C0F-6DDF-CA0E558DB91A}"/>
                  </a:ext>
                </a:extLst>
              </p:cNvPr>
              <p:cNvSpPr/>
              <p:nvPr/>
            </p:nvSpPr>
            <p:spPr>
              <a:xfrm>
                <a:off x="5330925" y="1222922"/>
                <a:ext cx="259181" cy="256678"/>
              </a:xfrm>
              <a:custGeom>
                <a:avLst/>
                <a:gdLst>
                  <a:gd name="connsiteX0" fmla="*/ 259181 w 259181"/>
                  <a:gd name="connsiteY0" fmla="*/ 23579 h 256678"/>
                  <a:gd name="connsiteX1" fmla="*/ 246865 w 259181"/>
                  <a:gd name="connsiteY1" fmla="*/ 45210 h 256678"/>
                  <a:gd name="connsiteX2" fmla="*/ 44816 w 259181"/>
                  <a:gd name="connsiteY2" fmla="*/ 247545 h 256678"/>
                  <a:gd name="connsiteX3" fmla="*/ 7868 w 259181"/>
                  <a:gd name="connsiteY3" fmla="*/ 249542 h 256678"/>
                  <a:gd name="connsiteX4" fmla="*/ 8867 w 259181"/>
                  <a:gd name="connsiteY4" fmla="*/ 211604 h 256678"/>
                  <a:gd name="connsiteX5" fmla="*/ 210916 w 259181"/>
                  <a:gd name="connsiteY5" fmla="*/ 9269 h 256678"/>
                  <a:gd name="connsiteX6" fmla="*/ 240541 w 259181"/>
                  <a:gd name="connsiteY6" fmla="*/ 2946 h 256678"/>
                  <a:gd name="connsiteX7" fmla="*/ 259181 w 259181"/>
                  <a:gd name="connsiteY7" fmla="*/ 23579 h 25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181" h="256677">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F16924"/>
              </a:solidFill>
              <a:ln w="3314" cap="flat">
                <a:noFill/>
                <a:prstDash val="solid"/>
                <a:miter/>
              </a:ln>
            </p:spPr>
            <p:txBody>
              <a:bodyPr rtlCol="0" anchor="ctr"/>
              <a:lstStyle/>
              <a:p>
                <a:endParaRPr lang="en-US"/>
              </a:p>
            </p:txBody>
          </p:sp>
        </p:grpSp>
        <p:grpSp>
          <p:nvGrpSpPr>
            <p:cNvPr id="13" name="Graphic 24">
              <a:extLst>
                <a:ext uri="{FF2B5EF4-FFF2-40B4-BE49-F238E27FC236}">
                  <a16:creationId xmlns:a16="http://schemas.microsoft.com/office/drawing/2014/main" id="{32B12CC2-1C4D-1EBB-C908-D1F644950324}"/>
                </a:ext>
              </a:extLst>
            </p:cNvPr>
            <p:cNvGrpSpPr/>
            <p:nvPr/>
          </p:nvGrpSpPr>
          <p:grpSpPr>
            <a:xfrm>
              <a:off x="4583522" y="477429"/>
              <a:ext cx="1285857" cy="1284227"/>
              <a:chOff x="4583522" y="477429"/>
              <a:chExt cx="1285857" cy="1284227"/>
            </a:xfrm>
            <a:grpFill/>
          </p:grpSpPr>
          <p:sp>
            <p:nvSpPr>
              <p:cNvPr id="14" name="Freeform 13">
                <a:extLst>
                  <a:ext uri="{FF2B5EF4-FFF2-40B4-BE49-F238E27FC236}">
                    <a16:creationId xmlns:a16="http://schemas.microsoft.com/office/drawing/2014/main" id="{EF4326B1-18B3-6F48-1601-DEB2685FD299}"/>
                  </a:ext>
                </a:extLst>
              </p:cNvPr>
              <p:cNvSpPr/>
              <p:nvPr/>
            </p:nvSpPr>
            <p:spPr>
              <a:xfrm>
                <a:off x="4583522" y="477429"/>
                <a:ext cx="1285857" cy="1284227"/>
              </a:xfrm>
              <a:custGeom>
                <a:avLst/>
                <a:gdLst>
                  <a:gd name="connsiteX0" fmla="*/ 666 w 1285857"/>
                  <a:gd name="connsiteY0" fmla="*/ 677223 h 1284227"/>
                  <a:gd name="connsiteX1" fmla="*/ 6324 w 1285857"/>
                  <a:gd name="connsiteY1" fmla="*/ 669236 h 1284227"/>
                  <a:gd name="connsiteX2" fmla="*/ 32288 w 1285857"/>
                  <a:gd name="connsiteY2" fmla="*/ 660584 h 1284227"/>
                  <a:gd name="connsiteX3" fmla="*/ 50595 w 1285857"/>
                  <a:gd name="connsiteY3" fmla="*/ 680884 h 1284227"/>
                  <a:gd name="connsiteX4" fmla="*/ 50928 w 1285857"/>
                  <a:gd name="connsiteY4" fmla="*/ 694528 h 1284227"/>
                  <a:gd name="connsiteX5" fmla="*/ 50928 w 1285857"/>
                  <a:gd name="connsiteY5" fmla="*/ 1099531 h 1284227"/>
                  <a:gd name="connsiteX6" fmla="*/ 85546 w 1285857"/>
                  <a:gd name="connsiteY6" fmla="*/ 1133808 h 1284227"/>
                  <a:gd name="connsiteX7" fmla="*/ 460685 w 1285857"/>
                  <a:gd name="connsiteY7" fmla="*/ 1133808 h 1284227"/>
                  <a:gd name="connsiteX8" fmla="*/ 475331 w 1285857"/>
                  <a:gd name="connsiteY8" fmla="*/ 1133808 h 1284227"/>
                  <a:gd name="connsiteX9" fmla="*/ 563540 w 1285857"/>
                  <a:gd name="connsiteY9" fmla="*/ 880556 h 1284227"/>
                  <a:gd name="connsiteX10" fmla="*/ 561543 w 1285857"/>
                  <a:gd name="connsiteY10" fmla="*/ 877894 h 1284227"/>
                  <a:gd name="connsiteX11" fmla="*/ 520934 w 1285857"/>
                  <a:gd name="connsiteY11" fmla="*/ 877894 h 1284227"/>
                  <a:gd name="connsiteX12" fmla="*/ 490643 w 1285857"/>
                  <a:gd name="connsiteY12" fmla="*/ 852270 h 1284227"/>
                  <a:gd name="connsiteX13" fmla="*/ 520934 w 1285857"/>
                  <a:gd name="connsiteY13" fmla="*/ 827643 h 1284227"/>
                  <a:gd name="connsiteX14" fmla="*/ 612471 w 1285857"/>
                  <a:gd name="connsiteY14" fmla="*/ 827643 h 1284227"/>
                  <a:gd name="connsiteX15" fmla="*/ 626785 w 1285857"/>
                  <a:gd name="connsiteY15" fmla="*/ 824648 h 1284227"/>
                  <a:gd name="connsiteX16" fmla="*/ 796878 w 1285857"/>
                  <a:gd name="connsiteY16" fmla="*/ 800687 h 1284227"/>
                  <a:gd name="connsiteX17" fmla="*/ 802537 w 1285857"/>
                  <a:gd name="connsiteY17" fmla="*/ 801686 h 1284227"/>
                  <a:gd name="connsiteX18" fmla="*/ 796213 w 1285857"/>
                  <a:gd name="connsiteY18" fmla="*/ 765745 h 1284227"/>
                  <a:gd name="connsiteX19" fmla="*/ 859124 w 1285857"/>
                  <a:gd name="connsiteY19" fmla="*/ 584375 h 1284227"/>
                  <a:gd name="connsiteX20" fmla="*/ 884755 w 1285857"/>
                  <a:gd name="connsiteY20" fmla="*/ 521478 h 1284227"/>
                  <a:gd name="connsiteX21" fmla="*/ 884089 w 1285857"/>
                  <a:gd name="connsiteY21" fmla="*/ 85194 h 1284227"/>
                  <a:gd name="connsiteX22" fmla="*/ 849138 w 1285857"/>
                  <a:gd name="connsiteY22" fmla="*/ 50251 h 1284227"/>
                  <a:gd name="connsiteX23" fmla="*/ 287262 w 1285857"/>
                  <a:gd name="connsiteY23" fmla="*/ 50251 h 1284227"/>
                  <a:gd name="connsiteX24" fmla="*/ 271951 w 1285857"/>
                  <a:gd name="connsiteY24" fmla="*/ 50251 h 1284227"/>
                  <a:gd name="connsiteX25" fmla="*/ 271951 w 1285857"/>
                  <a:gd name="connsiteY25" fmla="*/ 64228 h 1284227"/>
                  <a:gd name="connsiteX26" fmla="*/ 271951 w 1285857"/>
                  <a:gd name="connsiteY26" fmla="*/ 194681 h 1284227"/>
                  <a:gd name="connsiteX27" fmla="*/ 195725 w 1285857"/>
                  <a:gd name="connsiteY27" fmla="*/ 270889 h 1284227"/>
                  <a:gd name="connsiteX28" fmla="*/ 51261 w 1285857"/>
                  <a:gd name="connsiteY28" fmla="*/ 270889 h 1284227"/>
                  <a:gd name="connsiteX29" fmla="*/ 51261 w 1285857"/>
                  <a:gd name="connsiteY29" fmla="*/ 284866 h 1284227"/>
                  <a:gd name="connsiteX30" fmla="*/ 51261 w 1285857"/>
                  <a:gd name="connsiteY30" fmla="*/ 450262 h 1284227"/>
                  <a:gd name="connsiteX31" fmla="*/ 32621 w 1285857"/>
                  <a:gd name="connsiteY31" fmla="*/ 483208 h 1284227"/>
                  <a:gd name="connsiteX32" fmla="*/ 999 w 1285857"/>
                  <a:gd name="connsiteY32" fmla="*/ 466568 h 1284227"/>
                  <a:gd name="connsiteX33" fmla="*/ 999 w 1285857"/>
                  <a:gd name="connsiteY33" fmla="*/ 238276 h 1284227"/>
                  <a:gd name="connsiteX34" fmla="*/ 16976 w 1285857"/>
                  <a:gd name="connsiteY34" fmla="*/ 219307 h 1284227"/>
                  <a:gd name="connsiteX35" fmla="*/ 220357 w 1285857"/>
                  <a:gd name="connsiteY35" fmla="*/ 15974 h 1284227"/>
                  <a:gd name="connsiteX36" fmla="*/ 239330 w 1285857"/>
                  <a:gd name="connsiteY36" fmla="*/ 0 h 1284227"/>
                  <a:gd name="connsiteX37" fmla="*/ 871773 w 1285857"/>
                  <a:gd name="connsiteY37" fmla="*/ 0 h 1284227"/>
                  <a:gd name="connsiteX38" fmla="*/ 934352 w 1285857"/>
                  <a:gd name="connsiteY38" fmla="*/ 92182 h 1284227"/>
                  <a:gd name="connsiteX39" fmla="*/ 934352 w 1285857"/>
                  <a:gd name="connsiteY39" fmla="*/ 494855 h 1284227"/>
                  <a:gd name="connsiteX40" fmla="*/ 934352 w 1285857"/>
                  <a:gd name="connsiteY40" fmla="*/ 509831 h 1284227"/>
                  <a:gd name="connsiteX41" fmla="*/ 944338 w 1285857"/>
                  <a:gd name="connsiteY41" fmla="*/ 502842 h 1284227"/>
                  <a:gd name="connsiteX42" fmla="*/ 1279533 w 1285857"/>
                  <a:gd name="connsiteY42" fmla="*/ 629302 h 1284227"/>
                  <a:gd name="connsiteX43" fmla="*/ 1285857 w 1285857"/>
                  <a:gd name="connsiteY43" fmla="*/ 656923 h 1284227"/>
                  <a:gd name="connsiteX44" fmla="*/ 1285857 w 1285857"/>
                  <a:gd name="connsiteY44" fmla="*/ 704512 h 1284227"/>
                  <a:gd name="connsiteX45" fmla="*/ 1283527 w 1285857"/>
                  <a:gd name="connsiteY45" fmla="*/ 711500 h 1284227"/>
                  <a:gd name="connsiteX46" fmla="*/ 1226940 w 1285857"/>
                  <a:gd name="connsiteY46" fmla="*/ 829307 h 1284227"/>
                  <a:gd name="connsiteX47" fmla="*/ 1159368 w 1285857"/>
                  <a:gd name="connsiteY47" fmla="*/ 896530 h 1284227"/>
                  <a:gd name="connsiteX48" fmla="*/ 986611 w 1285857"/>
                  <a:gd name="connsiteY48" fmla="*/ 953437 h 1284227"/>
                  <a:gd name="connsiteX49" fmla="*/ 948665 w 1285857"/>
                  <a:gd name="connsiteY49" fmla="*/ 947114 h 1284227"/>
                  <a:gd name="connsiteX50" fmla="*/ 947999 w 1285857"/>
                  <a:gd name="connsiteY50" fmla="*/ 949443 h 1284227"/>
                  <a:gd name="connsiteX51" fmla="*/ 949664 w 1285857"/>
                  <a:gd name="connsiteY51" fmla="*/ 956765 h 1284227"/>
                  <a:gd name="connsiteX52" fmla="*/ 902397 w 1285857"/>
                  <a:gd name="connsiteY52" fmla="*/ 1152111 h 1284227"/>
                  <a:gd name="connsiteX53" fmla="*/ 824173 w 1285857"/>
                  <a:gd name="connsiteY53" fmla="*/ 1229984 h 1284227"/>
                  <a:gd name="connsiteX54" fmla="*/ 761595 w 1285857"/>
                  <a:gd name="connsiteY54" fmla="*/ 1268254 h 1284227"/>
                  <a:gd name="connsiteX55" fmla="*/ 705341 w 1285857"/>
                  <a:gd name="connsiteY55" fmla="*/ 1284228 h 1284227"/>
                  <a:gd name="connsiteX56" fmla="*/ 657741 w 1285857"/>
                  <a:gd name="connsiteY56" fmla="*/ 1284228 h 1284227"/>
                  <a:gd name="connsiteX57" fmla="*/ 650751 w 1285857"/>
                  <a:gd name="connsiteY57" fmla="*/ 1281898 h 1284227"/>
                  <a:gd name="connsiteX58" fmla="*/ 505955 w 1285857"/>
                  <a:gd name="connsiteY58" fmla="*/ 1194375 h 1284227"/>
                  <a:gd name="connsiteX59" fmla="*/ 484318 w 1285857"/>
                  <a:gd name="connsiteY59" fmla="*/ 1183726 h 1284227"/>
                  <a:gd name="connsiteX60" fmla="*/ 80886 w 1285857"/>
                  <a:gd name="connsiteY60" fmla="*/ 1184059 h 1284227"/>
                  <a:gd name="connsiteX61" fmla="*/ 1997 w 1285857"/>
                  <a:gd name="connsiteY61" fmla="*/ 1125821 h 1284227"/>
                  <a:gd name="connsiteX62" fmla="*/ 0 w 1285857"/>
                  <a:gd name="connsiteY62" fmla="*/ 1121162 h 1284227"/>
                  <a:gd name="connsiteX63" fmla="*/ 666 w 1285857"/>
                  <a:gd name="connsiteY63" fmla="*/ 677223 h 1284227"/>
                  <a:gd name="connsiteX64" fmla="*/ 957985 w 1285857"/>
                  <a:gd name="connsiteY64" fmla="*/ 896863 h 1284227"/>
                  <a:gd name="connsiteX65" fmla="*/ 1122753 w 1285857"/>
                  <a:gd name="connsiteY65" fmla="*/ 862253 h 1284227"/>
                  <a:gd name="connsiteX66" fmla="*/ 1191989 w 1285857"/>
                  <a:gd name="connsiteY66" fmla="*/ 793366 h 1284227"/>
                  <a:gd name="connsiteX67" fmla="*/ 1235262 w 1285857"/>
                  <a:gd name="connsiteY67" fmla="*/ 689204 h 1284227"/>
                  <a:gd name="connsiteX68" fmla="*/ 1136401 w 1285857"/>
                  <a:gd name="connsiteY68" fmla="*/ 528800 h 1284227"/>
                  <a:gd name="connsiteX69" fmla="*/ 950995 w 1285857"/>
                  <a:gd name="connsiteY69" fmla="*/ 563077 h 1284227"/>
                  <a:gd name="connsiteX70" fmla="*/ 894075 w 1285857"/>
                  <a:gd name="connsiteY70" fmla="*/ 619651 h 1284227"/>
                  <a:gd name="connsiteX71" fmla="*/ 844811 w 1285857"/>
                  <a:gd name="connsiteY71" fmla="*/ 725477 h 1284227"/>
                  <a:gd name="connsiteX72" fmla="*/ 853133 w 1285857"/>
                  <a:gd name="connsiteY72" fmla="*/ 791036 h 1284227"/>
                  <a:gd name="connsiteX73" fmla="*/ 887418 w 1285857"/>
                  <a:gd name="connsiteY73" fmla="*/ 755095 h 1284227"/>
                  <a:gd name="connsiteX74" fmla="*/ 894741 w 1285857"/>
                  <a:gd name="connsiteY74" fmla="*/ 738123 h 1284227"/>
                  <a:gd name="connsiteX75" fmla="*/ 925697 w 1285857"/>
                  <a:gd name="connsiteY75" fmla="*/ 660584 h 1284227"/>
                  <a:gd name="connsiteX76" fmla="*/ 990606 w 1285857"/>
                  <a:gd name="connsiteY76" fmla="*/ 596023 h 1284227"/>
                  <a:gd name="connsiteX77" fmla="*/ 1095458 w 1285857"/>
                  <a:gd name="connsiteY77" fmla="*/ 569067 h 1284227"/>
                  <a:gd name="connsiteX78" fmla="*/ 1154375 w 1285857"/>
                  <a:gd name="connsiteY78" fmla="*/ 759422 h 1284227"/>
                  <a:gd name="connsiteX79" fmla="*/ 1097123 w 1285857"/>
                  <a:gd name="connsiteY79" fmla="*/ 817327 h 1284227"/>
                  <a:gd name="connsiteX80" fmla="*/ 1009912 w 1285857"/>
                  <a:gd name="connsiteY80" fmla="*/ 854932 h 1284227"/>
                  <a:gd name="connsiteX81" fmla="*/ 998928 w 1285857"/>
                  <a:gd name="connsiteY81" fmla="*/ 858592 h 1284227"/>
                  <a:gd name="connsiteX82" fmla="*/ 957985 w 1285857"/>
                  <a:gd name="connsiteY82" fmla="*/ 896863 h 1284227"/>
                  <a:gd name="connsiteX83" fmla="*/ 898069 w 1285857"/>
                  <a:gd name="connsiteY83" fmla="*/ 957098 h 1284227"/>
                  <a:gd name="connsiteX84" fmla="*/ 859457 w 1285857"/>
                  <a:gd name="connsiteY84" fmla="*/ 997365 h 1284227"/>
                  <a:gd name="connsiteX85" fmla="*/ 855463 w 1285857"/>
                  <a:gd name="connsiteY85" fmla="*/ 1009678 h 1284227"/>
                  <a:gd name="connsiteX86" fmla="*/ 821178 w 1285857"/>
                  <a:gd name="connsiteY86" fmla="*/ 1092209 h 1284227"/>
                  <a:gd name="connsiteX87" fmla="*/ 763592 w 1285857"/>
                  <a:gd name="connsiteY87" fmla="*/ 1149782 h 1284227"/>
                  <a:gd name="connsiteX88" fmla="*/ 599823 w 1285857"/>
                  <a:gd name="connsiteY88" fmla="*/ 1149116 h 1284227"/>
                  <a:gd name="connsiteX89" fmla="*/ 599490 w 1285857"/>
                  <a:gd name="connsiteY89" fmla="*/ 985385 h 1284227"/>
                  <a:gd name="connsiteX90" fmla="*/ 657075 w 1285857"/>
                  <a:gd name="connsiteY90" fmla="*/ 927812 h 1284227"/>
                  <a:gd name="connsiteX91" fmla="*/ 739626 w 1285857"/>
                  <a:gd name="connsiteY91" fmla="*/ 893868 h 1284227"/>
                  <a:gd name="connsiteX92" fmla="*/ 750277 w 1285857"/>
                  <a:gd name="connsiteY92" fmla="*/ 891538 h 1284227"/>
                  <a:gd name="connsiteX93" fmla="*/ 791220 w 1285857"/>
                  <a:gd name="connsiteY93" fmla="*/ 850938 h 1284227"/>
                  <a:gd name="connsiteX94" fmla="*/ 628782 w 1285857"/>
                  <a:gd name="connsiteY94" fmla="*/ 885215 h 1284227"/>
                  <a:gd name="connsiteX95" fmla="*/ 558547 w 1285857"/>
                  <a:gd name="connsiteY95" fmla="*/ 955101 h 1284227"/>
                  <a:gd name="connsiteX96" fmla="*/ 560544 w 1285857"/>
                  <a:gd name="connsiteY96" fmla="*/ 1181729 h 1284227"/>
                  <a:gd name="connsiteX97" fmla="*/ 786560 w 1285857"/>
                  <a:gd name="connsiteY97" fmla="*/ 1196705 h 1284227"/>
                  <a:gd name="connsiteX98" fmla="*/ 869443 w 1285857"/>
                  <a:gd name="connsiteY98" fmla="*/ 1113175 h 1284227"/>
                  <a:gd name="connsiteX99" fmla="*/ 898069 w 1285857"/>
                  <a:gd name="connsiteY99" fmla="*/ 957098 h 1284227"/>
                  <a:gd name="connsiteX100" fmla="*/ 1006583 w 1285857"/>
                  <a:gd name="connsiteY100" fmla="*/ 769073 h 1284227"/>
                  <a:gd name="connsiteX101" fmla="*/ 987943 w 1285857"/>
                  <a:gd name="connsiteY101" fmla="*/ 748440 h 1284227"/>
                  <a:gd name="connsiteX102" fmla="*/ 958318 w 1285857"/>
                  <a:gd name="connsiteY102" fmla="*/ 754763 h 1284227"/>
                  <a:gd name="connsiteX103" fmla="*/ 756269 w 1285857"/>
                  <a:gd name="connsiteY103" fmla="*/ 957098 h 1284227"/>
                  <a:gd name="connsiteX104" fmla="*/ 755270 w 1285857"/>
                  <a:gd name="connsiteY104" fmla="*/ 995035 h 1284227"/>
                  <a:gd name="connsiteX105" fmla="*/ 792218 w 1285857"/>
                  <a:gd name="connsiteY105" fmla="*/ 993039 h 1284227"/>
                  <a:gd name="connsiteX106" fmla="*/ 994267 w 1285857"/>
                  <a:gd name="connsiteY106" fmla="*/ 790704 h 1284227"/>
                  <a:gd name="connsiteX107" fmla="*/ 1006583 w 1285857"/>
                  <a:gd name="connsiteY107" fmla="*/ 769073 h 1284227"/>
                  <a:gd name="connsiteX108" fmla="*/ 1053184 w 1285857"/>
                  <a:gd name="connsiteY108" fmla="*/ 788041 h 1284227"/>
                  <a:gd name="connsiteX109" fmla="*/ 1059509 w 1285857"/>
                  <a:gd name="connsiteY109" fmla="*/ 783382 h 1284227"/>
                  <a:gd name="connsiteX110" fmla="*/ 1115097 w 1285857"/>
                  <a:gd name="connsiteY110" fmla="*/ 727474 h 1284227"/>
                  <a:gd name="connsiteX111" fmla="*/ 1114432 w 1285857"/>
                  <a:gd name="connsiteY111" fmla="*/ 633961 h 1284227"/>
                  <a:gd name="connsiteX112" fmla="*/ 1020897 w 1285857"/>
                  <a:gd name="connsiteY112" fmla="*/ 634959 h 1284227"/>
                  <a:gd name="connsiteX113" fmla="*/ 981951 w 1285857"/>
                  <a:gd name="connsiteY113" fmla="*/ 673895 h 1284227"/>
                  <a:gd name="connsiteX114" fmla="*/ 959982 w 1285857"/>
                  <a:gd name="connsiteY114" fmla="*/ 696192 h 1284227"/>
                  <a:gd name="connsiteX115" fmla="*/ 1053184 w 1285857"/>
                  <a:gd name="connsiteY115" fmla="*/ 788041 h 1284227"/>
                  <a:gd name="connsiteX116" fmla="*/ 697685 w 1285857"/>
                  <a:gd name="connsiteY116" fmla="*/ 960426 h 1284227"/>
                  <a:gd name="connsiteX117" fmla="*/ 690695 w 1285857"/>
                  <a:gd name="connsiteY117" fmla="*/ 965750 h 1284227"/>
                  <a:gd name="connsiteX118" fmla="*/ 635772 w 1285857"/>
                  <a:gd name="connsiteY118" fmla="*/ 1020660 h 1284227"/>
                  <a:gd name="connsiteX119" fmla="*/ 635106 w 1285857"/>
                  <a:gd name="connsiteY119" fmla="*/ 1113175 h 1284227"/>
                  <a:gd name="connsiteX120" fmla="*/ 728641 w 1285857"/>
                  <a:gd name="connsiteY120" fmla="*/ 1113841 h 1284227"/>
                  <a:gd name="connsiteX121" fmla="*/ 783564 w 1285857"/>
                  <a:gd name="connsiteY121" fmla="*/ 1058931 h 1284227"/>
                  <a:gd name="connsiteX122" fmla="*/ 789223 w 1285857"/>
                  <a:gd name="connsiteY122" fmla="*/ 1051942 h 1284227"/>
                  <a:gd name="connsiteX123" fmla="*/ 697685 w 1285857"/>
                  <a:gd name="connsiteY123" fmla="*/ 960426 h 1284227"/>
                  <a:gd name="connsiteX124" fmla="*/ 90206 w 1285857"/>
                  <a:gd name="connsiteY124" fmla="*/ 220638 h 1284227"/>
                  <a:gd name="connsiteX125" fmla="*/ 198387 w 1285857"/>
                  <a:gd name="connsiteY125" fmla="*/ 220638 h 1284227"/>
                  <a:gd name="connsiteX126" fmla="*/ 221688 w 1285857"/>
                  <a:gd name="connsiteY126" fmla="*/ 197010 h 1284227"/>
                  <a:gd name="connsiteX127" fmla="*/ 221688 w 1285857"/>
                  <a:gd name="connsiteY127" fmla="*/ 135777 h 1284227"/>
                  <a:gd name="connsiteX128" fmla="*/ 221688 w 1285857"/>
                  <a:gd name="connsiteY128" fmla="*/ 88854 h 1284227"/>
                  <a:gd name="connsiteX129" fmla="*/ 90206 w 1285857"/>
                  <a:gd name="connsiteY129" fmla="*/ 220638 h 128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285857" h="128422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grpFill/>
              <a:ln w="33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6747616-8B1D-AE31-6A74-11BEB00B172A}"/>
                  </a:ext>
                </a:extLst>
              </p:cNvPr>
              <p:cNvSpPr/>
              <p:nvPr/>
            </p:nvSpPr>
            <p:spPr>
              <a:xfrm>
                <a:off x="4584188" y="1023905"/>
                <a:ext cx="50275" cy="49840"/>
              </a:xfrm>
              <a:custGeom>
                <a:avLst/>
                <a:gdLst>
                  <a:gd name="connsiteX0" fmla="*/ 0 w 50275"/>
                  <a:gd name="connsiteY0" fmla="*/ 17599 h 49840"/>
                  <a:gd name="connsiteX1" fmla="*/ 4327 w 50275"/>
                  <a:gd name="connsiteY1" fmla="*/ 11609 h 49840"/>
                  <a:gd name="connsiteX2" fmla="*/ 32621 w 50275"/>
                  <a:gd name="connsiteY2" fmla="*/ 1292 h 49840"/>
                  <a:gd name="connsiteX3" fmla="*/ 50263 w 50275"/>
                  <a:gd name="connsiteY3" fmla="*/ 25586 h 49840"/>
                  <a:gd name="connsiteX4" fmla="*/ 32621 w 50275"/>
                  <a:gd name="connsiteY4" fmla="*/ 48548 h 49840"/>
                  <a:gd name="connsiteX5" fmla="*/ 4327 w 50275"/>
                  <a:gd name="connsiteY5" fmla="*/ 38232 h 49840"/>
                  <a:gd name="connsiteX6" fmla="*/ 0 w 50275"/>
                  <a:gd name="connsiteY6" fmla="*/ 32242 h 49840"/>
                  <a:gd name="connsiteX7" fmla="*/ 0 w 50275"/>
                  <a:gd name="connsiteY7" fmla="*/ 17599 h 4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75" h="49840">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grpFill/>
              <a:ln w="33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E3CEC6-0A28-0A2A-FF36-B4F93DDF60F1}"/>
                  </a:ext>
                </a:extLst>
              </p:cNvPr>
              <p:cNvSpPr/>
              <p:nvPr/>
            </p:nvSpPr>
            <p:spPr>
              <a:xfrm>
                <a:off x="4754948" y="883282"/>
                <a:ext cx="591842" cy="50482"/>
              </a:xfrm>
              <a:custGeom>
                <a:avLst/>
                <a:gdLst>
                  <a:gd name="connsiteX0" fmla="*/ 296250 w 591842"/>
                  <a:gd name="connsiteY0" fmla="*/ 50399 h 50482"/>
                  <a:gd name="connsiteX1" fmla="*/ 35617 w 591842"/>
                  <a:gd name="connsiteY1" fmla="*/ 50399 h 50482"/>
                  <a:gd name="connsiteX2" fmla="*/ 22968 w 591842"/>
                  <a:gd name="connsiteY2" fmla="*/ 50066 h 50482"/>
                  <a:gd name="connsiteX3" fmla="*/ 0 w 591842"/>
                  <a:gd name="connsiteY3" fmla="*/ 24774 h 50482"/>
                  <a:gd name="connsiteX4" fmla="*/ 23633 w 591842"/>
                  <a:gd name="connsiteY4" fmla="*/ 148 h 50482"/>
                  <a:gd name="connsiteX5" fmla="*/ 31289 w 591842"/>
                  <a:gd name="connsiteY5" fmla="*/ 148 h 50482"/>
                  <a:gd name="connsiteX6" fmla="*/ 560212 w 591842"/>
                  <a:gd name="connsiteY6" fmla="*/ 148 h 50482"/>
                  <a:gd name="connsiteX7" fmla="*/ 568866 w 591842"/>
                  <a:gd name="connsiteY7" fmla="*/ 148 h 50482"/>
                  <a:gd name="connsiteX8" fmla="*/ 591834 w 591842"/>
                  <a:gd name="connsiteY8" fmla="*/ 24109 h 50482"/>
                  <a:gd name="connsiteX9" fmla="*/ 570530 w 591842"/>
                  <a:gd name="connsiteY9" fmla="*/ 49733 h 50482"/>
                  <a:gd name="connsiteX10" fmla="*/ 556883 w 591842"/>
                  <a:gd name="connsiteY10" fmla="*/ 50066 h 50482"/>
                  <a:gd name="connsiteX11" fmla="*/ 296250 w 591842"/>
                  <a:gd name="connsiteY11" fmla="*/ 50399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842" h="5048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grpFill/>
              <a:ln w="33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E3D0E60-BEC0-7B9A-0C3B-C046503193EE}"/>
                  </a:ext>
                </a:extLst>
              </p:cNvPr>
              <p:cNvSpPr/>
              <p:nvPr/>
            </p:nvSpPr>
            <p:spPr>
              <a:xfrm>
                <a:off x="4754939" y="1164552"/>
                <a:ext cx="550909" cy="50417"/>
              </a:xfrm>
              <a:custGeom>
                <a:avLst/>
                <a:gdLst>
                  <a:gd name="connsiteX0" fmla="*/ 276287 w 550909"/>
                  <a:gd name="connsiteY0" fmla="*/ 83 h 50417"/>
                  <a:gd name="connsiteX1" fmla="*/ 516948 w 550909"/>
                  <a:gd name="connsiteY1" fmla="*/ 83 h 50417"/>
                  <a:gd name="connsiteX2" fmla="*/ 528266 w 550909"/>
                  <a:gd name="connsiteY2" fmla="*/ 416 h 50417"/>
                  <a:gd name="connsiteX3" fmla="*/ 550900 w 550909"/>
                  <a:gd name="connsiteY3" fmla="*/ 24709 h 50417"/>
                  <a:gd name="connsiteX4" fmla="*/ 529264 w 550909"/>
                  <a:gd name="connsiteY4" fmla="*/ 50001 h 50417"/>
                  <a:gd name="connsiteX5" fmla="*/ 516615 w 550909"/>
                  <a:gd name="connsiteY5" fmla="*/ 50334 h 50417"/>
                  <a:gd name="connsiteX6" fmla="*/ 33961 w 550909"/>
                  <a:gd name="connsiteY6" fmla="*/ 50334 h 50417"/>
                  <a:gd name="connsiteX7" fmla="*/ 21312 w 550909"/>
                  <a:gd name="connsiteY7" fmla="*/ 50001 h 50417"/>
                  <a:gd name="connsiteX8" fmla="*/ 9 w 550909"/>
                  <a:gd name="connsiteY8" fmla="*/ 24709 h 50417"/>
                  <a:gd name="connsiteX9" fmla="*/ 22644 w 550909"/>
                  <a:gd name="connsiteY9" fmla="*/ 416 h 50417"/>
                  <a:gd name="connsiteX10" fmla="*/ 33961 w 550909"/>
                  <a:gd name="connsiteY10" fmla="*/ 83 h 50417"/>
                  <a:gd name="connsiteX11" fmla="*/ 276287 w 550909"/>
                  <a:gd name="connsiteY11" fmla="*/ 83 h 5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909" h="50417">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grpFill/>
              <a:ln w="33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D4634F9-B204-C5FE-E5E3-E28E90C771F2}"/>
                  </a:ext>
                </a:extLst>
              </p:cNvPr>
              <p:cNvSpPr/>
              <p:nvPr/>
            </p:nvSpPr>
            <p:spPr>
              <a:xfrm>
                <a:off x="4755273" y="1024199"/>
                <a:ext cx="433874" cy="50334"/>
              </a:xfrm>
              <a:custGeom>
                <a:avLst/>
                <a:gdLst>
                  <a:gd name="connsiteX0" fmla="*/ 216703 w 433874"/>
                  <a:gd name="connsiteY0" fmla="*/ 0 h 50334"/>
                  <a:gd name="connsiteX1" fmla="*/ 404771 w 433874"/>
                  <a:gd name="connsiteY1" fmla="*/ 0 h 50334"/>
                  <a:gd name="connsiteX2" fmla="*/ 432399 w 433874"/>
                  <a:gd name="connsiteY2" fmla="*/ 17305 h 50334"/>
                  <a:gd name="connsiteX3" fmla="*/ 412427 w 433874"/>
                  <a:gd name="connsiteY3" fmla="*/ 49918 h 50334"/>
                  <a:gd name="connsiteX4" fmla="*/ 398780 w 433874"/>
                  <a:gd name="connsiteY4" fmla="*/ 50251 h 50334"/>
                  <a:gd name="connsiteX5" fmla="*/ 35291 w 433874"/>
                  <a:gd name="connsiteY5" fmla="*/ 50251 h 50334"/>
                  <a:gd name="connsiteX6" fmla="*/ 25305 w 433874"/>
                  <a:gd name="connsiteY6" fmla="*/ 50251 h 50334"/>
                  <a:gd name="connsiteX7" fmla="*/ 8 w 433874"/>
                  <a:gd name="connsiteY7" fmla="*/ 24626 h 50334"/>
                  <a:gd name="connsiteX8" fmla="*/ 25305 w 433874"/>
                  <a:gd name="connsiteY8" fmla="*/ 333 h 50334"/>
                  <a:gd name="connsiteX9" fmla="*/ 86885 w 433874"/>
                  <a:gd name="connsiteY9" fmla="*/ 333 h 50334"/>
                  <a:gd name="connsiteX10" fmla="*/ 216703 w 433874"/>
                  <a:gd name="connsiteY10" fmla="*/ 0 h 5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874" h="5033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grpFill/>
              <a:ln w="33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119C0A3-2B4F-B525-BA25-77D6ACC5DB92}"/>
                  </a:ext>
                </a:extLst>
              </p:cNvPr>
              <p:cNvSpPr/>
              <p:nvPr/>
            </p:nvSpPr>
            <p:spPr>
              <a:xfrm>
                <a:off x="4944169" y="743076"/>
                <a:ext cx="397649" cy="50167"/>
              </a:xfrm>
              <a:custGeom>
                <a:avLst/>
                <a:gdLst>
                  <a:gd name="connsiteX0" fmla="*/ 198899 w 397649"/>
                  <a:gd name="connsiteY0" fmla="*/ 50168 h 50167"/>
                  <a:gd name="connsiteX1" fmla="*/ 29471 w 397649"/>
                  <a:gd name="connsiteY1" fmla="*/ 50168 h 50167"/>
                  <a:gd name="connsiteX2" fmla="*/ 2509 w 397649"/>
                  <a:gd name="connsiteY2" fmla="*/ 35525 h 50167"/>
                  <a:gd name="connsiteX3" fmla="*/ 23812 w 397649"/>
                  <a:gd name="connsiteY3" fmla="*/ 250 h 50167"/>
                  <a:gd name="connsiteX4" fmla="*/ 373986 w 397649"/>
                  <a:gd name="connsiteY4" fmla="*/ 250 h 50167"/>
                  <a:gd name="connsiteX5" fmla="*/ 397619 w 397649"/>
                  <a:gd name="connsiteY5" fmla="*/ 25874 h 50167"/>
                  <a:gd name="connsiteX6" fmla="*/ 371989 w 397649"/>
                  <a:gd name="connsiteY6" fmla="*/ 49835 h 50167"/>
                  <a:gd name="connsiteX7" fmla="*/ 281782 w 397649"/>
                  <a:gd name="connsiteY7" fmla="*/ 49835 h 50167"/>
                  <a:gd name="connsiteX8" fmla="*/ 198899 w 397649"/>
                  <a:gd name="connsiteY8" fmla="*/ 50168 h 5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49" h="50167">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grpFill/>
              <a:ln w="331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E175D11-F268-28D2-FB67-729A11CCB2BA}"/>
                  </a:ext>
                </a:extLst>
              </p:cNvPr>
              <p:cNvSpPr/>
              <p:nvPr/>
            </p:nvSpPr>
            <p:spPr>
              <a:xfrm>
                <a:off x="4754941" y="1305405"/>
                <a:ext cx="239031" cy="49918"/>
              </a:xfrm>
              <a:custGeom>
                <a:avLst/>
                <a:gdLst>
                  <a:gd name="connsiteX0" fmla="*/ 119173 w 239031"/>
                  <a:gd name="connsiteY0" fmla="*/ 49918 h 49918"/>
                  <a:gd name="connsiteX1" fmla="*/ 28966 w 239031"/>
                  <a:gd name="connsiteY1" fmla="*/ 49918 h 49918"/>
                  <a:gd name="connsiteX2" fmla="*/ 7 w 239031"/>
                  <a:gd name="connsiteY2" fmla="*/ 24294 h 49918"/>
                  <a:gd name="connsiteX3" fmla="*/ 28966 w 239031"/>
                  <a:gd name="connsiteY3" fmla="*/ 0 h 49918"/>
                  <a:gd name="connsiteX4" fmla="*/ 210378 w 239031"/>
                  <a:gd name="connsiteY4" fmla="*/ 0 h 49918"/>
                  <a:gd name="connsiteX5" fmla="*/ 239004 w 239031"/>
                  <a:gd name="connsiteY5" fmla="*/ 25625 h 49918"/>
                  <a:gd name="connsiteX6" fmla="*/ 210378 w 239031"/>
                  <a:gd name="connsiteY6" fmla="*/ 49918 h 49918"/>
                  <a:gd name="connsiteX7" fmla="*/ 119173 w 239031"/>
                  <a:gd name="connsiteY7" fmla="*/ 49918 h 4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30" h="49918">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grpFill/>
              <a:ln w="331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0000074-94A0-1F5A-688E-02BD8BA31D65}"/>
                  </a:ext>
                </a:extLst>
              </p:cNvPr>
              <p:cNvSpPr/>
              <p:nvPr/>
            </p:nvSpPr>
            <p:spPr>
              <a:xfrm>
                <a:off x="5256242" y="1023949"/>
                <a:ext cx="90872" cy="50315"/>
              </a:xfrm>
              <a:custGeom>
                <a:avLst/>
                <a:gdLst>
                  <a:gd name="connsiteX0" fmla="*/ 45270 w 90872"/>
                  <a:gd name="connsiteY0" fmla="*/ 50168 h 50315"/>
                  <a:gd name="connsiteX1" fmla="*/ 25298 w 90872"/>
                  <a:gd name="connsiteY1" fmla="*/ 50168 h 50315"/>
                  <a:gd name="connsiteX2" fmla="*/ 0 w 90872"/>
                  <a:gd name="connsiteY2" fmla="*/ 24876 h 50315"/>
                  <a:gd name="connsiteX3" fmla="*/ 24632 w 90872"/>
                  <a:gd name="connsiteY3" fmla="*/ 250 h 50315"/>
                  <a:gd name="connsiteX4" fmla="*/ 65907 w 90872"/>
                  <a:gd name="connsiteY4" fmla="*/ 250 h 50315"/>
                  <a:gd name="connsiteX5" fmla="*/ 90872 w 90872"/>
                  <a:gd name="connsiteY5" fmla="*/ 24876 h 50315"/>
                  <a:gd name="connsiteX6" fmla="*/ 66573 w 90872"/>
                  <a:gd name="connsiteY6" fmla="*/ 50168 h 50315"/>
                  <a:gd name="connsiteX7" fmla="*/ 45270 w 90872"/>
                  <a:gd name="connsiteY7" fmla="*/ 50168 h 50315"/>
                  <a:gd name="connsiteX8" fmla="*/ 45270 w 90872"/>
                  <a:gd name="connsiteY8" fmla="*/ 50168 h 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72" h="50315">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grpFill/>
              <a:ln w="3314" cap="flat">
                <a:noFill/>
                <a:prstDash val="solid"/>
                <a:miter/>
              </a:ln>
            </p:spPr>
            <p:txBody>
              <a:bodyPr rtlCol="0" anchor="ctr"/>
              <a:lstStyle/>
              <a:p>
                <a:endParaRPr lang="en-US"/>
              </a:p>
            </p:txBody>
          </p:sp>
        </p:grpSp>
      </p:grpSp>
      <p:grpSp>
        <p:nvGrpSpPr>
          <p:cNvPr id="26" name="Graphic 3">
            <a:extLst>
              <a:ext uri="{FF2B5EF4-FFF2-40B4-BE49-F238E27FC236}">
                <a16:creationId xmlns:a16="http://schemas.microsoft.com/office/drawing/2014/main" id="{78FC8508-6DD1-DEF5-2B48-29824893A2B5}"/>
              </a:ext>
            </a:extLst>
          </p:cNvPr>
          <p:cNvGrpSpPr/>
          <p:nvPr/>
        </p:nvGrpSpPr>
        <p:grpSpPr>
          <a:xfrm>
            <a:off x="4348121" y="3848558"/>
            <a:ext cx="1004457" cy="731722"/>
            <a:chOff x="2616673" y="2155292"/>
            <a:chExt cx="1242473" cy="905111"/>
          </a:xfrm>
          <a:solidFill>
            <a:srgbClr val="595959"/>
          </a:solidFill>
        </p:grpSpPr>
        <p:sp>
          <p:nvSpPr>
            <p:cNvPr id="27" name="Freeform 26">
              <a:extLst>
                <a:ext uri="{FF2B5EF4-FFF2-40B4-BE49-F238E27FC236}">
                  <a16:creationId xmlns:a16="http://schemas.microsoft.com/office/drawing/2014/main" id="{8C70CE30-8ECB-F4C9-DE3A-2188D5421E40}"/>
                </a:ext>
              </a:extLst>
            </p:cNvPr>
            <p:cNvSpPr/>
            <p:nvPr/>
          </p:nvSpPr>
          <p:spPr>
            <a:xfrm>
              <a:off x="2655071" y="2371971"/>
              <a:ext cx="52113" cy="252334"/>
            </a:xfrm>
            <a:custGeom>
              <a:avLst/>
              <a:gdLst>
                <a:gd name="connsiteX0" fmla="*/ 52113 w 52113"/>
                <a:gd name="connsiteY0" fmla="*/ 238620 h 252334"/>
                <a:gd name="connsiteX1" fmla="*/ 38399 w 52113"/>
                <a:gd name="connsiteY1" fmla="*/ 252334 h 252334"/>
                <a:gd name="connsiteX2" fmla="*/ 13714 w 52113"/>
                <a:gd name="connsiteY2" fmla="*/ 252334 h 252334"/>
                <a:gd name="connsiteX3" fmla="*/ 0 w 52113"/>
                <a:gd name="connsiteY3" fmla="*/ 238620 h 252334"/>
                <a:gd name="connsiteX4" fmla="*/ 0 w 52113"/>
                <a:gd name="connsiteY4" fmla="*/ 238620 h 252334"/>
                <a:gd name="connsiteX5" fmla="*/ 0 w 52113"/>
                <a:gd name="connsiteY5" fmla="*/ 235877 h 252334"/>
                <a:gd name="connsiteX6" fmla="*/ 0 w 52113"/>
                <a:gd name="connsiteY6" fmla="*/ 13714 h 252334"/>
                <a:gd name="connsiteX7" fmla="*/ 13714 w 52113"/>
                <a:gd name="connsiteY7" fmla="*/ 0 h 252334"/>
                <a:gd name="connsiteX8" fmla="*/ 38399 w 52113"/>
                <a:gd name="connsiteY8" fmla="*/ 0 h 252334"/>
                <a:gd name="connsiteX9" fmla="*/ 52113 w 52113"/>
                <a:gd name="connsiteY9" fmla="*/ 13714 h 252334"/>
                <a:gd name="connsiteX10" fmla="*/ 52113 w 52113"/>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2" h="252334">
                  <a:moveTo>
                    <a:pt x="52113" y="238620"/>
                  </a:moveTo>
                  <a:cubicBezTo>
                    <a:pt x="52113" y="246849"/>
                    <a:pt x="46627" y="252334"/>
                    <a:pt x="38399" y="252334"/>
                  </a:cubicBezTo>
                  <a:lnTo>
                    <a:pt x="13714" y="252334"/>
                  </a:lnTo>
                  <a:cubicBezTo>
                    <a:pt x="5486" y="252334"/>
                    <a:pt x="0" y="246849"/>
                    <a:pt x="0" y="238620"/>
                  </a:cubicBezTo>
                  <a:cubicBezTo>
                    <a:pt x="0" y="238620"/>
                    <a:pt x="0" y="238620"/>
                    <a:pt x="0" y="238620"/>
                  </a:cubicBezTo>
                  <a:cubicBezTo>
                    <a:pt x="0" y="238620"/>
                    <a:pt x="0" y="238620"/>
                    <a:pt x="0" y="235877"/>
                  </a:cubicBezTo>
                  <a:lnTo>
                    <a:pt x="0" y="13714"/>
                  </a:lnTo>
                  <a:cubicBezTo>
                    <a:pt x="0" y="5485"/>
                    <a:pt x="5486" y="0"/>
                    <a:pt x="13714" y="0"/>
                  </a:cubicBezTo>
                  <a:lnTo>
                    <a:pt x="38399" y="0"/>
                  </a:lnTo>
                  <a:cubicBezTo>
                    <a:pt x="46627" y="0"/>
                    <a:pt x="52113" y="5485"/>
                    <a:pt x="52113" y="13714"/>
                  </a:cubicBezTo>
                  <a:lnTo>
                    <a:pt x="52113" y="238620"/>
                  </a:lnTo>
                  <a:close/>
                </a:path>
              </a:pathLst>
            </a:custGeom>
            <a:solidFill>
              <a:srgbClr val="F16924"/>
            </a:solid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0C68746-54CA-72CD-1564-516F736F5355}"/>
                </a:ext>
              </a:extLst>
            </p:cNvPr>
            <p:cNvSpPr/>
            <p:nvPr/>
          </p:nvSpPr>
          <p:spPr>
            <a:xfrm>
              <a:off x="3763150" y="2720302"/>
              <a:ext cx="52111" cy="252334"/>
            </a:xfrm>
            <a:custGeom>
              <a:avLst/>
              <a:gdLst>
                <a:gd name="connsiteX0" fmla="*/ 52112 w 52111"/>
                <a:gd name="connsiteY0" fmla="*/ 238620 h 252334"/>
                <a:gd name="connsiteX1" fmla="*/ 38398 w 52111"/>
                <a:gd name="connsiteY1" fmla="*/ 252334 h 252334"/>
                <a:gd name="connsiteX2" fmla="*/ 13714 w 52111"/>
                <a:gd name="connsiteY2" fmla="*/ 252334 h 252334"/>
                <a:gd name="connsiteX3" fmla="*/ 0 w 52111"/>
                <a:gd name="connsiteY3" fmla="*/ 238620 h 252334"/>
                <a:gd name="connsiteX4" fmla="*/ 0 w 52111"/>
                <a:gd name="connsiteY4" fmla="*/ 238620 h 252334"/>
                <a:gd name="connsiteX5" fmla="*/ 0 w 52111"/>
                <a:gd name="connsiteY5" fmla="*/ 235878 h 252334"/>
                <a:gd name="connsiteX6" fmla="*/ 0 w 52111"/>
                <a:gd name="connsiteY6" fmla="*/ 13714 h 252334"/>
                <a:gd name="connsiteX7" fmla="*/ 13714 w 52111"/>
                <a:gd name="connsiteY7" fmla="*/ 0 h 252334"/>
                <a:gd name="connsiteX8" fmla="*/ 38398 w 52111"/>
                <a:gd name="connsiteY8" fmla="*/ 0 h 252334"/>
                <a:gd name="connsiteX9" fmla="*/ 52112 w 52111"/>
                <a:gd name="connsiteY9" fmla="*/ 13714 h 252334"/>
                <a:gd name="connsiteX10" fmla="*/ 52112 w 52111"/>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1" h="252334">
                  <a:moveTo>
                    <a:pt x="52112" y="238620"/>
                  </a:moveTo>
                  <a:cubicBezTo>
                    <a:pt x="52112" y="246849"/>
                    <a:pt x="46627" y="252334"/>
                    <a:pt x="38398" y="252334"/>
                  </a:cubicBezTo>
                  <a:lnTo>
                    <a:pt x="13714" y="252334"/>
                  </a:lnTo>
                  <a:cubicBezTo>
                    <a:pt x="5486" y="252334"/>
                    <a:pt x="0" y="246849"/>
                    <a:pt x="0" y="238620"/>
                  </a:cubicBezTo>
                  <a:cubicBezTo>
                    <a:pt x="0" y="238620"/>
                    <a:pt x="0" y="238620"/>
                    <a:pt x="0" y="238620"/>
                  </a:cubicBezTo>
                  <a:cubicBezTo>
                    <a:pt x="0" y="238620"/>
                    <a:pt x="0" y="238620"/>
                    <a:pt x="0" y="235878"/>
                  </a:cubicBezTo>
                  <a:lnTo>
                    <a:pt x="0" y="13714"/>
                  </a:lnTo>
                  <a:cubicBezTo>
                    <a:pt x="0" y="5485"/>
                    <a:pt x="5486" y="0"/>
                    <a:pt x="13714" y="0"/>
                  </a:cubicBezTo>
                  <a:lnTo>
                    <a:pt x="38398" y="0"/>
                  </a:lnTo>
                  <a:cubicBezTo>
                    <a:pt x="46627" y="0"/>
                    <a:pt x="52112" y="5485"/>
                    <a:pt x="52112" y="13714"/>
                  </a:cubicBezTo>
                  <a:lnTo>
                    <a:pt x="52112" y="238620"/>
                  </a:lnTo>
                  <a:close/>
                </a:path>
              </a:pathLst>
            </a:custGeom>
            <a:solidFill>
              <a:srgbClr val="F16924"/>
            </a:solid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D403FD9-AB82-E03A-2989-34D85DB9206C}"/>
                </a:ext>
              </a:extLst>
            </p:cNvPr>
            <p:cNvSpPr/>
            <p:nvPr/>
          </p:nvSpPr>
          <p:spPr>
            <a:xfrm>
              <a:off x="3406590" y="2215633"/>
              <a:ext cx="109710" cy="109710"/>
            </a:xfrm>
            <a:custGeom>
              <a:avLst/>
              <a:gdLst>
                <a:gd name="connsiteX0" fmla="*/ 0 w 109710"/>
                <a:gd name="connsiteY0" fmla="*/ 74054 h 109710"/>
                <a:gd name="connsiteX1" fmla="*/ 0 w 109710"/>
                <a:gd name="connsiteY1" fmla="*/ 0 h 109710"/>
                <a:gd name="connsiteX2" fmla="*/ 109711 w 109710"/>
                <a:gd name="connsiteY2" fmla="*/ 109710 h 109710"/>
                <a:gd name="connsiteX3" fmla="*/ 35656 w 109710"/>
                <a:gd name="connsiteY3" fmla="*/ 109710 h 109710"/>
                <a:gd name="connsiteX4" fmla="*/ 0 w 109710"/>
                <a:gd name="connsiteY4" fmla="*/ 74054 h 109710"/>
                <a:gd name="connsiteX5" fmla="*/ 0 w 109710"/>
                <a:gd name="connsiteY5" fmla="*/ 74054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0" h="109710">
                  <a:moveTo>
                    <a:pt x="0" y="74054"/>
                  </a:moveTo>
                  <a:lnTo>
                    <a:pt x="0" y="0"/>
                  </a:lnTo>
                  <a:cubicBezTo>
                    <a:pt x="16456" y="16456"/>
                    <a:pt x="93253" y="93254"/>
                    <a:pt x="109711" y="109710"/>
                  </a:cubicBezTo>
                  <a:lnTo>
                    <a:pt x="35656" y="109710"/>
                  </a:lnTo>
                  <a:cubicBezTo>
                    <a:pt x="16456" y="109710"/>
                    <a:pt x="0" y="93254"/>
                    <a:pt x="0" y="74054"/>
                  </a:cubicBezTo>
                  <a:lnTo>
                    <a:pt x="0" y="74054"/>
                  </a:lnTo>
                  <a:close/>
                </a:path>
              </a:pathLst>
            </a:custGeom>
            <a:solidFill>
              <a:srgbClr val="F16924"/>
            </a:solidFill>
            <a:ln w="27426" cap="flat">
              <a:noFill/>
              <a:prstDash val="solid"/>
              <a:miter/>
            </a:ln>
          </p:spPr>
          <p:txBody>
            <a:bodyPr rtlCol="0" anchor="ctr"/>
            <a:lstStyle/>
            <a:p>
              <a:endParaRPr lang="en-US"/>
            </a:p>
          </p:txBody>
        </p:sp>
        <p:grpSp>
          <p:nvGrpSpPr>
            <p:cNvPr id="30" name="Graphic 3">
              <a:extLst>
                <a:ext uri="{FF2B5EF4-FFF2-40B4-BE49-F238E27FC236}">
                  <a16:creationId xmlns:a16="http://schemas.microsoft.com/office/drawing/2014/main" id="{7229C47C-5C25-C89C-49D1-8C864008588A}"/>
                </a:ext>
              </a:extLst>
            </p:cNvPr>
            <p:cNvGrpSpPr/>
            <p:nvPr/>
          </p:nvGrpSpPr>
          <p:grpSpPr>
            <a:xfrm>
              <a:off x="2616673" y="2155292"/>
              <a:ext cx="1242473" cy="905111"/>
              <a:chOff x="2616673" y="2155292"/>
              <a:chExt cx="1242473" cy="905111"/>
            </a:xfrm>
            <a:grpFill/>
          </p:grpSpPr>
          <p:sp>
            <p:nvSpPr>
              <p:cNvPr id="31" name="Freeform 30">
                <a:extLst>
                  <a:ext uri="{FF2B5EF4-FFF2-40B4-BE49-F238E27FC236}">
                    <a16:creationId xmlns:a16="http://schemas.microsoft.com/office/drawing/2014/main" id="{CFA72CD6-807B-60FA-DF48-AA51A00C3A52}"/>
                  </a:ext>
                </a:extLst>
              </p:cNvPr>
              <p:cNvSpPr/>
              <p:nvPr/>
            </p:nvSpPr>
            <p:spPr>
              <a:xfrm>
                <a:off x="2992431" y="2805327"/>
                <a:ext cx="200223" cy="38398"/>
              </a:xfrm>
              <a:custGeom>
                <a:avLst/>
                <a:gdLst>
                  <a:gd name="connsiteX0" fmla="*/ 181024 w 200223"/>
                  <a:gd name="connsiteY0" fmla="*/ 0 h 38398"/>
                  <a:gd name="connsiteX1" fmla="*/ 19200 w 200223"/>
                  <a:gd name="connsiteY1" fmla="*/ 0 h 38398"/>
                  <a:gd name="connsiteX2" fmla="*/ 0 w 200223"/>
                  <a:gd name="connsiteY2" fmla="*/ 19199 h 38398"/>
                  <a:gd name="connsiteX3" fmla="*/ 19200 w 200223"/>
                  <a:gd name="connsiteY3" fmla="*/ 38399 h 38398"/>
                  <a:gd name="connsiteX4" fmla="*/ 181024 w 200223"/>
                  <a:gd name="connsiteY4" fmla="*/ 38399 h 38398"/>
                  <a:gd name="connsiteX5" fmla="*/ 200223 w 200223"/>
                  <a:gd name="connsiteY5" fmla="*/ 19199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199"/>
                    </a:cubicBezTo>
                    <a:cubicBezTo>
                      <a:pt x="0" y="30170"/>
                      <a:pt x="8230" y="38399"/>
                      <a:pt x="19200" y="38399"/>
                    </a:cubicBezTo>
                    <a:lnTo>
                      <a:pt x="181024" y="38399"/>
                    </a:lnTo>
                    <a:cubicBezTo>
                      <a:pt x="191994" y="38399"/>
                      <a:pt x="200223" y="30170"/>
                      <a:pt x="200223" y="19199"/>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155696C-9910-2690-6639-1C02EE264137}"/>
                  </a:ext>
                </a:extLst>
              </p:cNvPr>
              <p:cNvSpPr/>
              <p:nvPr/>
            </p:nvSpPr>
            <p:spPr>
              <a:xfrm>
                <a:off x="2992431" y="2882124"/>
                <a:ext cx="200223" cy="38398"/>
              </a:xfrm>
              <a:custGeom>
                <a:avLst/>
                <a:gdLst>
                  <a:gd name="connsiteX0" fmla="*/ 181024 w 200223"/>
                  <a:gd name="connsiteY0" fmla="*/ 0 h 38398"/>
                  <a:gd name="connsiteX1" fmla="*/ 19200 w 200223"/>
                  <a:gd name="connsiteY1" fmla="*/ 0 h 38398"/>
                  <a:gd name="connsiteX2" fmla="*/ 0 w 200223"/>
                  <a:gd name="connsiteY2" fmla="*/ 19200 h 38398"/>
                  <a:gd name="connsiteX3" fmla="*/ 19200 w 200223"/>
                  <a:gd name="connsiteY3" fmla="*/ 38399 h 38398"/>
                  <a:gd name="connsiteX4" fmla="*/ 181024 w 200223"/>
                  <a:gd name="connsiteY4" fmla="*/ 38399 h 38398"/>
                  <a:gd name="connsiteX5" fmla="*/ 200223 w 200223"/>
                  <a:gd name="connsiteY5" fmla="*/ 19200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200"/>
                    </a:cubicBezTo>
                    <a:cubicBezTo>
                      <a:pt x="0" y="30171"/>
                      <a:pt x="8230" y="38399"/>
                      <a:pt x="19200" y="38399"/>
                    </a:cubicBezTo>
                    <a:lnTo>
                      <a:pt x="181024" y="38399"/>
                    </a:lnTo>
                    <a:cubicBezTo>
                      <a:pt x="191994" y="38399"/>
                      <a:pt x="200223" y="30171"/>
                      <a:pt x="200223" y="19200"/>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5C04B000-3673-8998-0EA7-C1BED4A72094}"/>
                  </a:ext>
                </a:extLst>
              </p:cNvPr>
              <p:cNvSpPr/>
              <p:nvPr/>
            </p:nvSpPr>
            <p:spPr>
              <a:xfrm>
                <a:off x="2616673" y="2155292"/>
                <a:ext cx="1242473" cy="905111"/>
              </a:xfrm>
              <a:custGeom>
                <a:avLst/>
                <a:gdLst>
                  <a:gd name="connsiteX0" fmla="*/ 1184874 w 1242473"/>
                  <a:gd name="connsiteY0" fmla="*/ 532096 h 905111"/>
                  <a:gd name="connsiteX1" fmla="*/ 1160190 w 1242473"/>
                  <a:gd name="connsiteY1" fmla="*/ 532096 h 905111"/>
                  <a:gd name="connsiteX2" fmla="*/ 1116305 w 1242473"/>
                  <a:gd name="connsiteY2" fmla="*/ 559524 h 905111"/>
                  <a:gd name="connsiteX3" fmla="*/ 1099849 w 1242473"/>
                  <a:gd name="connsiteY3" fmla="*/ 559524 h 905111"/>
                  <a:gd name="connsiteX4" fmla="*/ 968197 w 1242473"/>
                  <a:gd name="connsiteY4" fmla="*/ 471755 h 905111"/>
                  <a:gd name="connsiteX5" fmla="*/ 968197 w 1242473"/>
                  <a:gd name="connsiteY5" fmla="*/ 348331 h 905111"/>
                  <a:gd name="connsiteX6" fmla="*/ 948997 w 1242473"/>
                  <a:gd name="connsiteY6" fmla="*/ 329131 h 905111"/>
                  <a:gd name="connsiteX7" fmla="*/ 929797 w 1242473"/>
                  <a:gd name="connsiteY7" fmla="*/ 348331 h 905111"/>
                  <a:gd name="connsiteX8" fmla="*/ 929797 w 1242473"/>
                  <a:gd name="connsiteY8" fmla="*/ 507411 h 905111"/>
                  <a:gd name="connsiteX9" fmla="*/ 888656 w 1242473"/>
                  <a:gd name="connsiteY9" fmla="*/ 548552 h 905111"/>
                  <a:gd name="connsiteX10" fmla="*/ 828314 w 1242473"/>
                  <a:gd name="connsiteY10" fmla="*/ 548552 h 905111"/>
                  <a:gd name="connsiteX11" fmla="*/ 767975 w 1242473"/>
                  <a:gd name="connsiteY11" fmla="*/ 608894 h 905111"/>
                  <a:gd name="connsiteX12" fmla="*/ 828314 w 1242473"/>
                  <a:gd name="connsiteY12" fmla="*/ 669234 h 905111"/>
                  <a:gd name="connsiteX13" fmla="*/ 916083 w 1242473"/>
                  <a:gd name="connsiteY13" fmla="*/ 669234 h 905111"/>
                  <a:gd name="connsiteX14" fmla="*/ 929797 w 1242473"/>
                  <a:gd name="connsiteY14" fmla="*/ 671977 h 905111"/>
                  <a:gd name="connsiteX15" fmla="*/ 929797 w 1242473"/>
                  <a:gd name="connsiteY15" fmla="*/ 831057 h 905111"/>
                  <a:gd name="connsiteX16" fmla="*/ 894142 w 1242473"/>
                  <a:gd name="connsiteY16" fmla="*/ 866713 h 905111"/>
                  <a:gd name="connsiteX17" fmla="*/ 345588 w 1242473"/>
                  <a:gd name="connsiteY17" fmla="*/ 866713 h 905111"/>
                  <a:gd name="connsiteX18" fmla="*/ 309932 w 1242473"/>
                  <a:gd name="connsiteY18" fmla="*/ 831057 h 905111"/>
                  <a:gd name="connsiteX19" fmla="*/ 309932 w 1242473"/>
                  <a:gd name="connsiteY19" fmla="*/ 518382 h 905111"/>
                  <a:gd name="connsiteX20" fmla="*/ 436099 w 1242473"/>
                  <a:gd name="connsiteY20" fmla="*/ 521125 h 905111"/>
                  <a:gd name="connsiteX21" fmla="*/ 493698 w 1242473"/>
                  <a:gd name="connsiteY21" fmla="*/ 463527 h 905111"/>
                  <a:gd name="connsiteX22" fmla="*/ 485468 w 1242473"/>
                  <a:gd name="connsiteY22" fmla="*/ 433357 h 905111"/>
                  <a:gd name="connsiteX23" fmla="*/ 510154 w 1242473"/>
                  <a:gd name="connsiteY23" fmla="*/ 386730 h 905111"/>
                  <a:gd name="connsiteX24" fmla="*/ 501926 w 1242473"/>
                  <a:gd name="connsiteY24" fmla="*/ 356559 h 905111"/>
                  <a:gd name="connsiteX25" fmla="*/ 526610 w 1242473"/>
                  <a:gd name="connsiteY25" fmla="*/ 309932 h 905111"/>
                  <a:gd name="connsiteX26" fmla="*/ 512896 w 1242473"/>
                  <a:gd name="connsiteY26" fmla="*/ 271534 h 905111"/>
                  <a:gd name="connsiteX27" fmla="*/ 529354 w 1242473"/>
                  <a:gd name="connsiteY27" fmla="*/ 233135 h 905111"/>
                  <a:gd name="connsiteX28" fmla="*/ 529354 w 1242473"/>
                  <a:gd name="connsiteY28" fmla="*/ 233135 h 905111"/>
                  <a:gd name="connsiteX29" fmla="*/ 471755 w 1242473"/>
                  <a:gd name="connsiteY29" fmla="*/ 175537 h 905111"/>
                  <a:gd name="connsiteX30" fmla="*/ 326388 w 1242473"/>
                  <a:gd name="connsiteY30" fmla="*/ 175537 h 905111"/>
                  <a:gd name="connsiteX31" fmla="*/ 309932 w 1242473"/>
                  <a:gd name="connsiteY31" fmla="*/ 159080 h 905111"/>
                  <a:gd name="connsiteX32" fmla="*/ 309932 w 1242473"/>
                  <a:gd name="connsiteY32" fmla="*/ 71312 h 905111"/>
                  <a:gd name="connsiteX33" fmla="*/ 345588 w 1242473"/>
                  <a:gd name="connsiteY33" fmla="*/ 35656 h 905111"/>
                  <a:gd name="connsiteX34" fmla="*/ 757003 w 1242473"/>
                  <a:gd name="connsiteY34" fmla="*/ 35656 h 905111"/>
                  <a:gd name="connsiteX35" fmla="*/ 757003 w 1242473"/>
                  <a:gd name="connsiteY35" fmla="*/ 134396 h 905111"/>
                  <a:gd name="connsiteX36" fmla="*/ 831058 w 1242473"/>
                  <a:gd name="connsiteY36" fmla="*/ 208450 h 905111"/>
                  <a:gd name="connsiteX37" fmla="*/ 929797 w 1242473"/>
                  <a:gd name="connsiteY37" fmla="*/ 208450 h 905111"/>
                  <a:gd name="connsiteX38" fmla="*/ 929797 w 1242473"/>
                  <a:gd name="connsiteY38" fmla="*/ 263305 h 905111"/>
                  <a:gd name="connsiteX39" fmla="*/ 948997 w 1242473"/>
                  <a:gd name="connsiteY39" fmla="*/ 282505 h 905111"/>
                  <a:gd name="connsiteX40" fmla="*/ 968197 w 1242473"/>
                  <a:gd name="connsiteY40" fmla="*/ 263305 h 905111"/>
                  <a:gd name="connsiteX41" fmla="*/ 968197 w 1242473"/>
                  <a:gd name="connsiteY41" fmla="*/ 208450 h 905111"/>
                  <a:gd name="connsiteX42" fmla="*/ 951739 w 1242473"/>
                  <a:gd name="connsiteY42" fmla="*/ 170052 h 905111"/>
                  <a:gd name="connsiteX43" fmla="*/ 798145 w 1242473"/>
                  <a:gd name="connsiteY43" fmla="*/ 16457 h 905111"/>
                  <a:gd name="connsiteX44" fmla="*/ 759745 w 1242473"/>
                  <a:gd name="connsiteY44" fmla="*/ 0 h 905111"/>
                  <a:gd name="connsiteX45" fmla="*/ 345588 w 1242473"/>
                  <a:gd name="connsiteY45" fmla="*/ 0 h 905111"/>
                  <a:gd name="connsiteX46" fmla="*/ 271533 w 1242473"/>
                  <a:gd name="connsiteY46" fmla="*/ 74055 h 905111"/>
                  <a:gd name="connsiteX47" fmla="*/ 271533 w 1242473"/>
                  <a:gd name="connsiteY47" fmla="*/ 120682 h 905111"/>
                  <a:gd name="connsiteX48" fmla="*/ 137138 w 1242473"/>
                  <a:gd name="connsiteY48" fmla="*/ 208450 h 905111"/>
                  <a:gd name="connsiteX49" fmla="*/ 120681 w 1242473"/>
                  <a:gd name="connsiteY49" fmla="*/ 208450 h 905111"/>
                  <a:gd name="connsiteX50" fmla="*/ 76797 w 1242473"/>
                  <a:gd name="connsiteY50" fmla="*/ 181022 h 905111"/>
                  <a:gd name="connsiteX51" fmla="*/ 52112 w 1242473"/>
                  <a:gd name="connsiteY51" fmla="*/ 181022 h 905111"/>
                  <a:gd name="connsiteX52" fmla="*/ 0 w 1242473"/>
                  <a:gd name="connsiteY52" fmla="*/ 233135 h 905111"/>
                  <a:gd name="connsiteX53" fmla="*/ 0 w 1242473"/>
                  <a:gd name="connsiteY53" fmla="*/ 455299 h 905111"/>
                  <a:gd name="connsiteX54" fmla="*/ 52112 w 1242473"/>
                  <a:gd name="connsiteY54" fmla="*/ 507411 h 905111"/>
                  <a:gd name="connsiteX55" fmla="*/ 76797 w 1242473"/>
                  <a:gd name="connsiteY55" fmla="*/ 507411 h 905111"/>
                  <a:gd name="connsiteX56" fmla="*/ 123425 w 1242473"/>
                  <a:gd name="connsiteY56" fmla="*/ 479983 h 905111"/>
                  <a:gd name="connsiteX57" fmla="*/ 167308 w 1242473"/>
                  <a:gd name="connsiteY57" fmla="*/ 479983 h 905111"/>
                  <a:gd name="connsiteX58" fmla="*/ 241363 w 1242473"/>
                  <a:gd name="connsiteY58" fmla="*/ 504669 h 905111"/>
                  <a:gd name="connsiteX59" fmla="*/ 241363 w 1242473"/>
                  <a:gd name="connsiteY59" fmla="*/ 504669 h 905111"/>
                  <a:gd name="connsiteX60" fmla="*/ 274277 w 1242473"/>
                  <a:gd name="connsiteY60" fmla="*/ 512897 h 905111"/>
                  <a:gd name="connsiteX61" fmla="*/ 274277 w 1242473"/>
                  <a:gd name="connsiteY61" fmla="*/ 831057 h 905111"/>
                  <a:gd name="connsiteX62" fmla="*/ 348330 w 1242473"/>
                  <a:gd name="connsiteY62" fmla="*/ 905112 h 905111"/>
                  <a:gd name="connsiteX63" fmla="*/ 896884 w 1242473"/>
                  <a:gd name="connsiteY63" fmla="*/ 905112 h 905111"/>
                  <a:gd name="connsiteX64" fmla="*/ 959969 w 1242473"/>
                  <a:gd name="connsiteY64" fmla="*/ 866713 h 905111"/>
                  <a:gd name="connsiteX65" fmla="*/ 1055965 w 1242473"/>
                  <a:gd name="connsiteY65" fmla="*/ 833800 h 905111"/>
                  <a:gd name="connsiteX66" fmla="*/ 1119049 w 1242473"/>
                  <a:gd name="connsiteY66" fmla="*/ 831057 h 905111"/>
                  <a:gd name="connsiteX67" fmla="*/ 1165676 w 1242473"/>
                  <a:gd name="connsiteY67" fmla="*/ 858485 h 905111"/>
                  <a:gd name="connsiteX68" fmla="*/ 1190360 w 1242473"/>
                  <a:gd name="connsiteY68" fmla="*/ 858485 h 905111"/>
                  <a:gd name="connsiteX69" fmla="*/ 1242473 w 1242473"/>
                  <a:gd name="connsiteY69" fmla="*/ 806372 h 905111"/>
                  <a:gd name="connsiteX70" fmla="*/ 1242473 w 1242473"/>
                  <a:gd name="connsiteY70" fmla="*/ 584208 h 905111"/>
                  <a:gd name="connsiteX71" fmla="*/ 1184874 w 1242473"/>
                  <a:gd name="connsiteY71" fmla="*/ 532096 h 905111"/>
                  <a:gd name="connsiteX72" fmla="*/ 1184874 w 1242473"/>
                  <a:gd name="connsiteY72" fmla="*/ 532096 h 905111"/>
                  <a:gd name="connsiteX73" fmla="*/ 792659 w 1242473"/>
                  <a:gd name="connsiteY73" fmla="*/ 139881 h 905111"/>
                  <a:gd name="connsiteX74" fmla="*/ 792659 w 1242473"/>
                  <a:gd name="connsiteY74" fmla="*/ 65827 h 905111"/>
                  <a:gd name="connsiteX75" fmla="*/ 902369 w 1242473"/>
                  <a:gd name="connsiteY75" fmla="*/ 175537 h 905111"/>
                  <a:gd name="connsiteX76" fmla="*/ 828314 w 1242473"/>
                  <a:gd name="connsiteY76" fmla="*/ 175537 h 905111"/>
                  <a:gd name="connsiteX77" fmla="*/ 792659 w 1242473"/>
                  <a:gd name="connsiteY77" fmla="*/ 139881 h 905111"/>
                  <a:gd name="connsiteX78" fmla="*/ 792659 w 1242473"/>
                  <a:gd name="connsiteY78" fmla="*/ 139881 h 905111"/>
                  <a:gd name="connsiteX79" fmla="*/ 164566 w 1242473"/>
                  <a:gd name="connsiteY79" fmla="*/ 441585 h 905111"/>
                  <a:gd name="connsiteX80" fmla="*/ 126167 w 1242473"/>
                  <a:gd name="connsiteY80" fmla="*/ 441585 h 905111"/>
                  <a:gd name="connsiteX81" fmla="*/ 126167 w 1242473"/>
                  <a:gd name="connsiteY81" fmla="*/ 359302 h 905111"/>
                  <a:gd name="connsiteX82" fmla="*/ 106967 w 1242473"/>
                  <a:gd name="connsiteY82" fmla="*/ 340103 h 905111"/>
                  <a:gd name="connsiteX83" fmla="*/ 87767 w 1242473"/>
                  <a:gd name="connsiteY83" fmla="*/ 359302 h 905111"/>
                  <a:gd name="connsiteX84" fmla="*/ 87767 w 1242473"/>
                  <a:gd name="connsiteY84" fmla="*/ 455299 h 905111"/>
                  <a:gd name="connsiteX85" fmla="*/ 87767 w 1242473"/>
                  <a:gd name="connsiteY85" fmla="*/ 458042 h 905111"/>
                  <a:gd name="connsiteX86" fmla="*/ 87767 w 1242473"/>
                  <a:gd name="connsiteY86" fmla="*/ 458042 h 905111"/>
                  <a:gd name="connsiteX87" fmla="*/ 74053 w 1242473"/>
                  <a:gd name="connsiteY87" fmla="*/ 471755 h 905111"/>
                  <a:gd name="connsiteX88" fmla="*/ 49369 w 1242473"/>
                  <a:gd name="connsiteY88" fmla="*/ 471755 h 905111"/>
                  <a:gd name="connsiteX89" fmla="*/ 35656 w 1242473"/>
                  <a:gd name="connsiteY89" fmla="*/ 458042 h 905111"/>
                  <a:gd name="connsiteX90" fmla="*/ 35656 w 1242473"/>
                  <a:gd name="connsiteY90" fmla="*/ 235878 h 905111"/>
                  <a:gd name="connsiteX91" fmla="*/ 49369 w 1242473"/>
                  <a:gd name="connsiteY91" fmla="*/ 222164 h 905111"/>
                  <a:gd name="connsiteX92" fmla="*/ 74053 w 1242473"/>
                  <a:gd name="connsiteY92" fmla="*/ 222164 h 905111"/>
                  <a:gd name="connsiteX93" fmla="*/ 87767 w 1242473"/>
                  <a:gd name="connsiteY93" fmla="*/ 235878 h 905111"/>
                  <a:gd name="connsiteX94" fmla="*/ 87767 w 1242473"/>
                  <a:gd name="connsiteY94" fmla="*/ 277019 h 905111"/>
                  <a:gd name="connsiteX95" fmla="*/ 106967 w 1242473"/>
                  <a:gd name="connsiteY95" fmla="*/ 296218 h 905111"/>
                  <a:gd name="connsiteX96" fmla="*/ 126167 w 1242473"/>
                  <a:gd name="connsiteY96" fmla="*/ 277019 h 905111"/>
                  <a:gd name="connsiteX97" fmla="*/ 126167 w 1242473"/>
                  <a:gd name="connsiteY97" fmla="*/ 246849 h 905111"/>
                  <a:gd name="connsiteX98" fmla="*/ 137138 w 1242473"/>
                  <a:gd name="connsiteY98" fmla="*/ 246849 h 905111"/>
                  <a:gd name="connsiteX99" fmla="*/ 271533 w 1242473"/>
                  <a:gd name="connsiteY99" fmla="*/ 159080 h 905111"/>
                  <a:gd name="connsiteX100" fmla="*/ 271533 w 1242473"/>
                  <a:gd name="connsiteY100" fmla="*/ 161823 h 905111"/>
                  <a:gd name="connsiteX101" fmla="*/ 323646 w 1242473"/>
                  <a:gd name="connsiteY101" fmla="*/ 213936 h 905111"/>
                  <a:gd name="connsiteX102" fmla="*/ 469013 w 1242473"/>
                  <a:gd name="connsiteY102" fmla="*/ 213936 h 905111"/>
                  <a:gd name="connsiteX103" fmla="*/ 488212 w 1242473"/>
                  <a:gd name="connsiteY103" fmla="*/ 233135 h 905111"/>
                  <a:gd name="connsiteX104" fmla="*/ 488212 w 1242473"/>
                  <a:gd name="connsiteY104" fmla="*/ 233135 h 905111"/>
                  <a:gd name="connsiteX105" fmla="*/ 488212 w 1242473"/>
                  <a:gd name="connsiteY105" fmla="*/ 233135 h 905111"/>
                  <a:gd name="connsiteX106" fmla="*/ 469013 w 1242473"/>
                  <a:gd name="connsiteY106" fmla="*/ 252334 h 905111"/>
                  <a:gd name="connsiteX107" fmla="*/ 469013 w 1242473"/>
                  <a:gd name="connsiteY107" fmla="*/ 252334 h 905111"/>
                  <a:gd name="connsiteX108" fmla="*/ 469013 w 1242473"/>
                  <a:gd name="connsiteY108" fmla="*/ 252334 h 905111"/>
                  <a:gd name="connsiteX109" fmla="*/ 326388 w 1242473"/>
                  <a:gd name="connsiteY109" fmla="*/ 252334 h 905111"/>
                  <a:gd name="connsiteX110" fmla="*/ 307189 w 1242473"/>
                  <a:gd name="connsiteY110" fmla="*/ 271534 h 905111"/>
                  <a:gd name="connsiteX111" fmla="*/ 326388 w 1242473"/>
                  <a:gd name="connsiteY111" fmla="*/ 290733 h 905111"/>
                  <a:gd name="connsiteX112" fmla="*/ 469013 w 1242473"/>
                  <a:gd name="connsiteY112" fmla="*/ 290733 h 905111"/>
                  <a:gd name="connsiteX113" fmla="*/ 488212 w 1242473"/>
                  <a:gd name="connsiteY113" fmla="*/ 309932 h 905111"/>
                  <a:gd name="connsiteX114" fmla="*/ 469013 w 1242473"/>
                  <a:gd name="connsiteY114" fmla="*/ 329131 h 905111"/>
                  <a:gd name="connsiteX115" fmla="*/ 329132 w 1242473"/>
                  <a:gd name="connsiteY115" fmla="*/ 329131 h 905111"/>
                  <a:gd name="connsiteX116" fmla="*/ 309932 w 1242473"/>
                  <a:gd name="connsiteY116" fmla="*/ 348331 h 905111"/>
                  <a:gd name="connsiteX117" fmla="*/ 329132 w 1242473"/>
                  <a:gd name="connsiteY117" fmla="*/ 367530 h 905111"/>
                  <a:gd name="connsiteX118" fmla="*/ 452557 w 1242473"/>
                  <a:gd name="connsiteY118" fmla="*/ 367530 h 905111"/>
                  <a:gd name="connsiteX119" fmla="*/ 471755 w 1242473"/>
                  <a:gd name="connsiteY119" fmla="*/ 386730 h 905111"/>
                  <a:gd name="connsiteX120" fmla="*/ 452557 w 1242473"/>
                  <a:gd name="connsiteY120" fmla="*/ 405929 h 905111"/>
                  <a:gd name="connsiteX121" fmla="*/ 329132 w 1242473"/>
                  <a:gd name="connsiteY121" fmla="*/ 405929 h 905111"/>
                  <a:gd name="connsiteX122" fmla="*/ 309932 w 1242473"/>
                  <a:gd name="connsiteY122" fmla="*/ 425128 h 905111"/>
                  <a:gd name="connsiteX123" fmla="*/ 329132 w 1242473"/>
                  <a:gd name="connsiteY123" fmla="*/ 444328 h 905111"/>
                  <a:gd name="connsiteX124" fmla="*/ 436099 w 1242473"/>
                  <a:gd name="connsiteY124" fmla="*/ 444328 h 905111"/>
                  <a:gd name="connsiteX125" fmla="*/ 455299 w 1242473"/>
                  <a:gd name="connsiteY125" fmla="*/ 463527 h 905111"/>
                  <a:gd name="connsiteX126" fmla="*/ 436099 w 1242473"/>
                  <a:gd name="connsiteY126" fmla="*/ 482726 h 905111"/>
                  <a:gd name="connsiteX127" fmla="*/ 252333 w 1242473"/>
                  <a:gd name="connsiteY127" fmla="*/ 469013 h 905111"/>
                  <a:gd name="connsiteX128" fmla="*/ 164566 w 1242473"/>
                  <a:gd name="connsiteY128" fmla="*/ 441585 h 905111"/>
                  <a:gd name="connsiteX129" fmla="*/ 164566 w 1242473"/>
                  <a:gd name="connsiteY129" fmla="*/ 441585 h 905111"/>
                  <a:gd name="connsiteX130" fmla="*/ 1039508 w 1242473"/>
                  <a:gd name="connsiteY130" fmla="*/ 798144 h 905111"/>
                  <a:gd name="connsiteX131" fmla="*/ 965453 w 1242473"/>
                  <a:gd name="connsiteY131" fmla="*/ 825572 h 905111"/>
                  <a:gd name="connsiteX132" fmla="*/ 965453 w 1242473"/>
                  <a:gd name="connsiteY132" fmla="*/ 713118 h 905111"/>
                  <a:gd name="connsiteX133" fmla="*/ 1020308 w 1242473"/>
                  <a:gd name="connsiteY133" fmla="*/ 735060 h 905111"/>
                  <a:gd name="connsiteX134" fmla="*/ 1039508 w 1242473"/>
                  <a:gd name="connsiteY134" fmla="*/ 715861 h 905111"/>
                  <a:gd name="connsiteX135" fmla="*/ 1020308 w 1242473"/>
                  <a:gd name="connsiteY135" fmla="*/ 696662 h 905111"/>
                  <a:gd name="connsiteX136" fmla="*/ 979167 w 1242473"/>
                  <a:gd name="connsiteY136" fmla="*/ 671977 h 905111"/>
                  <a:gd name="connsiteX137" fmla="*/ 916083 w 1242473"/>
                  <a:gd name="connsiteY137" fmla="*/ 633578 h 905111"/>
                  <a:gd name="connsiteX138" fmla="*/ 828314 w 1242473"/>
                  <a:gd name="connsiteY138" fmla="*/ 633578 h 905111"/>
                  <a:gd name="connsiteX139" fmla="*/ 803631 w 1242473"/>
                  <a:gd name="connsiteY139" fmla="*/ 608894 h 905111"/>
                  <a:gd name="connsiteX140" fmla="*/ 828314 w 1242473"/>
                  <a:gd name="connsiteY140" fmla="*/ 584208 h 905111"/>
                  <a:gd name="connsiteX141" fmla="*/ 888656 w 1242473"/>
                  <a:gd name="connsiteY141" fmla="*/ 584208 h 905111"/>
                  <a:gd name="connsiteX142" fmla="*/ 965453 w 1242473"/>
                  <a:gd name="connsiteY142" fmla="*/ 507411 h 905111"/>
                  <a:gd name="connsiteX143" fmla="*/ 1097107 w 1242473"/>
                  <a:gd name="connsiteY143" fmla="*/ 595180 h 905111"/>
                  <a:gd name="connsiteX144" fmla="*/ 1108077 w 1242473"/>
                  <a:gd name="connsiteY144" fmla="*/ 595180 h 905111"/>
                  <a:gd name="connsiteX145" fmla="*/ 1108077 w 1242473"/>
                  <a:gd name="connsiteY145" fmla="*/ 789916 h 905111"/>
                  <a:gd name="connsiteX146" fmla="*/ 1039508 w 1242473"/>
                  <a:gd name="connsiteY146" fmla="*/ 798144 h 905111"/>
                  <a:gd name="connsiteX147" fmla="*/ 1039508 w 1242473"/>
                  <a:gd name="connsiteY147" fmla="*/ 798144 h 905111"/>
                  <a:gd name="connsiteX148" fmla="*/ 1201332 w 1242473"/>
                  <a:gd name="connsiteY148" fmla="*/ 806372 h 905111"/>
                  <a:gd name="connsiteX149" fmla="*/ 1187618 w 1242473"/>
                  <a:gd name="connsiteY149" fmla="*/ 820086 h 905111"/>
                  <a:gd name="connsiteX150" fmla="*/ 1162932 w 1242473"/>
                  <a:gd name="connsiteY150" fmla="*/ 820086 h 905111"/>
                  <a:gd name="connsiteX151" fmla="*/ 1149219 w 1242473"/>
                  <a:gd name="connsiteY151" fmla="*/ 806372 h 905111"/>
                  <a:gd name="connsiteX152" fmla="*/ 1149219 w 1242473"/>
                  <a:gd name="connsiteY152" fmla="*/ 806372 h 905111"/>
                  <a:gd name="connsiteX153" fmla="*/ 1149219 w 1242473"/>
                  <a:gd name="connsiteY153" fmla="*/ 803629 h 905111"/>
                  <a:gd name="connsiteX154" fmla="*/ 1149219 w 1242473"/>
                  <a:gd name="connsiteY154" fmla="*/ 581466 h 905111"/>
                  <a:gd name="connsiteX155" fmla="*/ 1162932 w 1242473"/>
                  <a:gd name="connsiteY155" fmla="*/ 567752 h 905111"/>
                  <a:gd name="connsiteX156" fmla="*/ 1187618 w 1242473"/>
                  <a:gd name="connsiteY156" fmla="*/ 567752 h 905111"/>
                  <a:gd name="connsiteX157" fmla="*/ 1201332 w 1242473"/>
                  <a:gd name="connsiteY157" fmla="*/ 581466 h 905111"/>
                  <a:gd name="connsiteX158" fmla="*/ 1201332 w 1242473"/>
                  <a:gd name="connsiteY158" fmla="*/ 806372 h 90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2473" h="905111">
                    <a:moveTo>
                      <a:pt x="1184874" y="532096"/>
                    </a:moveTo>
                    <a:lnTo>
                      <a:pt x="1160190" y="532096"/>
                    </a:lnTo>
                    <a:cubicBezTo>
                      <a:pt x="1140991" y="532096"/>
                      <a:pt x="1124535" y="543067"/>
                      <a:pt x="1116305" y="559524"/>
                    </a:cubicBezTo>
                    <a:lnTo>
                      <a:pt x="1099849" y="559524"/>
                    </a:lnTo>
                    <a:cubicBezTo>
                      <a:pt x="1047736" y="559524"/>
                      <a:pt x="1055965" y="488212"/>
                      <a:pt x="968197" y="471755"/>
                    </a:cubicBezTo>
                    <a:lnTo>
                      <a:pt x="968197" y="348331"/>
                    </a:lnTo>
                    <a:cubicBezTo>
                      <a:pt x="968197" y="337360"/>
                      <a:pt x="959969" y="329131"/>
                      <a:pt x="948997" y="329131"/>
                    </a:cubicBezTo>
                    <a:cubicBezTo>
                      <a:pt x="938025" y="329131"/>
                      <a:pt x="929797" y="337360"/>
                      <a:pt x="929797" y="348331"/>
                    </a:cubicBezTo>
                    <a:lnTo>
                      <a:pt x="929797" y="507411"/>
                    </a:lnTo>
                    <a:cubicBezTo>
                      <a:pt x="929797" y="529353"/>
                      <a:pt x="910597" y="548552"/>
                      <a:pt x="888656" y="548552"/>
                    </a:cubicBezTo>
                    <a:lnTo>
                      <a:pt x="828314" y="548552"/>
                    </a:lnTo>
                    <a:cubicBezTo>
                      <a:pt x="795403" y="548552"/>
                      <a:pt x="767975" y="575980"/>
                      <a:pt x="767975" y="608894"/>
                    </a:cubicBezTo>
                    <a:cubicBezTo>
                      <a:pt x="767975" y="641807"/>
                      <a:pt x="795403" y="669234"/>
                      <a:pt x="828314" y="669234"/>
                    </a:cubicBezTo>
                    <a:lnTo>
                      <a:pt x="916083" y="669234"/>
                    </a:lnTo>
                    <a:cubicBezTo>
                      <a:pt x="921569" y="669234"/>
                      <a:pt x="924311" y="669234"/>
                      <a:pt x="929797" y="671977"/>
                    </a:cubicBezTo>
                    <a:lnTo>
                      <a:pt x="929797" y="831057"/>
                    </a:lnTo>
                    <a:cubicBezTo>
                      <a:pt x="929797" y="850256"/>
                      <a:pt x="913341" y="866713"/>
                      <a:pt x="894142" y="866713"/>
                    </a:cubicBezTo>
                    <a:lnTo>
                      <a:pt x="345588" y="866713"/>
                    </a:lnTo>
                    <a:cubicBezTo>
                      <a:pt x="326388" y="866713"/>
                      <a:pt x="309932" y="850256"/>
                      <a:pt x="309932" y="831057"/>
                    </a:cubicBezTo>
                    <a:lnTo>
                      <a:pt x="309932" y="518382"/>
                    </a:lnTo>
                    <a:cubicBezTo>
                      <a:pt x="334616" y="521125"/>
                      <a:pt x="389472" y="521125"/>
                      <a:pt x="436099" y="521125"/>
                    </a:cubicBezTo>
                    <a:cubicBezTo>
                      <a:pt x="466270" y="521125"/>
                      <a:pt x="493698" y="496440"/>
                      <a:pt x="493698" y="463527"/>
                    </a:cubicBezTo>
                    <a:cubicBezTo>
                      <a:pt x="493698" y="452556"/>
                      <a:pt x="490954" y="441585"/>
                      <a:pt x="485468" y="433357"/>
                    </a:cubicBezTo>
                    <a:cubicBezTo>
                      <a:pt x="499182" y="422386"/>
                      <a:pt x="510154" y="405929"/>
                      <a:pt x="510154" y="386730"/>
                    </a:cubicBezTo>
                    <a:cubicBezTo>
                      <a:pt x="510154" y="375759"/>
                      <a:pt x="507412" y="367530"/>
                      <a:pt x="501926" y="356559"/>
                    </a:cubicBezTo>
                    <a:cubicBezTo>
                      <a:pt x="518382" y="345588"/>
                      <a:pt x="526610" y="329131"/>
                      <a:pt x="526610" y="309932"/>
                    </a:cubicBezTo>
                    <a:cubicBezTo>
                      <a:pt x="526610" y="296218"/>
                      <a:pt x="521126" y="282505"/>
                      <a:pt x="512896" y="271534"/>
                    </a:cubicBezTo>
                    <a:cubicBezTo>
                      <a:pt x="523868" y="260562"/>
                      <a:pt x="529354" y="246849"/>
                      <a:pt x="529354" y="233135"/>
                    </a:cubicBezTo>
                    <a:cubicBezTo>
                      <a:pt x="529354" y="233135"/>
                      <a:pt x="529354" y="233135"/>
                      <a:pt x="529354" y="233135"/>
                    </a:cubicBezTo>
                    <a:cubicBezTo>
                      <a:pt x="529354" y="202965"/>
                      <a:pt x="504668" y="175537"/>
                      <a:pt x="471755" y="175537"/>
                    </a:cubicBezTo>
                    <a:lnTo>
                      <a:pt x="326388" y="175537"/>
                    </a:lnTo>
                    <a:cubicBezTo>
                      <a:pt x="318160" y="175537"/>
                      <a:pt x="309932" y="167309"/>
                      <a:pt x="309932" y="159080"/>
                    </a:cubicBezTo>
                    <a:cubicBezTo>
                      <a:pt x="309932" y="150852"/>
                      <a:pt x="309932" y="191993"/>
                      <a:pt x="309932" y="71312"/>
                    </a:cubicBezTo>
                    <a:cubicBezTo>
                      <a:pt x="309932" y="52113"/>
                      <a:pt x="326388" y="35656"/>
                      <a:pt x="345588" y="35656"/>
                    </a:cubicBezTo>
                    <a:lnTo>
                      <a:pt x="757003" y="35656"/>
                    </a:lnTo>
                    <a:lnTo>
                      <a:pt x="757003" y="134396"/>
                    </a:lnTo>
                    <a:cubicBezTo>
                      <a:pt x="757003" y="175537"/>
                      <a:pt x="789917" y="208450"/>
                      <a:pt x="831058" y="208450"/>
                    </a:cubicBezTo>
                    <a:lnTo>
                      <a:pt x="929797" y="208450"/>
                    </a:lnTo>
                    <a:lnTo>
                      <a:pt x="929797" y="263305"/>
                    </a:lnTo>
                    <a:cubicBezTo>
                      <a:pt x="929797" y="274276"/>
                      <a:pt x="938025" y="282505"/>
                      <a:pt x="948997" y="282505"/>
                    </a:cubicBezTo>
                    <a:cubicBezTo>
                      <a:pt x="959969" y="282505"/>
                      <a:pt x="968197" y="274276"/>
                      <a:pt x="968197" y="263305"/>
                    </a:cubicBezTo>
                    <a:lnTo>
                      <a:pt x="968197" y="208450"/>
                    </a:lnTo>
                    <a:cubicBezTo>
                      <a:pt x="968197" y="194736"/>
                      <a:pt x="962711" y="181022"/>
                      <a:pt x="951739" y="170052"/>
                    </a:cubicBezTo>
                    <a:lnTo>
                      <a:pt x="798145" y="16457"/>
                    </a:lnTo>
                    <a:cubicBezTo>
                      <a:pt x="789917" y="8228"/>
                      <a:pt x="776203" y="0"/>
                      <a:pt x="759745" y="0"/>
                    </a:cubicBezTo>
                    <a:lnTo>
                      <a:pt x="345588" y="0"/>
                    </a:lnTo>
                    <a:cubicBezTo>
                      <a:pt x="304447" y="0"/>
                      <a:pt x="271533" y="32913"/>
                      <a:pt x="271533" y="74055"/>
                    </a:cubicBezTo>
                    <a:lnTo>
                      <a:pt x="271533" y="120682"/>
                    </a:lnTo>
                    <a:cubicBezTo>
                      <a:pt x="183764" y="137138"/>
                      <a:pt x="189250" y="208450"/>
                      <a:pt x="137138" y="208450"/>
                    </a:cubicBezTo>
                    <a:lnTo>
                      <a:pt x="120681" y="208450"/>
                    </a:lnTo>
                    <a:cubicBezTo>
                      <a:pt x="112453" y="191993"/>
                      <a:pt x="95997" y="181022"/>
                      <a:pt x="76797" y="181022"/>
                    </a:cubicBezTo>
                    <a:lnTo>
                      <a:pt x="52112" y="181022"/>
                    </a:lnTo>
                    <a:cubicBezTo>
                      <a:pt x="24684" y="181022"/>
                      <a:pt x="0" y="202965"/>
                      <a:pt x="0" y="233135"/>
                    </a:cubicBezTo>
                    <a:lnTo>
                      <a:pt x="0" y="455299"/>
                    </a:lnTo>
                    <a:cubicBezTo>
                      <a:pt x="0" y="482726"/>
                      <a:pt x="21942" y="507411"/>
                      <a:pt x="52112" y="507411"/>
                    </a:cubicBezTo>
                    <a:lnTo>
                      <a:pt x="76797" y="507411"/>
                    </a:lnTo>
                    <a:cubicBezTo>
                      <a:pt x="95997" y="507411"/>
                      <a:pt x="115195" y="496440"/>
                      <a:pt x="123425" y="479983"/>
                    </a:cubicBezTo>
                    <a:lnTo>
                      <a:pt x="167308" y="479983"/>
                    </a:lnTo>
                    <a:cubicBezTo>
                      <a:pt x="183764" y="479983"/>
                      <a:pt x="189250" y="485469"/>
                      <a:pt x="241363" y="504669"/>
                    </a:cubicBezTo>
                    <a:cubicBezTo>
                      <a:pt x="241363" y="504669"/>
                      <a:pt x="241363" y="504669"/>
                      <a:pt x="241363" y="504669"/>
                    </a:cubicBezTo>
                    <a:cubicBezTo>
                      <a:pt x="252333" y="507411"/>
                      <a:pt x="263305" y="512897"/>
                      <a:pt x="274277" y="512897"/>
                    </a:cubicBezTo>
                    <a:lnTo>
                      <a:pt x="274277" y="831057"/>
                    </a:lnTo>
                    <a:cubicBezTo>
                      <a:pt x="274277" y="872198"/>
                      <a:pt x="307189" y="905112"/>
                      <a:pt x="348330" y="905112"/>
                    </a:cubicBezTo>
                    <a:lnTo>
                      <a:pt x="896884" y="905112"/>
                    </a:lnTo>
                    <a:cubicBezTo>
                      <a:pt x="924311" y="905112"/>
                      <a:pt x="948997" y="888655"/>
                      <a:pt x="959969" y="866713"/>
                    </a:cubicBezTo>
                    <a:cubicBezTo>
                      <a:pt x="1001110" y="858485"/>
                      <a:pt x="1017566" y="847514"/>
                      <a:pt x="1055965" y="833800"/>
                    </a:cubicBezTo>
                    <a:cubicBezTo>
                      <a:pt x="1069679" y="828315"/>
                      <a:pt x="1077907" y="831057"/>
                      <a:pt x="1119049" y="831057"/>
                    </a:cubicBezTo>
                    <a:cubicBezTo>
                      <a:pt x="1127277" y="847514"/>
                      <a:pt x="1143733" y="858485"/>
                      <a:pt x="1165676" y="858485"/>
                    </a:cubicBezTo>
                    <a:lnTo>
                      <a:pt x="1190360" y="858485"/>
                    </a:lnTo>
                    <a:cubicBezTo>
                      <a:pt x="1217788" y="858485"/>
                      <a:pt x="1242473" y="836542"/>
                      <a:pt x="1242473" y="806372"/>
                    </a:cubicBezTo>
                    <a:lnTo>
                      <a:pt x="1242473" y="584208"/>
                    </a:lnTo>
                    <a:cubicBezTo>
                      <a:pt x="1236987" y="556781"/>
                      <a:pt x="1212302" y="532096"/>
                      <a:pt x="1184874" y="532096"/>
                    </a:cubicBezTo>
                    <a:lnTo>
                      <a:pt x="1184874" y="532096"/>
                    </a:lnTo>
                    <a:close/>
                    <a:moveTo>
                      <a:pt x="792659" y="139881"/>
                    </a:moveTo>
                    <a:lnTo>
                      <a:pt x="792659" y="65827"/>
                    </a:lnTo>
                    <a:cubicBezTo>
                      <a:pt x="809116" y="82283"/>
                      <a:pt x="885914" y="159080"/>
                      <a:pt x="902369" y="175537"/>
                    </a:cubicBezTo>
                    <a:lnTo>
                      <a:pt x="828314" y="175537"/>
                    </a:lnTo>
                    <a:cubicBezTo>
                      <a:pt x="809116" y="175537"/>
                      <a:pt x="792659" y="159080"/>
                      <a:pt x="792659" y="139881"/>
                    </a:cubicBezTo>
                    <a:lnTo>
                      <a:pt x="792659" y="139881"/>
                    </a:lnTo>
                    <a:close/>
                    <a:moveTo>
                      <a:pt x="164566" y="441585"/>
                    </a:moveTo>
                    <a:lnTo>
                      <a:pt x="126167" y="441585"/>
                    </a:lnTo>
                    <a:lnTo>
                      <a:pt x="126167" y="359302"/>
                    </a:lnTo>
                    <a:cubicBezTo>
                      <a:pt x="126167" y="348331"/>
                      <a:pt x="117939" y="340103"/>
                      <a:pt x="106967" y="340103"/>
                    </a:cubicBezTo>
                    <a:cubicBezTo>
                      <a:pt x="95997" y="340103"/>
                      <a:pt x="87767" y="348331"/>
                      <a:pt x="87767" y="359302"/>
                    </a:cubicBezTo>
                    <a:lnTo>
                      <a:pt x="87767" y="455299"/>
                    </a:lnTo>
                    <a:cubicBezTo>
                      <a:pt x="87767" y="455299"/>
                      <a:pt x="87767" y="455299"/>
                      <a:pt x="87767" y="458042"/>
                    </a:cubicBezTo>
                    <a:cubicBezTo>
                      <a:pt x="87767" y="458042"/>
                      <a:pt x="87767" y="458042"/>
                      <a:pt x="87767" y="458042"/>
                    </a:cubicBezTo>
                    <a:cubicBezTo>
                      <a:pt x="87767" y="466270"/>
                      <a:pt x="79539" y="471755"/>
                      <a:pt x="74053" y="471755"/>
                    </a:cubicBezTo>
                    <a:lnTo>
                      <a:pt x="49369" y="471755"/>
                    </a:lnTo>
                    <a:cubicBezTo>
                      <a:pt x="41142" y="471755"/>
                      <a:pt x="35656" y="466270"/>
                      <a:pt x="35656" y="458042"/>
                    </a:cubicBezTo>
                    <a:lnTo>
                      <a:pt x="35656" y="235878"/>
                    </a:lnTo>
                    <a:cubicBezTo>
                      <a:pt x="35656" y="227649"/>
                      <a:pt x="41142" y="222164"/>
                      <a:pt x="49369" y="222164"/>
                    </a:cubicBezTo>
                    <a:lnTo>
                      <a:pt x="74053" y="222164"/>
                    </a:lnTo>
                    <a:cubicBezTo>
                      <a:pt x="82283" y="222164"/>
                      <a:pt x="87767" y="227649"/>
                      <a:pt x="87767" y="235878"/>
                    </a:cubicBezTo>
                    <a:lnTo>
                      <a:pt x="87767" y="277019"/>
                    </a:lnTo>
                    <a:cubicBezTo>
                      <a:pt x="87767" y="287990"/>
                      <a:pt x="95997" y="296218"/>
                      <a:pt x="106967" y="296218"/>
                    </a:cubicBezTo>
                    <a:cubicBezTo>
                      <a:pt x="117939" y="296218"/>
                      <a:pt x="126167" y="287990"/>
                      <a:pt x="126167" y="277019"/>
                    </a:cubicBezTo>
                    <a:lnTo>
                      <a:pt x="126167" y="246849"/>
                    </a:lnTo>
                    <a:lnTo>
                      <a:pt x="137138" y="246849"/>
                    </a:lnTo>
                    <a:cubicBezTo>
                      <a:pt x="213936" y="246849"/>
                      <a:pt x="202964" y="175537"/>
                      <a:pt x="271533" y="159080"/>
                    </a:cubicBezTo>
                    <a:lnTo>
                      <a:pt x="271533" y="161823"/>
                    </a:lnTo>
                    <a:cubicBezTo>
                      <a:pt x="271533" y="191993"/>
                      <a:pt x="296219" y="213936"/>
                      <a:pt x="323646" y="213936"/>
                    </a:cubicBezTo>
                    <a:lnTo>
                      <a:pt x="469013" y="213936"/>
                    </a:lnTo>
                    <a:cubicBezTo>
                      <a:pt x="479984" y="213936"/>
                      <a:pt x="488212" y="222164"/>
                      <a:pt x="488212" y="233135"/>
                    </a:cubicBezTo>
                    <a:cubicBezTo>
                      <a:pt x="488212" y="233135"/>
                      <a:pt x="488212" y="233135"/>
                      <a:pt x="488212" y="233135"/>
                    </a:cubicBezTo>
                    <a:cubicBezTo>
                      <a:pt x="488212" y="233135"/>
                      <a:pt x="488212" y="233135"/>
                      <a:pt x="488212" y="233135"/>
                    </a:cubicBezTo>
                    <a:cubicBezTo>
                      <a:pt x="488212" y="244106"/>
                      <a:pt x="479984" y="252334"/>
                      <a:pt x="469013" y="252334"/>
                    </a:cubicBezTo>
                    <a:lnTo>
                      <a:pt x="469013" y="252334"/>
                    </a:lnTo>
                    <a:cubicBezTo>
                      <a:pt x="469013" y="252334"/>
                      <a:pt x="469013" y="252334"/>
                      <a:pt x="469013" y="252334"/>
                    </a:cubicBezTo>
                    <a:cubicBezTo>
                      <a:pt x="466270" y="252334"/>
                      <a:pt x="477241" y="252334"/>
                      <a:pt x="326388" y="252334"/>
                    </a:cubicBezTo>
                    <a:cubicBezTo>
                      <a:pt x="315418" y="252334"/>
                      <a:pt x="307189" y="260562"/>
                      <a:pt x="307189" y="271534"/>
                    </a:cubicBezTo>
                    <a:cubicBezTo>
                      <a:pt x="307189" y="282505"/>
                      <a:pt x="315418" y="290733"/>
                      <a:pt x="326388" y="290733"/>
                    </a:cubicBezTo>
                    <a:cubicBezTo>
                      <a:pt x="362044" y="290733"/>
                      <a:pt x="466270" y="290733"/>
                      <a:pt x="469013" y="290733"/>
                    </a:cubicBezTo>
                    <a:cubicBezTo>
                      <a:pt x="479984" y="290733"/>
                      <a:pt x="488212" y="298961"/>
                      <a:pt x="488212" y="309932"/>
                    </a:cubicBezTo>
                    <a:cubicBezTo>
                      <a:pt x="488212" y="320904"/>
                      <a:pt x="479984" y="329131"/>
                      <a:pt x="469013" y="329131"/>
                    </a:cubicBezTo>
                    <a:cubicBezTo>
                      <a:pt x="438843" y="329131"/>
                      <a:pt x="359302" y="329131"/>
                      <a:pt x="329132" y="329131"/>
                    </a:cubicBezTo>
                    <a:cubicBezTo>
                      <a:pt x="318160" y="329131"/>
                      <a:pt x="309932" y="337360"/>
                      <a:pt x="309932" y="348331"/>
                    </a:cubicBezTo>
                    <a:cubicBezTo>
                      <a:pt x="309932" y="359302"/>
                      <a:pt x="318160" y="367530"/>
                      <a:pt x="329132" y="367530"/>
                    </a:cubicBezTo>
                    <a:lnTo>
                      <a:pt x="452557" y="367530"/>
                    </a:lnTo>
                    <a:cubicBezTo>
                      <a:pt x="463527" y="367530"/>
                      <a:pt x="471755" y="375759"/>
                      <a:pt x="471755" y="386730"/>
                    </a:cubicBezTo>
                    <a:cubicBezTo>
                      <a:pt x="471755" y="397701"/>
                      <a:pt x="463527" y="405929"/>
                      <a:pt x="452557" y="405929"/>
                    </a:cubicBezTo>
                    <a:cubicBezTo>
                      <a:pt x="425129" y="405929"/>
                      <a:pt x="373016" y="405929"/>
                      <a:pt x="329132" y="405929"/>
                    </a:cubicBezTo>
                    <a:cubicBezTo>
                      <a:pt x="318160" y="405929"/>
                      <a:pt x="309932" y="414157"/>
                      <a:pt x="309932" y="425128"/>
                    </a:cubicBezTo>
                    <a:cubicBezTo>
                      <a:pt x="309932" y="436099"/>
                      <a:pt x="318160" y="444328"/>
                      <a:pt x="329132" y="444328"/>
                    </a:cubicBezTo>
                    <a:lnTo>
                      <a:pt x="436099" y="444328"/>
                    </a:lnTo>
                    <a:cubicBezTo>
                      <a:pt x="447071" y="444328"/>
                      <a:pt x="455299" y="452556"/>
                      <a:pt x="455299" y="463527"/>
                    </a:cubicBezTo>
                    <a:cubicBezTo>
                      <a:pt x="455299" y="474498"/>
                      <a:pt x="447071" y="482726"/>
                      <a:pt x="436099" y="482726"/>
                    </a:cubicBezTo>
                    <a:cubicBezTo>
                      <a:pt x="334616" y="482726"/>
                      <a:pt x="301704" y="485469"/>
                      <a:pt x="252333" y="469013"/>
                    </a:cubicBezTo>
                    <a:cubicBezTo>
                      <a:pt x="202964" y="452556"/>
                      <a:pt x="191994" y="441585"/>
                      <a:pt x="164566" y="441585"/>
                    </a:cubicBezTo>
                    <a:lnTo>
                      <a:pt x="164566" y="441585"/>
                    </a:lnTo>
                    <a:close/>
                    <a:moveTo>
                      <a:pt x="1039508" y="798144"/>
                    </a:moveTo>
                    <a:cubicBezTo>
                      <a:pt x="995624" y="814601"/>
                      <a:pt x="990138" y="820086"/>
                      <a:pt x="965453" y="825572"/>
                    </a:cubicBezTo>
                    <a:lnTo>
                      <a:pt x="965453" y="713118"/>
                    </a:lnTo>
                    <a:cubicBezTo>
                      <a:pt x="979167" y="726832"/>
                      <a:pt x="1001110" y="735060"/>
                      <a:pt x="1020308" y="735060"/>
                    </a:cubicBezTo>
                    <a:cubicBezTo>
                      <a:pt x="1031280" y="735060"/>
                      <a:pt x="1039508" y="726832"/>
                      <a:pt x="1039508" y="715861"/>
                    </a:cubicBezTo>
                    <a:cubicBezTo>
                      <a:pt x="1039508" y="704890"/>
                      <a:pt x="1031280" y="696662"/>
                      <a:pt x="1020308" y="696662"/>
                    </a:cubicBezTo>
                    <a:cubicBezTo>
                      <a:pt x="1003852" y="696662"/>
                      <a:pt x="987396" y="685691"/>
                      <a:pt x="979167" y="671977"/>
                    </a:cubicBezTo>
                    <a:cubicBezTo>
                      <a:pt x="968197" y="647292"/>
                      <a:pt x="943511" y="633578"/>
                      <a:pt x="916083" y="633578"/>
                    </a:cubicBezTo>
                    <a:lnTo>
                      <a:pt x="828314" y="633578"/>
                    </a:lnTo>
                    <a:cubicBezTo>
                      <a:pt x="814601" y="633578"/>
                      <a:pt x="803631" y="622607"/>
                      <a:pt x="803631" y="608894"/>
                    </a:cubicBezTo>
                    <a:cubicBezTo>
                      <a:pt x="803631" y="595180"/>
                      <a:pt x="814601" y="584208"/>
                      <a:pt x="828314" y="584208"/>
                    </a:cubicBezTo>
                    <a:lnTo>
                      <a:pt x="888656" y="584208"/>
                    </a:lnTo>
                    <a:cubicBezTo>
                      <a:pt x="929797" y="584208"/>
                      <a:pt x="965453" y="548552"/>
                      <a:pt x="965453" y="507411"/>
                    </a:cubicBezTo>
                    <a:cubicBezTo>
                      <a:pt x="1031280" y="523868"/>
                      <a:pt x="1023052" y="595180"/>
                      <a:pt x="1097107" y="595180"/>
                    </a:cubicBezTo>
                    <a:lnTo>
                      <a:pt x="1108077" y="595180"/>
                    </a:lnTo>
                    <a:lnTo>
                      <a:pt x="1108077" y="789916"/>
                    </a:lnTo>
                    <a:cubicBezTo>
                      <a:pt x="1077907" y="792659"/>
                      <a:pt x="1061450" y="789916"/>
                      <a:pt x="1039508" y="798144"/>
                    </a:cubicBezTo>
                    <a:lnTo>
                      <a:pt x="1039508" y="798144"/>
                    </a:lnTo>
                    <a:close/>
                    <a:moveTo>
                      <a:pt x="1201332" y="806372"/>
                    </a:moveTo>
                    <a:cubicBezTo>
                      <a:pt x="1201332" y="814601"/>
                      <a:pt x="1195846" y="820086"/>
                      <a:pt x="1187618" y="820086"/>
                    </a:cubicBezTo>
                    <a:lnTo>
                      <a:pt x="1162932" y="820086"/>
                    </a:lnTo>
                    <a:cubicBezTo>
                      <a:pt x="1154704" y="820086"/>
                      <a:pt x="1149219" y="814601"/>
                      <a:pt x="1149219" y="806372"/>
                    </a:cubicBezTo>
                    <a:cubicBezTo>
                      <a:pt x="1149219" y="806372"/>
                      <a:pt x="1149219" y="806372"/>
                      <a:pt x="1149219" y="806372"/>
                    </a:cubicBezTo>
                    <a:cubicBezTo>
                      <a:pt x="1149219" y="806372"/>
                      <a:pt x="1149219" y="806372"/>
                      <a:pt x="1149219" y="803629"/>
                    </a:cubicBezTo>
                    <a:lnTo>
                      <a:pt x="1149219" y="581466"/>
                    </a:lnTo>
                    <a:cubicBezTo>
                      <a:pt x="1149219" y="573238"/>
                      <a:pt x="1154704" y="567752"/>
                      <a:pt x="1162932" y="567752"/>
                    </a:cubicBezTo>
                    <a:lnTo>
                      <a:pt x="1187618" y="567752"/>
                    </a:lnTo>
                    <a:cubicBezTo>
                      <a:pt x="1195846" y="567752"/>
                      <a:pt x="1201332" y="573238"/>
                      <a:pt x="1201332" y="581466"/>
                    </a:cubicBezTo>
                    <a:lnTo>
                      <a:pt x="1201332" y="806372"/>
                    </a:lnTo>
                    <a:close/>
                  </a:path>
                </a:pathLst>
              </a:custGeom>
              <a:grpFill/>
              <a:ln w="27426" cap="flat">
                <a:noFill/>
                <a:prstDash val="solid"/>
                <a:miter/>
              </a:ln>
            </p:spPr>
            <p:txBody>
              <a:bodyPr rtlCol="0" anchor="ctr"/>
              <a:lstStyle/>
              <a:p>
                <a:endParaRPr lang="en-US"/>
              </a:p>
            </p:txBody>
          </p:sp>
        </p:grpSp>
      </p:grpSp>
      <p:grpSp>
        <p:nvGrpSpPr>
          <p:cNvPr id="34" name="Graphic 3">
            <a:extLst>
              <a:ext uri="{FF2B5EF4-FFF2-40B4-BE49-F238E27FC236}">
                <a16:creationId xmlns:a16="http://schemas.microsoft.com/office/drawing/2014/main" id="{6B441AA2-51AA-9874-A335-E2D6F70D3B82}"/>
              </a:ext>
            </a:extLst>
          </p:cNvPr>
          <p:cNvGrpSpPr/>
          <p:nvPr/>
        </p:nvGrpSpPr>
        <p:grpSpPr>
          <a:xfrm>
            <a:off x="4490519" y="5360275"/>
            <a:ext cx="744248" cy="839839"/>
            <a:chOff x="4643578" y="432838"/>
            <a:chExt cx="1028134" cy="1160188"/>
          </a:xfrm>
          <a:solidFill>
            <a:srgbClr val="595959"/>
          </a:solidFill>
        </p:grpSpPr>
        <p:sp>
          <p:nvSpPr>
            <p:cNvPr id="35" name="Freeform 34">
              <a:extLst>
                <a:ext uri="{FF2B5EF4-FFF2-40B4-BE49-F238E27FC236}">
                  <a16:creationId xmlns:a16="http://schemas.microsoft.com/office/drawing/2014/main" id="{6F96778C-2591-96A1-4822-96D2A1C81792}"/>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F16924"/>
            </a:solidFill>
            <a:ln w="27426" cap="flat">
              <a:noFill/>
              <a:prstDash val="solid"/>
              <a:miter/>
            </a:ln>
          </p:spPr>
          <p:txBody>
            <a:bodyPr rtlCol="0" anchor="ctr"/>
            <a:lstStyle/>
            <a:p>
              <a:endParaRPr lang="en-US"/>
            </a:p>
          </p:txBody>
        </p:sp>
        <p:grpSp>
          <p:nvGrpSpPr>
            <p:cNvPr id="36" name="Graphic 3">
              <a:extLst>
                <a:ext uri="{FF2B5EF4-FFF2-40B4-BE49-F238E27FC236}">
                  <a16:creationId xmlns:a16="http://schemas.microsoft.com/office/drawing/2014/main" id="{097622EF-D87D-497D-527C-073DBFCD600E}"/>
                </a:ext>
              </a:extLst>
            </p:cNvPr>
            <p:cNvGrpSpPr/>
            <p:nvPr/>
          </p:nvGrpSpPr>
          <p:grpSpPr>
            <a:xfrm>
              <a:off x="4643578" y="432838"/>
              <a:ext cx="1028134" cy="1160188"/>
              <a:chOff x="4643578" y="432838"/>
              <a:chExt cx="1028134" cy="1160188"/>
            </a:xfrm>
            <a:grpFill/>
          </p:grpSpPr>
          <p:sp>
            <p:nvSpPr>
              <p:cNvPr id="37" name="Freeform 36">
                <a:extLst>
                  <a:ext uri="{FF2B5EF4-FFF2-40B4-BE49-F238E27FC236}">
                    <a16:creationId xmlns:a16="http://schemas.microsoft.com/office/drawing/2014/main" id="{60B84749-D723-7A0D-DAD8-FA795166C8B8}"/>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5"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8" name="Graphic 3">
                <a:extLst>
                  <a:ext uri="{FF2B5EF4-FFF2-40B4-BE49-F238E27FC236}">
                    <a16:creationId xmlns:a16="http://schemas.microsoft.com/office/drawing/2014/main" id="{2EA07441-11D2-5C1E-E8B0-569A899709BA}"/>
                  </a:ext>
                </a:extLst>
              </p:cNvPr>
              <p:cNvGrpSpPr/>
              <p:nvPr/>
            </p:nvGrpSpPr>
            <p:grpSpPr>
              <a:xfrm>
                <a:off x="4643578" y="432838"/>
                <a:ext cx="1028134" cy="1160188"/>
                <a:chOff x="4643578" y="432838"/>
                <a:chExt cx="1028134" cy="1160188"/>
              </a:xfrm>
              <a:grpFill/>
            </p:grpSpPr>
            <p:sp>
              <p:nvSpPr>
                <p:cNvPr id="39" name="Freeform 38">
                  <a:extLst>
                    <a:ext uri="{FF2B5EF4-FFF2-40B4-BE49-F238E27FC236}">
                      <a16:creationId xmlns:a16="http://schemas.microsoft.com/office/drawing/2014/main" id="{D6B3BEB1-4CE7-579B-EDBB-46D170309C7D}"/>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5"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20E66A3-D16C-02B5-A801-EF0056259802}"/>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3"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cxnSp>
        <p:nvCxnSpPr>
          <p:cNvPr id="76" name="Straight Connector 75">
            <a:extLst>
              <a:ext uri="{FF2B5EF4-FFF2-40B4-BE49-F238E27FC236}">
                <a16:creationId xmlns:a16="http://schemas.microsoft.com/office/drawing/2014/main" id="{0C65C96E-43E4-11A1-C292-563815262EE9}"/>
              </a:ext>
            </a:extLst>
          </p:cNvPr>
          <p:cNvCxnSpPr/>
          <p:nvPr/>
        </p:nvCxnSpPr>
        <p:spPr>
          <a:xfrm>
            <a:off x="3953023" y="1705807"/>
            <a:ext cx="8238976"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D961CB0-1D39-7604-9FE9-B53575F44757}"/>
              </a:ext>
            </a:extLst>
          </p:cNvPr>
          <p:cNvCxnSpPr/>
          <p:nvPr/>
        </p:nvCxnSpPr>
        <p:spPr>
          <a:xfrm>
            <a:off x="3953023" y="3438264"/>
            <a:ext cx="8238976"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3CFBF68-2771-2571-D821-F2CCC76C215B}"/>
              </a:ext>
            </a:extLst>
          </p:cNvPr>
          <p:cNvCxnSpPr/>
          <p:nvPr/>
        </p:nvCxnSpPr>
        <p:spPr>
          <a:xfrm>
            <a:off x="3953024" y="5048098"/>
            <a:ext cx="8238976"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1732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927ADD-EC99-3527-9DF1-A82E200C24BC}"/>
              </a:ext>
            </a:extLst>
          </p:cNvPr>
          <p:cNvSpPr>
            <a:spLocks noGrp="1"/>
          </p:cNvSpPr>
          <p:nvPr>
            <p:ph type="body" sz="quarter" idx="18"/>
          </p:nvPr>
        </p:nvSpPr>
        <p:spPr>
          <a:xfrm>
            <a:off x="518039" y="3157239"/>
            <a:ext cx="3613090" cy="3157772"/>
          </a:xfrm>
        </p:spPr>
        <p:txBody>
          <a:bodyPr>
            <a:normAutofit/>
          </a:bodyPr>
          <a:lstStyle/>
          <a:p>
            <a:pPr marL="14288" indent="-14288"/>
            <a:r>
              <a:rPr lang="en-US" sz="2200"/>
              <a:t>El primer paso para resolver un problema es saber a qué hay que enfrentarse. El término crisis no está definido de manera uniforme en la literatura académica, pero hay un acuerdo general a la hora de describir los efectos de una crisis en una empresa.</a:t>
            </a:r>
          </a:p>
          <a:p>
            <a:endParaRPr lang="en-US" sz="2200"/>
          </a:p>
          <a:p>
            <a:endParaRPr lang="en-US" sz="2200"/>
          </a:p>
        </p:txBody>
      </p:sp>
      <p:sp>
        <p:nvSpPr>
          <p:cNvPr id="2" name="Textplatzhalter 1">
            <a:extLst>
              <a:ext uri="{FF2B5EF4-FFF2-40B4-BE49-F238E27FC236}">
                <a16:creationId xmlns:a16="http://schemas.microsoft.com/office/drawing/2014/main" id="{79441155-F233-4D7B-BE18-27144DF2C0A2}"/>
              </a:ext>
            </a:extLst>
          </p:cNvPr>
          <p:cNvSpPr>
            <a:spLocks noGrp="1"/>
          </p:cNvSpPr>
          <p:nvPr>
            <p:ph type="body" sz="quarter" idx="16"/>
          </p:nvPr>
        </p:nvSpPr>
        <p:spPr>
          <a:xfrm>
            <a:off x="529758" y="642971"/>
            <a:ext cx="3897349" cy="2361485"/>
          </a:xfrm>
        </p:spPr>
        <p:txBody>
          <a:bodyPr>
            <a:normAutofit/>
          </a:bodyPr>
          <a:lstStyle/>
          <a:p>
            <a:r>
              <a:rPr lang="en-US" b="1"/>
              <a:t>¿Qué define una crisis empresarial?  </a:t>
            </a:r>
            <a:r>
              <a:rPr lang="en-US" b="1">
                <a:solidFill>
                  <a:srgbClr val="B41F7A"/>
                </a:solidFill>
              </a:rPr>
              <a:t>Definiciones importantes</a:t>
            </a:r>
          </a:p>
          <a:p>
            <a:endParaRPr lang="en-GB"/>
          </a:p>
        </p:txBody>
      </p:sp>
      <p:sp>
        <p:nvSpPr>
          <p:cNvPr id="8" name="Shape 348">
            <a:extLst>
              <a:ext uri="{FF2B5EF4-FFF2-40B4-BE49-F238E27FC236}">
                <a16:creationId xmlns:a16="http://schemas.microsoft.com/office/drawing/2014/main" id="{B0732C3B-2512-4BE2-A51C-5A611032A824}"/>
              </a:ext>
            </a:extLst>
          </p:cNvPr>
          <p:cNvSpPr/>
          <p:nvPr/>
        </p:nvSpPr>
        <p:spPr>
          <a:xfrm>
            <a:off x="4427107" y="0"/>
            <a:ext cx="7764893" cy="6892976"/>
          </a:xfrm>
          <a:prstGeom prst="rect">
            <a:avLst/>
          </a:prstGeom>
          <a:solidFill>
            <a:srgbClr val="B41F7A"/>
          </a:solidFill>
          <a:ln w="12700" cap="flat">
            <a:noFill/>
            <a:miter lim="400000"/>
          </a:ln>
          <a:effectLst/>
        </p:spPr>
        <p:txBody>
          <a:bodyPr wrap="square" lIns="0" tIns="0" rIns="0" bIns="0" numCol="1" anchor="t">
            <a:noAutofit/>
          </a:bodyPr>
          <a:lstStyle/>
          <a:p>
            <a:endParaRPr lang="en-GB" sz="1899">
              <a:latin typeface="+mj-lt"/>
            </a:endParaRPr>
          </a:p>
        </p:txBody>
      </p:sp>
      <p:sp>
        <p:nvSpPr>
          <p:cNvPr id="14" name="TextBox 23">
            <a:extLst>
              <a:ext uri="{FF2B5EF4-FFF2-40B4-BE49-F238E27FC236}">
                <a16:creationId xmlns:a16="http://schemas.microsoft.com/office/drawing/2014/main" id="{C5D7FD72-497C-4F23-997B-D8242B4826B6}"/>
              </a:ext>
            </a:extLst>
          </p:cNvPr>
          <p:cNvSpPr txBox="1"/>
          <p:nvPr/>
        </p:nvSpPr>
        <p:spPr>
          <a:xfrm>
            <a:off x="4527146" y="642971"/>
            <a:ext cx="7258708" cy="6817251"/>
          </a:xfrm>
          <a:prstGeom prst="rect">
            <a:avLst/>
          </a:prstGeom>
          <a:noFill/>
        </p:spPr>
        <p:txBody>
          <a:bodyPr wrap="square" rtlCol="0" anchor="ctr">
            <a:spAutoFit/>
          </a:bodyPr>
          <a:lstStyle/>
          <a:p>
            <a:r>
              <a:rPr lang="en-GB" sz="2000" b="1">
                <a:solidFill>
                  <a:srgbClr val="F16924"/>
                </a:solidFill>
                <a:highlight>
                  <a:srgbClr val="F16924"/>
                </a:highlight>
                <a:latin typeface="Calibri" panose="020F0502020204030204" pitchFamily="34" charset="0"/>
                <a:cs typeface="Calibri" panose="020F0502020204030204" pitchFamily="34" charset="0"/>
              </a:rPr>
              <a:t> Gestión de crisis . La gestión de crisis </a:t>
            </a:r>
            <a:r>
              <a:rPr lang="en-GB" sz="2000">
                <a:solidFill>
                  <a:schemeClr val="bg1"/>
                </a:solidFill>
                <a:latin typeface="Calibri" panose="020F0502020204030204" pitchFamily="34" charset="0"/>
                <a:cs typeface="Calibri" panose="020F0502020204030204" pitchFamily="34" charset="0"/>
              </a:rPr>
              <a:t>se define como un proceso sistemático, apoyado por las partes interesadas tanto internas como externas, para detectar las señales de crisis, prevenir y prepararse para los posibles daños, así como recuperarse y aprender de las crisis </a:t>
            </a:r>
            <a:r>
              <a:rPr lang="en-GB" sz="1100">
                <a:solidFill>
                  <a:schemeClr val="bg1"/>
                </a:solidFill>
                <a:latin typeface="Calibri" panose="020F0502020204030204" pitchFamily="34" charset="0"/>
                <a:cs typeface="Calibri" panose="020F0502020204030204" pitchFamily="34" charset="0"/>
              </a:rPr>
              <a:t>(Mitroff, 1988; Pearson y Mitroff, 1993; Pearson y Claire, 1998) tanto para los impactos negativos como para los positivos (Fink, 1986; Shrivastava, 1993). </a:t>
            </a:r>
            <a:endParaRPr lang="en-GB" sz="2000">
              <a:solidFill>
                <a:schemeClr val="bg1"/>
              </a:solidFill>
              <a:latin typeface="Calibri" panose="020F0502020204030204" pitchFamily="34" charset="0"/>
              <a:ea typeface="Lato Light" panose="020F0502020204030203" pitchFamily="34" charset="0"/>
              <a:cs typeface="Calibri" panose="020F0502020204030204" pitchFamily="34" charset="0"/>
            </a:endParaRPr>
          </a:p>
          <a:p>
            <a:endParaRPr lang="en-GB" sz="2000">
              <a:solidFill>
                <a:schemeClr val="bg1"/>
              </a:solidFill>
              <a:latin typeface="Calibri" panose="020F0502020204030204" pitchFamily="34" charset="0"/>
              <a:ea typeface="Lato Light" panose="020F0502020204030203" pitchFamily="34" charset="0"/>
              <a:cs typeface="Calibri" panose="020F0502020204030204" pitchFamily="34" charset="0"/>
            </a:endParaRPr>
          </a:p>
          <a:p>
            <a:r>
              <a:rPr lang="en-GB" sz="2000" b="1">
                <a:solidFill>
                  <a:schemeClr val="bg1"/>
                </a:solidFill>
                <a:highlight>
                  <a:srgbClr val="F16924"/>
                </a:highlight>
                <a:latin typeface="Calibri" panose="020F0502020204030204" pitchFamily="34" charset="0"/>
                <a:cs typeface="Calibri" panose="020F0502020204030204" pitchFamily="34" charset="0"/>
              </a:rPr>
              <a:t> Mecanismos de detección temprana </a:t>
            </a:r>
            <a:r>
              <a:rPr lang="en-GB" sz="2000">
                <a:solidFill>
                  <a:schemeClr val="bg1"/>
                </a:solidFill>
                <a:latin typeface="Calibri" panose="020F0502020204030204" pitchFamily="34" charset="0"/>
                <a:cs typeface="Calibri" panose="020F0502020204030204" pitchFamily="34" charset="0"/>
              </a:rPr>
              <a:t>Los sistemas de alerta temprana se utilizan principalmente para detectar las crisis antes de que se produzcan daños</a:t>
            </a:r>
            <a:endParaRPr lang="en-GB" sz="2000" b="1">
              <a:solidFill>
                <a:schemeClr val="bg1"/>
              </a:solidFill>
              <a:highlight>
                <a:srgbClr val="F16924"/>
              </a:highlight>
              <a:latin typeface="Calibri" panose="020F0502020204030204" pitchFamily="34" charset="0"/>
              <a:cs typeface="Calibri" panose="020F0502020204030204" pitchFamily="34" charset="0"/>
            </a:endParaRPr>
          </a:p>
          <a:p>
            <a:endParaRPr lang="en-GB" sz="2000" b="1">
              <a:solidFill>
                <a:schemeClr val="bg1"/>
              </a:solidFill>
              <a:highlight>
                <a:srgbClr val="F16924"/>
              </a:highlight>
              <a:latin typeface="Calibri" panose="020F0502020204030204" pitchFamily="34" charset="0"/>
              <a:cs typeface="Calibri" panose="020F0502020204030204" pitchFamily="34" charset="0"/>
            </a:endParaRPr>
          </a:p>
          <a:p>
            <a:r>
              <a:rPr lang="en-GB" sz="2000" b="1">
                <a:solidFill>
                  <a:schemeClr val="bg1"/>
                </a:solidFill>
                <a:highlight>
                  <a:srgbClr val="F16924"/>
                </a:highlight>
                <a:latin typeface="Calibri" panose="020F0502020204030204" pitchFamily="34" charset="0"/>
                <a:cs typeface="Calibri" panose="020F0502020204030204" pitchFamily="34" charset="0"/>
              </a:rPr>
              <a:t>Insolvencia </a:t>
            </a:r>
            <a:r>
              <a:rPr lang="en-GB" sz="2000" b="1">
                <a:solidFill>
                  <a:srgbClr val="F16924"/>
                </a:solidFill>
                <a:highlight>
                  <a:srgbClr val="F16924"/>
                </a:highlight>
                <a:latin typeface="Calibri" panose="020F0502020204030204" pitchFamily="34" charset="0"/>
                <a:cs typeface="Calibri" panose="020F0502020204030204" pitchFamily="34" charset="0"/>
              </a:rPr>
              <a:t>. </a:t>
            </a:r>
            <a:r>
              <a:rPr lang="en-GB" sz="2000">
                <a:solidFill>
                  <a:schemeClr val="bg1"/>
                </a:solidFill>
                <a:latin typeface="Calibri" panose="020F0502020204030204" pitchFamily="34" charset="0"/>
                <a:ea typeface="Lato Light" panose="020F0502020204030203" pitchFamily="34" charset="0"/>
                <a:cs typeface="Calibri" panose="020F0502020204030204" pitchFamily="34" charset="0"/>
              </a:rPr>
              <a:t>En un sentido jurídico simplificado: la insolvencia es la incapacidad de cumplir permanentemente las obligaciones financieras existentes. Las formas de insolvencia son la incapacidad de pago y el sobreendeudamiento.  La insolvencia es, por definición, un procedimiento judicial</a:t>
            </a:r>
          </a:p>
          <a:p>
            <a:endParaRPr lang="en-GB" sz="2000">
              <a:solidFill>
                <a:schemeClr val="bg1"/>
              </a:solidFill>
              <a:latin typeface="Calibri" panose="020F0502020204030204" pitchFamily="34" charset="0"/>
              <a:ea typeface="Lato Light" panose="020F0502020204030203" pitchFamily="34" charset="0"/>
              <a:cs typeface="Calibri" panose="020F0502020204030204" pitchFamily="34" charset="0"/>
            </a:endParaRPr>
          </a:p>
          <a:p>
            <a:r>
              <a:rPr lang="en-GB" sz="2000" b="1">
                <a:solidFill>
                  <a:srgbClr val="F16924"/>
                </a:solidFill>
                <a:highlight>
                  <a:srgbClr val="F16924"/>
                </a:highlight>
                <a:latin typeface="Calibri" panose="020F0502020204030204" pitchFamily="34" charset="0"/>
                <a:cs typeface="Calibri" panose="020F0502020204030204" pitchFamily="34" charset="0"/>
              </a:rPr>
              <a:t>La gestión de turnos . </a:t>
            </a:r>
            <a:r>
              <a:rPr lang="en-GB" sz="2000">
                <a:solidFill>
                  <a:schemeClr val="bg1"/>
                </a:solidFill>
                <a:latin typeface="Calibri" panose="020F0502020204030204" pitchFamily="34" charset="0"/>
                <a:ea typeface="Lato Light" panose="020F0502020204030203" pitchFamily="34" charset="0"/>
                <a:cs typeface="Calibri" panose="020F0502020204030204" pitchFamily="34" charset="0"/>
              </a:rPr>
              <a:t>es la aplicación de una serie de medidas necesarias para proteger a la empresa de la insolvencia y devolverla a la normalidad operativa y a la solvencia.  La gestión de la recuperación suele requerir un fuerte liderazgo y puede incluir la reestructuración y los despidos, la investigación de las causas del fracaso y los programas a largo plazo para reactivar la empresa.</a:t>
            </a:r>
          </a:p>
          <a:p>
            <a:endParaRPr lang="en-GB" sz="2200">
              <a:solidFill>
                <a:schemeClr val="bg1"/>
              </a:solidFill>
              <a:latin typeface="Calibri" panose="020F0502020204030204" pitchFamily="34" charset="0"/>
              <a:ea typeface="Lato Light" panose="020F0502020204030203" pitchFamily="34" charset="0"/>
              <a:cs typeface="Calibri" panose="020F0502020204030204" pitchFamily="34" charset="0"/>
            </a:endParaRPr>
          </a:p>
          <a:p>
            <a:endParaRPr lang="en-GB" sz="2200">
              <a:solidFill>
                <a:schemeClr val="bg1"/>
              </a:solidFill>
              <a:latin typeface="Calibri" panose="020F0502020204030204" pitchFamily="34" charset="0"/>
              <a:ea typeface="Lato Light" panose="020F0502020204030203"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37CA4AEC-7EBB-E180-455A-FC770FCFCBE4}"/>
              </a:ext>
            </a:extLst>
          </p:cNvPr>
          <p:cNvSpPr/>
          <p:nvPr/>
        </p:nvSpPr>
        <p:spPr>
          <a:xfrm>
            <a:off x="629797" y="2917730"/>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98064623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8"/>
  <p:tag name="AS_OS" val="Unix 5.11.0.1022"/>
  <p:tag name="AS_RELEASE_DATE" val="2022.10.14"/>
  <p:tag name="AS_TITLE" val="Aspose.Slides for .NET5"/>
  <p:tag name="AS_VERSION" val="22.1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7099</Words>
  <Application>Microsoft Office PowerPoint</Application>
  <PresentationFormat>Panorámica</PresentationFormat>
  <Paragraphs>568</Paragraphs>
  <Slides>53</Slides>
  <Notes>10</Notes>
  <HiddenSlides>0</HiddenSlides>
  <MMClips>1</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53</vt:i4>
      </vt:variant>
    </vt:vector>
  </HeadingPairs>
  <TitlesOfParts>
    <vt:vector size="66" baseType="lpstr">
      <vt:lpstr>Arial</vt:lpstr>
      <vt:lpstr>Calibri</vt:lpstr>
      <vt:lpstr>Calibri Light</vt:lpstr>
      <vt:lpstr>Finlandica</vt:lpstr>
      <vt:lpstr>Lato Regular</vt:lpstr>
      <vt:lpstr>Montserrat</vt:lpstr>
      <vt:lpstr>Montserrat Light</vt:lpstr>
      <vt:lpstr>Montserrat Medium</vt:lpstr>
      <vt:lpstr>Nuacht Serif Text</vt:lpstr>
      <vt:lpstr>Quattrocento Sans</vt:lpstr>
      <vt:lpstr>Times New Roman</vt:lpstr>
      <vt:lpstr>Office Theme</vt:lpstr>
      <vt:lpstr>think-cell Folie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docId:18C6BD2A27C74012ED9602D5DDA3EDA7</cp:keywords>
  <cp:lastModifiedBy>ances</cp:lastModifiedBy>
  <cp:revision>290</cp:revision>
  <cp:lastPrinted>2022-09-17T08:27:20Z</cp:lastPrinted>
  <dcterms:created xsi:type="dcterms:W3CDTF">2020-10-14T13:32:04Z</dcterms:created>
  <dcterms:modified xsi:type="dcterms:W3CDTF">2022-11-07T15:26:41Z</dcterms:modified>
</cp:coreProperties>
</file>