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1"/>
  </p:notesMasterIdLst>
  <p:handoutMasterIdLst>
    <p:handoutMasterId r:id="rId42"/>
  </p:handoutMasterIdLst>
  <p:sldIdLst>
    <p:sldId id="4401" r:id="rId2"/>
    <p:sldId id="4273" r:id="rId3"/>
    <p:sldId id="4496" r:id="rId4"/>
    <p:sldId id="4402" r:id="rId5"/>
    <p:sldId id="4864" r:id="rId6"/>
    <p:sldId id="4739" r:id="rId7"/>
    <p:sldId id="4740" r:id="rId8"/>
    <p:sldId id="4292" r:id="rId9"/>
    <p:sldId id="4860" r:id="rId10"/>
    <p:sldId id="4338" r:id="rId11"/>
    <p:sldId id="4859" r:id="rId12"/>
    <p:sldId id="4861" r:id="rId13"/>
    <p:sldId id="4872" r:id="rId14"/>
    <p:sldId id="4871" r:id="rId15"/>
    <p:sldId id="4865" r:id="rId16"/>
    <p:sldId id="4801" r:id="rId17"/>
    <p:sldId id="4869" r:id="rId18"/>
    <p:sldId id="4435" r:id="rId19"/>
    <p:sldId id="4867" r:id="rId20"/>
    <p:sldId id="4866" r:id="rId21"/>
    <p:sldId id="4293" r:id="rId22"/>
    <p:sldId id="4762" r:id="rId23"/>
    <p:sldId id="4312" r:id="rId24"/>
    <p:sldId id="4805" r:id="rId25"/>
    <p:sldId id="4847" r:id="rId26"/>
    <p:sldId id="4608" r:id="rId27"/>
    <p:sldId id="4760" r:id="rId28"/>
    <p:sldId id="4854" r:id="rId29"/>
    <p:sldId id="4863" r:id="rId30"/>
    <p:sldId id="4873" r:id="rId31"/>
    <p:sldId id="4430" r:id="rId32"/>
    <p:sldId id="4735" r:id="rId33"/>
    <p:sldId id="4853" r:id="rId34"/>
    <p:sldId id="4736" r:id="rId35"/>
    <p:sldId id="4856" r:id="rId36"/>
    <p:sldId id="4857" r:id="rId37"/>
    <p:sldId id="4858" r:id="rId38"/>
    <p:sldId id="4810" r:id="rId39"/>
    <p:sldId id="48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B41F7A"/>
    <a:srgbClr val="595959"/>
    <a:srgbClr val="EDA13E"/>
    <a:srgbClr val="083553"/>
    <a:srgbClr val="7F1C58"/>
    <a:srgbClr val="F2F2F2"/>
    <a:srgbClr val="CD6634"/>
    <a:srgbClr val="29C2F2"/>
    <a:srgbClr val="74C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9"/>
    <p:restoredTop sz="95100"/>
  </p:normalViewPr>
  <p:slideViewPr>
    <p:cSldViewPr snapToGrid="0" snapToObjects="1">
      <p:cViewPr varScale="1">
        <p:scale>
          <a:sx n="67" d="100"/>
          <a:sy n="67" d="100"/>
        </p:scale>
        <p:origin x="468" y="56"/>
      </p:cViewPr>
      <p:guideLst/>
    </p:cSldViewPr>
  </p:slideViewPr>
  <p:notesTextViewPr>
    <p:cViewPr>
      <p:scale>
        <a:sx n="1" d="1"/>
        <a:sy n="1" d="1"/>
      </p:scale>
      <p:origin x="0" y="0"/>
    </p:cViewPr>
  </p:notesTextViewPr>
  <p:sorterViewPr>
    <p:cViewPr varScale="1">
      <p:scale>
        <a:sx n="1" d="1"/>
        <a:sy n="1" d="1"/>
      </p:scale>
      <p:origin x="0" y="-272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11/16/2022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16/11/2022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28737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166762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25516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278541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64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56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49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333251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107120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146767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031047"/>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atu.ie/about-atu/campus-locations/atu-donegal-letterkenny" TargetMode="External"/><Relationship Id="rId2" Type="http://schemas.openxmlformats.org/officeDocument/2006/relationships/hyperlink" Target="https://thevisionworks.de/"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hevisionworks.brilliantassessments.com/Home/Index/?responseCode=nB4wrDslAshlNILANnLwOXs28pMbdPoLFH3u7RjHpL0uSl45HJDBjb6stz0xiUupR67IhwkVfZbcDXaT56SfdbvsP2OQir7bBzQzNTA1MAeQu0aLseQu0aLs"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hyperlink" Target="https://www.tradegecko.com/blog/small-business-growth/risk-management-101-for-smes"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thebusinessprofessor.com/en_US/mgmt-operations/porters-value-chain" TargetMode="External"/><Relationship Id="rId2" Type="http://schemas.openxmlformats.org/officeDocument/2006/relationships/hyperlink" Target="https://fourweekmba.com/porters-value-chain-model/"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thevisionworks.brilliantassessments.com/?external=SECure-Test-Assessment"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88658" y="3072127"/>
            <a:ext cx="6026832" cy="2403642"/>
          </a:xfrm>
        </p:spPr>
        <p:txBody>
          <a:bodyPr anchor="t">
            <a:normAutofit/>
          </a:bodyPr>
          <a:lstStyle/>
          <a:p>
            <a:r>
              <a:rPr lang="el-GR" sz="4000" b="1" dirty="0"/>
              <a:t>ΕΝΟΤΗΤΑ</a:t>
            </a:r>
            <a:r>
              <a:rPr lang="en-US" sz="4000" b="1" dirty="0"/>
              <a:t> 6</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3"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sp>
        <p:nvSpPr>
          <p:cNvPr id="9" name="TextBox 8">
            <a:extLst>
              <a:ext uri="{FF2B5EF4-FFF2-40B4-BE49-F238E27FC236}">
                <a16:creationId xmlns:a16="http://schemas.microsoft.com/office/drawing/2014/main" id="{E47E8D49-C9B4-9A47-D4E3-45D5EB4A7C46}"/>
              </a:ext>
            </a:extLst>
          </p:cNvPr>
          <p:cNvSpPr txBox="1"/>
          <p:nvPr/>
        </p:nvSpPr>
        <p:spPr>
          <a:xfrm>
            <a:off x="6852901" y="335431"/>
            <a:ext cx="5741222" cy="1815882"/>
          </a:xfrm>
          <a:prstGeom prst="rect">
            <a:avLst/>
          </a:prstGeom>
          <a:noFill/>
        </p:spPr>
        <p:txBody>
          <a:bodyPr wrap="square">
            <a:spAutoFit/>
          </a:bodyPr>
          <a:lstStyle/>
          <a:p>
            <a:r>
              <a:rPr lang="en-GB" sz="2800" dirty="0">
                <a:solidFill>
                  <a:schemeClr val="bg1"/>
                </a:solidFill>
                <a:highlight>
                  <a:srgbClr val="F16924"/>
                </a:highlight>
              </a:rPr>
              <a:t> </a:t>
            </a:r>
            <a:r>
              <a:rPr lang="el-GR" sz="2800" dirty="0">
                <a:solidFill>
                  <a:schemeClr val="bg1"/>
                </a:solidFill>
                <a:highlight>
                  <a:srgbClr val="F16924"/>
                </a:highlight>
              </a:rPr>
              <a:t>ΠΡΟΓΡΑΜΜΑ ΜΑΘΗΜΑΤΩΝ ΚΑΙ ΠΑΚΕΤΟ ΕΠΑΓΓΕΛΜΑΤΙΚΗΣ ΕΚΠΑΙΔΕΥΣΗΣ ΚΑΙ ΚΑΤΑΡΤΙΣΗΣ ΤΟΥ ΕΡΓΟΥ </a:t>
            </a:r>
            <a:r>
              <a:rPr lang="en-GB" sz="2800" dirty="0">
                <a:solidFill>
                  <a:schemeClr val="bg1"/>
                </a:solidFill>
                <a:highlight>
                  <a:srgbClr val="F16924"/>
                </a:highlight>
              </a:rPr>
              <a:t>SECURE</a:t>
            </a:r>
          </a:p>
        </p:txBody>
      </p:sp>
      <p:sp>
        <p:nvSpPr>
          <p:cNvPr id="2" name="Rectangle 1">
            <a:extLst>
              <a:ext uri="{FF2B5EF4-FFF2-40B4-BE49-F238E27FC236}">
                <a16:creationId xmlns:a16="http://schemas.microsoft.com/office/drawing/2014/main" id="{D5358F07-AB48-6218-7D5A-E2CF2178774E}"/>
              </a:ext>
            </a:extLst>
          </p:cNvPr>
          <p:cNvSpPr/>
          <p:nvPr/>
        </p:nvSpPr>
        <p:spPr>
          <a:xfrm>
            <a:off x="788658" y="3804201"/>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88658" y="4046743"/>
            <a:ext cx="6579451"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Συστήματα έγκαιρης προειδοποίησης</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9BCA4-B1FB-404A-AFA2-3BB7ED57A05A}"/>
              </a:ext>
            </a:extLst>
          </p:cNvPr>
          <p:cNvSpPr>
            <a:spLocks noGrp="1"/>
          </p:cNvSpPr>
          <p:nvPr>
            <p:ph type="body" sz="quarter" idx="16"/>
          </p:nvPr>
        </p:nvSpPr>
        <p:spPr>
          <a:xfrm>
            <a:off x="734715" y="642971"/>
            <a:ext cx="2852544" cy="2786029"/>
          </a:xfrm>
        </p:spPr>
        <p:txBody>
          <a:bodyPr>
            <a:normAutofit/>
          </a:bodyPr>
          <a:lstStyle/>
          <a:p>
            <a:r>
              <a:rPr lang="en-US" dirty="0"/>
              <a:t>Βασικοί δείκτες στο πλαίσιο </a:t>
            </a:r>
            <a:r>
              <a:rPr lang="en-US" dirty="0" err="1"/>
              <a:t>ενός</a:t>
            </a:r>
            <a:r>
              <a:rPr lang="en-US" dirty="0"/>
              <a:t> Σ</a:t>
            </a:r>
            <a:r>
              <a:rPr lang="el-GR" dirty="0"/>
              <a:t>ΕΠ</a:t>
            </a:r>
            <a:endParaRPr lang="en-IE" dirty="0"/>
          </a:p>
        </p:txBody>
      </p:sp>
      <p:sp>
        <p:nvSpPr>
          <p:cNvPr id="32" name="Text Placeholder 3">
            <a:extLst>
              <a:ext uri="{FF2B5EF4-FFF2-40B4-BE49-F238E27FC236}">
                <a16:creationId xmlns:a16="http://schemas.microsoft.com/office/drawing/2014/main" id="{C32AE698-BA1F-6332-F005-25712B57B3EC}"/>
              </a:ext>
            </a:extLst>
          </p:cNvPr>
          <p:cNvSpPr txBox="1">
            <a:spLocks/>
          </p:cNvSpPr>
          <p:nvPr/>
        </p:nvSpPr>
        <p:spPr>
          <a:xfrm>
            <a:off x="4122882" y="642971"/>
            <a:ext cx="7567370" cy="6215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0">
              <a:lnSpc>
                <a:spcPts val="2480"/>
              </a:lnSpc>
              <a:spcBef>
                <a:spcPts val="0"/>
              </a:spcBef>
            </a:pPr>
            <a:r>
              <a:rPr lang="en-US" sz="2200" b="1" dirty="0"/>
              <a:t>Διαχείριση ανθρώπινων πόρων </a:t>
            </a:r>
            <a:r>
              <a:rPr lang="en-US" sz="2200" dirty="0"/>
              <a:t>- πρακτικές διαχείρισης και διαχείριση των ανθρώπων στην εταιρεία, συμπεριλαμβανομένου του σχεδιασμού και του ελέγχου.</a:t>
            </a:r>
          </a:p>
          <a:p>
            <a:pPr marL="407988" indent="0">
              <a:lnSpc>
                <a:spcPts val="2480"/>
              </a:lnSpc>
              <a:spcBef>
                <a:spcPts val="0"/>
              </a:spcBef>
            </a:pPr>
            <a:endParaRPr lang="en-US" sz="2200" dirty="0"/>
          </a:p>
          <a:p>
            <a:pPr marL="407988" indent="0">
              <a:lnSpc>
                <a:spcPts val="2480"/>
              </a:lnSpc>
              <a:spcBef>
                <a:spcPts val="0"/>
              </a:spcBef>
            </a:pPr>
            <a:r>
              <a:rPr lang="en-US" sz="2200" b="1" dirty="0"/>
              <a:t>Τεχνολογία </a:t>
            </a:r>
            <a:r>
              <a:rPr lang="en-US" sz="2200" dirty="0"/>
              <a:t>- Προϊόντα/υπηρεσίες, ανάπτυξη νέων προϊόντων και τεχνολογία στην εταιρεία.</a:t>
            </a:r>
          </a:p>
          <a:p>
            <a:pPr marL="407988" indent="0">
              <a:lnSpc>
                <a:spcPts val="2480"/>
              </a:lnSpc>
              <a:spcBef>
                <a:spcPts val="0"/>
              </a:spcBef>
            </a:pPr>
            <a:endParaRPr lang="en-US" sz="2200" dirty="0"/>
          </a:p>
          <a:p>
            <a:pPr marL="407988" indent="0">
              <a:lnSpc>
                <a:spcPts val="2480"/>
              </a:lnSpc>
              <a:spcBef>
                <a:spcPts val="0"/>
              </a:spcBef>
            </a:pPr>
            <a:r>
              <a:rPr lang="en-US" sz="2200" b="1" dirty="0"/>
              <a:t>Προμήθειες </a:t>
            </a:r>
            <a:r>
              <a:rPr lang="en-US" sz="2200" dirty="0"/>
              <a:t>- Πρακτικές αγορών, εξάρτηση από τους προμηθευτές και προγραμματισμός παραγωγής. </a:t>
            </a:r>
          </a:p>
          <a:p>
            <a:pPr marL="407988" indent="0">
              <a:lnSpc>
                <a:spcPts val="2480"/>
              </a:lnSpc>
              <a:spcBef>
                <a:spcPts val="0"/>
              </a:spcBef>
            </a:pPr>
            <a:endParaRPr lang="en-US" sz="2200" dirty="0"/>
          </a:p>
          <a:p>
            <a:pPr marL="407988" indent="0">
              <a:lnSpc>
                <a:spcPts val="2480"/>
              </a:lnSpc>
              <a:spcBef>
                <a:spcPts val="0"/>
              </a:spcBef>
            </a:pPr>
            <a:r>
              <a:rPr lang="en-US" sz="2200" b="1" dirty="0"/>
              <a:t>Logistics </a:t>
            </a:r>
            <a:r>
              <a:rPr lang="en-US" sz="2200" dirty="0"/>
              <a:t>- αλυσίδα εφοδιασμού, διαχείριση logistics και τεχνολογία. </a:t>
            </a:r>
          </a:p>
          <a:p>
            <a:pPr marL="407988" indent="0">
              <a:lnSpc>
                <a:spcPts val="2480"/>
              </a:lnSpc>
              <a:spcBef>
                <a:spcPts val="0"/>
              </a:spcBef>
            </a:pPr>
            <a:endParaRPr lang="en-US" sz="2200" dirty="0"/>
          </a:p>
          <a:p>
            <a:pPr marL="407988" indent="0">
              <a:lnSpc>
                <a:spcPct val="100000"/>
              </a:lnSpc>
              <a:spcBef>
                <a:spcPts val="0"/>
              </a:spcBef>
            </a:pPr>
            <a:r>
              <a:rPr lang="en-GB" sz="2200" dirty="0"/>
              <a:t>Σχεδιασμός </a:t>
            </a:r>
            <a:r>
              <a:rPr lang="en-GB" sz="2200" b="1" dirty="0"/>
              <a:t>λειτουργιών και διαχείρισης έργων </a:t>
            </a:r>
            <a:r>
              <a:rPr lang="en-GB" sz="2200" dirty="0"/>
              <a:t>και διαχείριση τεχνολογίας και ποιότητας. </a:t>
            </a:r>
          </a:p>
        </p:txBody>
      </p:sp>
      <p:cxnSp>
        <p:nvCxnSpPr>
          <p:cNvPr id="40" name="Straight Connector 39">
            <a:extLst>
              <a:ext uri="{FF2B5EF4-FFF2-40B4-BE49-F238E27FC236}">
                <a16:creationId xmlns:a16="http://schemas.microsoft.com/office/drawing/2014/main" id="{09033A4F-A1B2-BF4D-5B8D-7FF60C5901B6}"/>
              </a:ext>
            </a:extLst>
          </p:cNvPr>
          <p:cNvCxnSpPr/>
          <p:nvPr/>
        </p:nvCxnSpPr>
        <p:spPr>
          <a:xfrm>
            <a:off x="4122882" y="202980"/>
            <a:ext cx="2" cy="57276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9F63954-74C6-277C-71B5-EF48BE6CA6CF}"/>
              </a:ext>
            </a:extLst>
          </p:cNvPr>
          <p:cNvGrpSpPr/>
          <p:nvPr/>
        </p:nvGrpSpPr>
        <p:grpSpPr>
          <a:xfrm>
            <a:off x="3800706" y="642971"/>
            <a:ext cx="680542" cy="662508"/>
            <a:chOff x="6466332" y="2766492"/>
            <a:chExt cx="680542" cy="662508"/>
          </a:xfrm>
        </p:grpSpPr>
        <p:sp>
          <p:nvSpPr>
            <p:cNvPr id="41" name="Oval 40">
              <a:extLst>
                <a:ext uri="{FF2B5EF4-FFF2-40B4-BE49-F238E27FC236}">
                  <a16:creationId xmlns:a16="http://schemas.microsoft.com/office/drawing/2014/main" id="{1E1EC737-F3EC-282E-4B1F-74FD0E0F19F8}"/>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3" name="TextBox 42">
              <a:extLst>
                <a:ext uri="{FF2B5EF4-FFF2-40B4-BE49-F238E27FC236}">
                  <a16:creationId xmlns:a16="http://schemas.microsoft.com/office/drawing/2014/main" id="{ECBCDA4C-8877-2A4B-4626-0575B2748B4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01</a:t>
              </a:r>
            </a:p>
          </p:txBody>
        </p:sp>
      </p:grpSp>
      <p:grpSp>
        <p:nvGrpSpPr>
          <p:cNvPr id="45" name="Group 44">
            <a:extLst>
              <a:ext uri="{FF2B5EF4-FFF2-40B4-BE49-F238E27FC236}">
                <a16:creationId xmlns:a16="http://schemas.microsoft.com/office/drawing/2014/main" id="{7E77129B-DA9D-BD1F-049A-65392EB29291}"/>
              </a:ext>
            </a:extLst>
          </p:cNvPr>
          <p:cNvGrpSpPr/>
          <p:nvPr/>
        </p:nvGrpSpPr>
        <p:grpSpPr>
          <a:xfrm>
            <a:off x="3800706" y="2080057"/>
            <a:ext cx="680542" cy="662508"/>
            <a:chOff x="6466332" y="2766492"/>
            <a:chExt cx="680542" cy="662508"/>
          </a:xfrm>
        </p:grpSpPr>
        <p:sp>
          <p:nvSpPr>
            <p:cNvPr id="46" name="Oval 45">
              <a:extLst>
                <a:ext uri="{FF2B5EF4-FFF2-40B4-BE49-F238E27FC236}">
                  <a16:creationId xmlns:a16="http://schemas.microsoft.com/office/drawing/2014/main" id="{C38316F2-7FE3-1D60-8112-41962CC3C185}"/>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7" name="TextBox 46">
              <a:extLst>
                <a:ext uri="{FF2B5EF4-FFF2-40B4-BE49-F238E27FC236}">
                  <a16:creationId xmlns:a16="http://schemas.microsoft.com/office/drawing/2014/main" id="{E6FA798A-670C-D59C-B32E-AF779A899438}"/>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02</a:t>
              </a:r>
            </a:p>
          </p:txBody>
        </p:sp>
      </p:grpSp>
      <p:grpSp>
        <p:nvGrpSpPr>
          <p:cNvPr id="48" name="Group 47">
            <a:extLst>
              <a:ext uri="{FF2B5EF4-FFF2-40B4-BE49-F238E27FC236}">
                <a16:creationId xmlns:a16="http://schemas.microsoft.com/office/drawing/2014/main" id="{217564BE-0D7C-0757-F2EE-BA5199AE4C36}"/>
              </a:ext>
            </a:extLst>
          </p:cNvPr>
          <p:cNvGrpSpPr/>
          <p:nvPr/>
        </p:nvGrpSpPr>
        <p:grpSpPr>
          <a:xfrm>
            <a:off x="3800706" y="2943993"/>
            <a:ext cx="680542" cy="662508"/>
            <a:chOff x="6466332" y="2766492"/>
            <a:chExt cx="680542" cy="662508"/>
          </a:xfrm>
        </p:grpSpPr>
        <p:sp>
          <p:nvSpPr>
            <p:cNvPr id="49" name="Oval 48">
              <a:extLst>
                <a:ext uri="{FF2B5EF4-FFF2-40B4-BE49-F238E27FC236}">
                  <a16:creationId xmlns:a16="http://schemas.microsoft.com/office/drawing/2014/main" id="{F77D8B53-3FC9-D48C-3632-480877BA2F7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50" name="TextBox 49">
              <a:extLst>
                <a:ext uri="{FF2B5EF4-FFF2-40B4-BE49-F238E27FC236}">
                  <a16:creationId xmlns:a16="http://schemas.microsoft.com/office/drawing/2014/main" id="{A5AC91F5-4C7B-FA4F-4436-2002608FE45A}"/>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03</a:t>
              </a:r>
            </a:p>
          </p:txBody>
        </p:sp>
      </p:grpSp>
      <p:grpSp>
        <p:nvGrpSpPr>
          <p:cNvPr id="62" name="Group 61">
            <a:extLst>
              <a:ext uri="{FF2B5EF4-FFF2-40B4-BE49-F238E27FC236}">
                <a16:creationId xmlns:a16="http://schemas.microsoft.com/office/drawing/2014/main" id="{377A5393-6B3A-591D-37C9-EBEBBF5EBB66}"/>
              </a:ext>
            </a:extLst>
          </p:cNvPr>
          <p:cNvGrpSpPr/>
          <p:nvPr/>
        </p:nvGrpSpPr>
        <p:grpSpPr>
          <a:xfrm>
            <a:off x="169575" y="4082629"/>
            <a:ext cx="1861395" cy="1862452"/>
            <a:chOff x="6728837" y="295138"/>
            <a:chExt cx="1214931" cy="1215621"/>
          </a:xfrm>
          <a:solidFill>
            <a:schemeClr val="bg1"/>
          </a:solidFill>
        </p:grpSpPr>
        <p:sp>
          <p:nvSpPr>
            <p:cNvPr id="63" name="Freeform 62">
              <a:extLst>
                <a:ext uri="{FF2B5EF4-FFF2-40B4-BE49-F238E27FC236}">
                  <a16:creationId xmlns:a16="http://schemas.microsoft.com/office/drawing/2014/main" id="{57AA5FA8-7D87-6977-6613-71D96EA2B21B}"/>
                </a:ext>
              </a:extLst>
            </p:cNvPr>
            <p:cNvSpPr/>
            <p:nvPr/>
          </p:nvSpPr>
          <p:spPr>
            <a:xfrm>
              <a:off x="6816275" y="412896"/>
              <a:ext cx="1073325" cy="1074076"/>
            </a:xfrm>
            <a:custGeom>
              <a:avLst/>
              <a:gdLst>
                <a:gd name="connsiteX0" fmla="*/ 286096 w 1073325"/>
                <a:gd name="connsiteY0" fmla="*/ 781967 h 1074076"/>
                <a:gd name="connsiteX1" fmla="*/ 286413 w 1073325"/>
                <a:gd name="connsiteY1" fmla="*/ 879971 h 1074076"/>
                <a:gd name="connsiteX2" fmla="*/ 277851 w 1073325"/>
                <a:gd name="connsiteY2" fmla="*/ 900904 h 1074076"/>
                <a:gd name="connsiteX3" fmla="*/ 201115 w 1073325"/>
                <a:gd name="connsiteY3" fmla="*/ 932938 h 1074076"/>
                <a:gd name="connsiteX4" fmla="*/ 128501 w 1073325"/>
                <a:gd name="connsiteY4" fmla="*/ 932304 h 1074076"/>
                <a:gd name="connsiteX5" fmla="*/ 128818 w 1073325"/>
                <a:gd name="connsiteY5" fmla="*/ 1027770 h 1074076"/>
                <a:gd name="connsiteX6" fmla="*/ 113915 w 1073325"/>
                <a:gd name="connsiteY6" fmla="*/ 1064879 h 1074076"/>
                <a:gd name="connsiteX7" fmla="*/ 91085 w 1073325"/>
                <a:gd name="connsiteY7" fmla="*/ 1074076 h 1074076"/>
                <a:gd name="connsiteX8" fmla="*/ 79 w 1073325"/>
                <a:gd name="connsiteY8" fmla="*/ 1073759 h 1074076"/>
                <a:gd name="connsiteX9" fmla="*/ 396 w 1073325"/>
                <a:gd name="connsiteY9" fmla="*/ 973218 h 1074076"/>
                <a:gd name="connsiteX10" fmla="*/ 8324 w 1073325"/>
                <a:gd name="connsiteY10" fmla="*/ 960848 h 1074076"/>
                <a:gd name="connsiteX11" fmla="*/ 432275 w 1073325"/>
                <a:gd name="connsiteY11" fmla="*/ 537116 h 1074076"/>
                <a:gd name="connsiteX12" fmla="*/ 435763 w 1073325"/>
                <a:gd name="connsiteY12" fmla="*/ 510474 h 1074076"/>
                <a:gd name="connsiteX13" fmla="*/ 391370 w 1073325"/>
                <a:gd name="connsiteY13" fmla="*/ 320492 h 1074076"/>
                <a:gd name="connsiteX14" fmla="*/ 575283 w 1073325"/>
                <a:gd name="connsiteY14" fmla="*/ 39167 h 1074076"/>
                <a:gd name="connsiteX15" fmla="*/ 1067092 w 1073325"/>
                <a:gd name="connsiteY15" fmla="*/ 278626 h 1074076"/>
                <a:gd name="connsiteX16" fmla="*/ 777588 w 1073325"/>
                <a:gd name="connsiteY16" fmla="*/ 680157 h 1074076"/>
                <a:gd name="connsiteX17" fmla="*/ 561966 w 1073325"/>
                <a:gd name="connsiteY17" fmla="*/ 637340 h 1074076"/>
                <a:gd name="connsiteX18" fmla="*/ 537232 w 1073325"/>
                <a:gd name="connsiteY18" fmla="*/ 640829 h 1074076"/>
                <a:gd name="connsiteX19" fmla="*/ 405005 w 1073325"/>
                <a:gd name="connsiteY19" fmla="*/ 773721 h 1074076"/>
                <a:gd name="connsiteX20" fmla="*/ 384394 w 1073325"/>
                <a:gd name="connsiteY20" fmla="*/ 782284 h 1074076"/>
                <a:gd name="connsiteX21" fmla="*/ 286096 w 1073325"/>
                <a:gd name="connsiteY21" fmla="*/ 781967 h 1074076"/>
                <a:gd name="connsiteX22" fmla="*/ 813102 w 1073325"/>
                <a:gd name="connsiteY22" fmla="*/ 400101 h 1074076"/>
                <a:gd name="connsiteX23" fmla="*/ 953257 w 1073325"/>
                <a:gd name="connsiteY23" fmla="*/ 259914 h 1074076"/>
                <a:gd name="connsiteX24" fmla="*/ 812468 w 1073325"/>
                <a:gd name="connsiteY24" fmla="*/ 120044 h 1074076"/>
                <a:gd name="connsiteX25" fmla="*/ 673265 w 1073325"/>
                <a:gd name="connsiteY25" fmla="*/ 259914 h 1074076"/>
                <a:gd name="connsiteX26" fmla="*/ 813102 w 1073325"/>
                <a:gd name="connsiteY26" fmla="*/ 400101 h 10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325" h="1074076">
                  <a:moveTo>
                    <a:pt x="286096" y="781967"/>
                  </a:moveTo>
                  <a:cubicBezTo>
                    <a:pt x="286096" y="816538"/>
                    <a:pt x="285779" y="848255"/>
                    <a:pt x="286413" y="879971"/>
                  </a:cubicBezTo>
                  <a:cubicBezTo>
                    <a:pt x="286413" y="888535"/>
                    <a:pt x="282608" y="894244"/>
                    <a:pt x="277851" y="900904"/>
                  </a:cubicBezTo>
                  <a:cubicBezTo>
                    <a:pt x="258509" y="927546"/>
                    <a:pt x="233459" y="936110"/>
                    <a:pt x="201115" y="932938"/>
                  </a:cubicBezTo>
                  <a:cubicBezTo>
                    <a:pt x="177333" y="930401"/>
                    <a:pt x="153234" y="932304"/>
                    <a:pt x="128501" y="932304"/>
                  </a:cubicBezTo>
                  <a:cubicBezTo>
                    <a:pt x="128501" y="965606"/>
                    <a:pt x="127550" y="996688"/>
                    <a:pt x="128818" y="1027770"/>
                  </a:cubicBezTo>
                  <a:cubicBezTo>
                    <a:pt x="129453" y="1043311"/>
                    <a:pt x="125965" y="1054729"/>
                    <a:pt x="113915" y="1064879"/>
                  </a:cubicBezTo>
                  <a:cubicBezTo>
                    <a:pt x="106622" y="1070905"/>
                    <a:pt x="100597" y="1074076"/>
                    <a:pt x="91085" y="1074076"/>
                  </a:cubicBezTo>
                  <a:cubicBezTo>
                    <a:pt x="61278" y="1073442"/>
                    <a:pt x="31154" y="1073759"/>
                    <a:pt x="79" y="1073759"/>
                  </a:cubicBezTo>
                  <a:cubicBezTo>
                    <a:pt x="79" y="1039505"/>
                    <a:pt x="-238" y="1006520"/>
                    <a:pt x="396" y="973218"/>
                  </a:cubicBezTo>
                  <a:cubicBezTo>
                    <a:pt x="396" y="969095"/>
                    <a:pt x="4836" y="964337"/>
                    <a:pt x="8324" y="960848"/>
                  </a:cubicBezTo>
                  <a:cubicBezTo>
                    <a:pt x="149429" y="819393"/>
                    <a:pt x="290535" y="678254"/>
                    <a:pt x="432275" y="537116"/>
                  </a:cubicBezTo>
                  <a:cubicBezTo>
                    <a:pt x="441788" y="527918"/>
                    <a:pt x="442105" y="521258"/>
                    <a:pt x="435763" y="510474"/>
                  </a:cubicBezTo>
                  <a:cubicBezTo>
                    <a:pt x="402468" y="451481"/>
                    <a:pt x="385980" y="388365"/>
                    <a:pt x="391370" y="320492"/>
                  </a:cubicBezTo>
                  <a:cubicBezTo>
                    <a:pt x="401517" y="193309"/>
                    <a:pt x="463033" y="97525"/>
                    <a:pt x="575283" y="39167"/>
                  </a:cubicBezTo>
                  <a:cubicBezTo>
                    <a:pt x="779173" y="-67084"/>
                    <a:pt x="1022700" y="52805"/>
                    <a:pt x="1067092" y="278626"/>
                  </a:cubicBezTo>
                  <a:cubicBezTo>
                    <a:pt x="1104509" y="468291"/>
                    <a:pt x="969111" y="655418"/>
                    <a:pt x="777588" y="680157"/>
                  </a:cubicBezTo>
                  <a:cubicBezTo>
                    <a:pt x="700852" y="689989"/>
                    <a:pt x="628872" y="675083"/>
                    <a:pt x="561966" y="637340"/>
                  </a:cubicBezTo>
                  <a:cubicBezTo>
                    <a:pt x="551502" y="631631"/>
                    <a:pt x="545794" y="631948"/>
                    <a:pt x="537232" y="640829"/>
                  </a:cubicBezTo>
                  <a:cubicBezTo>
                    <a:pt x="493474" y="685549"/>
                    <a:pt x="449081" y="729318"/>
                    <a:pt x="405005" y="773721"/>
                  </a:cubicBezTo>
                  <a:cubicBezTo>
                    <a:pt x="398980" y="780064"/>
                    <a:pt x="392639" y="782284"/>
                    <a:pt x="384394" y="782284"/>
                  </a:cubicBezTo>
                  <a:cubicBezTo>
                    <a:pt x="351734" y="781967"/>
                    <a:pt x="319708" y="781967"/>
                    <a:pt x="286096" y="781967"/>
                  </a:cubicBezTo>
                  <a:close/>
                  <a:moveTo>
                    <a:pt x="813102" y="400101"/>
                  </a:moveTo>
                  <a:cubicBezTo>
                    <a:pt x="890790" y="400101"/>
                    <a:pt x="953574" y="337302"/>
                    <a:pt x="953257" y="259914"/>
                  </a:cubicBezTo>
                  <a:cubicBezTo>
                    <a:pt x="952939" y="182843"/>
                    <a:pt x="889204" y="119410"/>
                    <a:pt x="812468" y="120044"/>
                  </a:cubicBezTo>
                  <a:cubicBezTo>
                    <a:pt x="735098" y="120678"/>
                    <a:pt x="673265" y="182843"/>
                    <a:pt x="673265" y="259914"/>
                  </a:cubicBezTo>
                  <a:cubicBezTo>
                    <a:pt x="673265" y="337619"/>
                    <a:pt x="735415" y="400101"/>
                    <a:pt x="813102" y="400101"/>
                  </a:cubicBezTo>
                  <a:close/>
                </a:path>
              </a:pathLst>
            </a:custGeom>
            <a:solidFill>
              <a:srgbClr val="F16924"/>
            </a:solidFill>
            <a:ln w="31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0AEB61-55D2-5CDA-9588-BDE21BD9FFEC}"/>
                </a:ext>
              </a:extLst>
            </p:cNvPr>
            <p:cNvSpPr/>
            <p:nvPr/>
          </p:nvSpPr>
          <p:spPr>
            <a:xfrm>
              <a:off x="6728837" y="295138"/>
              <a:ext cx="1214931" cy="1215621"/>
            </a:xfrm>
            <a:custGeom>
              <a:avLst/>
              <a:gdLst>
                <a:gd name="connsiteX0" fmla="*/ 0 w 1214931"/>
                <a:gd name="connsiteY0" fmla="*/ 1008830 h 1215621"/>
                <a:gd name="connsiteX1" fmla="*/ 8879 w 1214931"/>
                <a:gd name="connsiteY1" fmla="*/ 1001218 h 1215621"/>
                <a:gd name="connsiteX2" fmla="*/ 419195 w 1214931"/>
                <a:gd name="connsiteY2" fmla="*/ 591124 h 1215621"/>
                <a:gd name="connsiteX3" fmla="*/ 423000 w 1214931"/>
                <a:gd name="connsiteY3" fmla="*/ 572094 h 1215621"/>
                <a:gd name="connsiteX4" fmla="*/ 700772 w 1214931"/>
                <a:gd name="connsiteY4" fmla="*/ 12615 h 1215621"/>
                <a:gd name="connsiteX5" fmla="*/ 1207168 w 1214931"/>
                <a:gd name="connsiteY5" fmla="*/ 332000 h 1215621"/>
                <a:gd name="connsiteX6" fmla="*/ 873904 w 1214931"/>
                <a:gd name="connsiteY6" fmla="*/ 818214 h 1215621"/>
                <a:gd name="connsiteX7" fmla="*/ 642745 w 1214931"/>
                <a:gd name="connsiteY7" fmla="*/ 791889 h 1215621"/>
                <a:gd name="connsiteX8" fmla="*/ 624670 w 1214931"/>
                <a:gd name="connsiteY8" fmla="*/ 795378 h 1215621"/>
                <a:gd name="connsiteX9" fmla="*/ 505761 w 1214931"/>
                <a:gd name="connsiteY9" fmla="*/ 914950 h 1215621"/>
                <a:gd name="connsiteX10" fmla="*/ 483882 w 1214931"/>
                <a:gd name="connsiteY10" fmla="*/ 923830 h 1215621"/>
                <a:gd name="connsiteX11" fmla="*/ 428391 w 1214931"/>
                <a:gd name="connsiteY11" fmla="*/ 923830 h 1215621"/>
                <a:gd name="connsiteX12" fmla="*/ 428074 w 1214931"/>
                <a:gd name="connsiteY12" fmla="*/ 982188 h 1215621"/>
                <a:gd name="connsiteX13" fmla="*/ 421415 w 1214931"/>
                <a:gd name="connsiteY13" fmla="*/ 998681 h 1215621"/>
                <a:gd name="connsiteX14" fmla="*/ 353557 w 1214931"/>
                <a:gd name="connsiteY14" fmla="*/ 1066554 h 1215621"/>
                <a:gd name="connsiteX15" fmla="*/ 337385 w 1214931"/>
                <a:gd name="connsiteY15" fmla="*/ 1073215 h 1215621"/>
                <a:gd name="connsiteX16" fmla="*/ 271113 w 1214931"/>
                <a:gd name="connsiteY16" fmla="*/ 1073532 h 1215621"/>
                <a:gd name="connsiteX17" fmla="*/ 271430 w 1214931"/>
                <a:gd name="connsiteY17" fmla="*/ 1137599 h 1215621"/>
                <a:gd name="connsiteX18" fmla="*/ 262869 w 1214931"/>
                <a:gd name="connsiteY18" fmla="*/ 1158215 h 1215621"/>
                <a:gd name="connsiteX19" fmla="*/ 206427 w 1214931"/>
                <a:gd name="connsiteY19" fmla="*/ 1215622 h 1215621"/>
                <a:gd name="connsiteX20" fmla="*/ 0 w 1214931"/>
                <a:gd name="connsiteY20" fmla="*/ 1215622 h 1215621"/>
                <a:gd name="connsiteX21" fmla="*/ 0 w 1214931"/>
                <a:gd name="connsiteY21" fmla="*/ 1008830 h 1215621"/>
                <a:gd name="connsiteX22" fmla="*/ 357679 w 1214931"/>
                <a:gd name="connsiteY22" fmla="*/ 852151 h 1215621"/>
                <a:gd name="connsiteX23" fmla="*/ 455344 w 1214931"/>
                <a:gd name="connsiteY23" fmla="*/ 852151 h 1215621"/>
                <a:gd name="connsiteX24" fmla="*/ 475954 w 1214931"/>
                <a:gd name="connsiteY24" fmla="*/ 843587 h 1215621"/>
                <a:gd name="connsiteX25" fmla="*/ 608182 w 1214931"/>
                <a:gd name="connsiteY25" fmla="*/ 710695 h 1215621"/>
                <a:gd name="connsiteX26" fmla="*/ 632915 w 1214931"/>
                <a:gd name="connsiteY26" fmla="*/ 707206 h 1215621"/>
                <a:gd name="connsiteX27" fmla="*/ 848537 w 1214931"/>
                <a:gd name="connsiteY27" fmla="*/ 750024 h 1215621"/>
                <a:gd name="connsiteX28" fmla="*/ 1138042 w 1214931"/>
                <a:gd name="connsiteY28" fmla="*/ 348493 h 1215621"/>
                <a:gd name="connsiteX29" fmla="*/ 646233 w 1214931"/>
                <a:gd name="connsiteY29" fmla="*/ 109033 h 1215621"/>
                <a:gd name="connsiteX30" fmla="*/ 462319 w 1214931"/>
                <a:gd name="connsiteY30" fmla="*/ 390359 h 1215621"/>
                <a:gd name="connsiteX31" fmla="*/ 506712 w 1214931"/>
                <a:gd name="connsiteY31" fmla="*/ 580340 h 1215621"/>
                <a:gd name="connsiteX32" fmla="*/ 503224 w 1214931"/>
                <a:gd name="connsiteY32" fmla="*/ 606982 h 1215621"/>
                <a:gd name="connsiteX33" fmla="*/ 79273 w 1214931"/>
                <a:gd name="connsiteY33" fmla="*/ 1030715 h 1215621"/>
                <a:gd name="connsiteX34" fmla="*/ 71346 w 1214931"/>
                <a:gd name="connsiteY34" fmla="*/ 1043084 h 1215621"/>
                <a:gd name="connsiteX35" fmla="*/ 71028 w 1214931"/>
                <a:gd name="connsiteY35" fmla="*/ 1143626 h 1215621"/>
                <a:gd name="connsiteX36" fmla="*/ 162034 w 1214931"/>
                <a:gd name="connsiteY36" fmla="*/ 1143943 h 1215621"/>
                <a:gd name="connsiteX37" fmla="*/ 184864 w 1214931"/>
                <a:gd name="connsiteY37" fmla="*/ 1134745 h 1215621"/>
                <a:gd name="connsiteX38" fmla="*/ 199768 w 1214931"/>
                <a:gd name="connsiteY38" fmla="*/ 1097637 h 1215621"/>
                <a:gd name="connsiteX39" fmla="*/ 199451 w 1214931"/>
                <a:gd name="connsiteY39" fmla="*/ 1002170 h 1215621"/>
                <a:gd name="connsiteX40" fmla="*/ 272065 w 1214931"/>
                <a:gd name="connsiteY40" fmla="*/ 1002804 h 1215621"/>
                <a:gd name="connsiteX41" fmla="*/ 348801 w 1214931"/>
                <a:gd name="connsiteY41" fmla="*/ 970771 h 1215621"/>
                <a:gd name="connsiteX42" fmla="*/ 357362 w 1214931"/>
                <a:gd name="connsiteY42" fmla="*/ 949838 h 1215621"/>
                <a:gd name="connsiteX43" fmla="*/ 357679 w 1214931"/>
                <a:gd name="connsiteY43" fmla="*/ 852151 h 121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4931" h="1215621">
                  <a:moveTo>
                    <a:pt x="0" y="1008830"/>
                  </a:moveTo>
                  <a:cubicBezTo>
                    <a:pt x="2854" y="1006293"/>
                    <a:pt x="6025" y="1004073"/>
                    <a:pt x="8879" y="1001218"/>
                  </a:cubicBezTo>
                  <a:cubicBezTo>
                    <a:pt x="145545" y="864520"/>
                    <a:pt x="282529" y="727505"/>
                    <a:pt x="419195" y="591124"/>
                  </a:cubicBezTo>
                  <a:cubicBezTo>
                    <a:pt x="425220" y="585098"/>
                    <a:pt x="426805" y="580658"/>
                    <a:pt x="423000" y="572094"/>
                  </a:cubicBezTo>
                  <a:cubicBezTo>
                    <a:pt x="325019" y="340246"/>
                    <a:pt x="457563" y="73828"/>
                    <a:pt x="700772" y="12615"/>
                  </a:cubicBezTo>
                  <a:cubicBezTo>
                    <a:pt x="930030" y="-45109"/>
                    <a:pt x="1161824" y="101104"/>
                    <a:pt x="1207168" y="332000"/>
                  </a:cubicBezTo>
                  <a:cubicBezTo>
                    <a:pt x="1251561" y="559090"/>
                    <a:pt x="1100942" y="778886"/>
                    <a:pt x="873904" y="818214"/>
                  </a:cubicBezTo>
                  <a:cubicBezTo>
                    <a:pt x="794314" y="831852"/>
                    <a:pt x="717261" y="822972"/>
                    <a:pt x="642745" y="791889"/>
                  </a:cubicBezTo>
                  <a:cubicBezTo>
                    <a:pt x="635134" y="788718"/>
                    <a:pt x="630378" y="789352"/>
                    <a:pt x="624670" y="795378"/>
                  </a:cubicBezTo>
                  <a:cubicBezTo>
                    <a:pt x="585351" y="835341"/>
                    <a:pt x="545080" y="874670"/>
                    <a:pt x="505761" y="914950"/>
                  </a:cubicBezTo>
                  <a:cubicBezTo>
                    <a:pt x="499419" y="921610"/>
                    <a:pt x="492760" y="923830"/>
                    <a:pt x="483882" y="923830"/>
                  </a:cubicBezTo>
                  <a:cubicBezTo>
                    <a:pt x="465808" y="923196"/>
                    <a:pt x="447733" y="923830"/>
                    <a:pt x="428391" y="923830"/>
                  </a:cubicBezTo>
                  <a:cubicBezTo>
                    <a:pt x="428391" y="944446"/>
                    <a:pt x="429025" y="963476"/>
                    <a:pt x="428074" y="982188"/>
                  </a:cubicBezTo>
                  <a:cubicBezTo>
                    <a:pt x="427757" y="987898"/>
                    <a:pt x="425220" y="994558"/>
                    <a:pt x="421415" y="998681"/>
                  </a:cubicBezTo>
                  <a:cubicBezTo>
                    <a:pt x="399218" y="1021834"/>
                    <a:pt x="376705" y="1044353"/>
                    <a:pt x="353557" y="1066554"/>
                  </a:cubicBezTo>
                  <a:cubicBezTo>
                    <a:pt x="349435" y="1070360"/>
                    <a:pt x="342776" y="1072898"/>
                    <a:pt x="337385" y="1073215"/>
                  </a:cubicBezTo>
                  <a:cubicBezTo>
                    <a:pt x="315823" y="1073849"/>
                    <a:pt x="293944" y="1073532"/>
                    <a:pt x="271113" y="1073532"/>
                  </a:cubicBezTo>
                  <a:cubicBezTo>
                    <a:pt x="271113" y="1096051"/>
                    <a:pt x="270796" y="1116667"/>
                    <a:pt x="271430" y="1137599"/>
                  </a:cubicBezTo>
                  <a:cubicBezTo>
                    <a:pt x="271747" y="1146163"/>
                    <a:pt x="268894" y="1152189"/>
                    <a:pt x="262869" y="1158215"/>
                  </a:cubicBezTo>
                  <a:cubicBezTo>
                    <a:pt x="243843" y="1176928"/>
                    <a:pt x="225135" y="1196592"/>
                    <a:pt x="206427" y="1215622"/>
                  </a:cubicBezTo>
                  <a:cubicBezTo>
                    <a:pt x="137935" y="1215622"/>
                    <a:pt x="69126" y="1215622"/>
                    <a:pt x="0" y="1215622"/>
                  </a:cubicBezTo>
                  <a:cubicBezTo>
                    <a:pt x="0" y="1146480"/>
                    <a:pt x="0" y="1077655"/>
                    <a:pt x="0" y="1008830"/>
                  </a:cubicBezTo>
                  <a:close/>
                  <a:moveTo>
                    <a:pt x="357679" y="852151"/>
                  </a:moveTo>
                  <a:cubicBezTo>
                    <a:pt x="391291" y="852151"/>
                    <a:pt x="423317" y="851834"/>
                    <a:pt x="455344" y="852151"/>
                  </a:cubicBezTo>
                  <a:cubicBezTo>
                    <a:pt x="463905" y="852151"/>
                    <a:pt x="469930" y="849931"/>
                    <a:pt x="475954" y="843587"/>
                  </a:cubicBezTo>
                  <a:cubicBezTo>
                    <a:pt x="519713" y="799184"/>
                    <a:pt x="564423" y="755415"/>
                    <a:pt x="608182" y="710695"/>
                  </a:cubicBezTo>
                  <a:cubicBezTo>
                    <a:pt x="616743" y="701815"/>
                    <a:pt x="622768" y="701497"/>
                    <a:pt x="632915" y="707206"/>
                  </a:cubicBezTo>
                  <a:cubicBezTo>
                    <a:pt x="700138" y="744949"/>
                    <a:pt x="771801" y="759856"/>
                    <a:pt x="848537" y="750024"/>
                  </a:cubicBezTo>
                  <a:cubicBezTo>
                    <a:pt x="1040060" y="725602"/>
                    <a:pt x="1175459" y="538157"/>
                    <a:pt x="1138042" y="348493"/>
                  </a:cubicBezTo>
                  <a:cubicBezTo>
                    <a:pt x="1093649" y="122671"/>
                    <a:pt x="850123" y="3100"/>
                    <a:pt x="646233" y="109033"/>
                  </a:cubicBezTo>
                  <a:cubicBezTo>
                    <a:pt x="533665" y="167709"/>
                    <a:pt x="472149" y="263493"/>
                    <a:pt x="462319" y="390359"/>
                  </a:cubicBezTo>
                  <a:cubicBezTo>
                    <a:pt x="456929" y="458232"/>
                    <a:pt x="473418" y="521348"/>
                    <a:pt x="506712" y="580340"/>
                  </a:cubicBezTo>
                  <a:cubicBezTo>
                    <a:pt x="513054" y="591441"/>
                    <a:pt x="512420" y="597785"/>
                    <a:pt x="503224" y="606982"/>
                  </a:cubicBezTo>
                  <a:cubicBezTo>
                    <a:pt x="361802" y="747804"/>
                    <a:pt x="220379" y="889259"/>
                    <a:pt x="79273" y="1030715"/>
                  </a:cubicBezTo>
                  <a:cubicBezTo>
                    <a:pt x="75785" y="1034204"/>
                    <a:pt x="71346" y="1038644"/>
                    <a:pt x="71346" y="1043084"/>
                  </a:cubicBezTo>
                  <a:cubicBezTo>
                    <a:pt x="70711" y="1076069"/>
                    <a:pt x="71028" y="1109372"/>
                    <a:pt x="71028" y="1143626"/>
                  </a:cubicBezTo>
                  <a:cubicBezTo>
                    <a:pt x="102103" y="1143626"/>
                    <a:pt x="132227" y="1143308"/>
                    <a:pt x="162034" y="1143943"/>
                  </a:cubicBezTo>
                  <a:cubicBezTo>
                    <a:pt x="171547" y="1144260"/>
                    <a:pt x="177888" y="1140771"/>
                    <a:pt x="184864" y="1134745"/>
                  </a:cubicBezTo>
                  <a:cubicBezTo>
                    <a:pt x="196914" y="1124596"/>
                    <a:pt x="200402" y="1112861"/>
                    <a:pt x="199768" y="1097637"/>
                  </a:cubicBezTo>
                  <a:cubicBezTo>
                    <a:pt x="198499" y="1066554"/>
                    <a:pt x="199451" y="1035472"/>
                    <a:pt x="199451" y="1002170"/>
                  </a:cubicBezTo>
                  <a:cubicBezTo>
                    <a:pt x="224184" y="1002170"/>
                    <a:pt x="248600" y="1000267"/>
                    <a:pt x="272065" y="1002804"/>
                  </a:cubicBezTo>
                  <a:cubicBezTo>
                    <a:pt x="304408" y="1006293"/>
                    <a:pt x="329458" y="997412"/>
                    <a:pt x="348801" y="970771"/>
                  </a:cubicBezTo>
                  <a:cubicBezTo>
                    <a:pt x="353557" y="964110"/>
                    <a:pt x="357362" y="958718"/>
                    <a:pt x="357362" y="949838"/>
                  </a:cubicBezTo>
                  <a:cubicBezTo>
                    <a:pt x="357362" y="918438"/>
                    <a:pt x="357679" y="887039"/>
                    <a:pt x="357679" y="852151"/>
                  </a:cubicBezTo>
                  <a:close/>
                </a:path>
              </a:pathLst>
            </a:custGeom>
            <a:grpFill/>
            <a:ln w="316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6B0A349-E382-D752-87E5-3A69CFEF827F}"/>
                </a:ext>
              </a:extLst>
            </p:cNvPr>
            <p:cNvSpPr/>
            <p:nvPr/>
          </p:nvSpPr>
          <p:spPr>
            <a:xfrm>
              <a:off x="7473685" y="485361"/>
              <a:ext cx="279993" cy="280061"/>
            </a:xfrm>
            <a:custGeom>
              <a:avLst/>
              <a:gdLst>
                <a:gd name="connsiteX0" fmla="*/ 139837 w 279993"/>
                <a:gd name="connsiteY0" fmla="*/ 280061 h 280061"/>
                <a:gd name="connsiteX1" fmla="*/ 0 w 279993"/>
                <a:gd name="connsiteY1" fmla="*/ 139874 h 280061"/>
                <a:gd name="connsiteX2" fmla="*/ 139203 w 279993"/>
                <a:gd name="connsiteY2" fmla="*/ 5 h 280061"/>
                <a:gd name="connsiteX3" fmla="*/ 279992 w 279993"/>
                <a:gd name="connsiteY3" fmla="*/ 139874 h 280061"/>
                <a:gd name="connsiteX4" fmla="*/ 139837 w 279993"/>
                <a:gd name="connsiteY4" fmla="*/ 280061 h 280061"/>
                <a:gd name="connsiteX5" fmla="*/ 140155 w 279993"/>
                <a:gd name="connsiteY5" fmla="*/ 208699 h 280061"/>
                <a:gd name="connsiteX6" fmla="*/ 208646 w 279993"/>
                <a:gd name="connsiteY6" fmla="*/ 139874 h 280061"/>
                <a:gd name="connsiteX7" fmla="*/ 139837 w 279993"/>
                <a:gd name="connsiteY7" fmla="*/ 71050 h 280061"/>
                <a:gd name="connsiteX8" fmla="*/ 71028 w 279993"/>
                <a:gd name="connsiteY8" fmla="*/ 140826 h 280061"/>
                <a:gd name="connsiteX9" fmla="*/ 140155 w 279993"/>
                <a:gd name="connsiteY9" fmla="*/ 208699 h 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93" h="280061">
                  <a:moveTo>
                    <a:pt x="139837" y="280061"/>
                  </a:moveTo>
                  <a:cubicBezTo>
                    <a:pt x="62150" y="280061"/>
                    <a:pt x="0" y="217897"/>
                    <a:pt x="0" y="139874"/>
                  </a:cubicBezTo>
                  <a:cubicBezTo>
                    <a:pt x="0" y="62486"/>
                    <a:pt x="61833" y="322"/>
                    <a:pt x="139203" y="5"/>
                  </a:cubicBezTo>
                  <a:cubicBezTo>
                    <a:pt x="215939" y="-630"/>
                    <a:pt x="279675" y="62803"/>
                    <a:pt x="279992" y="139874"/>
                  </a:cubicBezTo>
                  <a:cubicBezTo>
                    <a:pt x="280309" y="216946"/>
                    <a:pt x="217525" y="280061"/>
                    <a:pt x="139837" y="280061"/>
                  </a:cubicBezTo>
                  <a:close/>
                  <a:moveTo>
                    <a:pt x="140155" y="208699"/>
                  </a:moveTo>
                  <a:cubicBezTo>
                    <a:pt x="178206" y="208382"/>
                    <a:pt x="208646" y="177617"/>
                    <a:pt x="208646" y="139874"/>
                  </a:cubicBezTo>
                  <a:cubicBezTo>
                    <a:pt x="208646" y="102449"/>
                    <a:pt x="177254" y="71050"/>
                    <a:pt x="139837" y="71050"/>
                  </a:cubicBezTo>
                  <a:cubicBezTo>
                    <a:pt x="101469" y="71050"/>
                    <a:pt x="70711" y="102132"/>
                    <a:pt x="71028" y="140826"/>
                  </a:cubicBezTo>
                  <a:cubicBezTo>
                    <a:pt x="71663" y="179203"/>
                    <a:pt x="102104" y="209016"/>
                    <a:pt x="140155" y="208699"/>
                  </a:cubicBezTo>
                  <a:close/>
                </a:path>
              </a:pathLst>
            </a:custGeom>
            <a:grpFill/>
            <a:ln w="3167" cap="flat">
              <a:noFill/>
              <a:prstDash val="solid"/>
              <a:miter/>
            </a:ln>
          </p:spPr>
          <p:txBody>
            <a:bodyPr rtlCol="0" anchor="ctr"/>
            <a:lstStyle/>
            <a:p>
              <a:endParaRPr lang="en-US"/>
            </a:p>
          </p:txBody>
        </p:sp>
      </p:grpSp>
      <p:grpSp>
        <p:nvGrpSpPr>
          <p:cNvPr id="66" name="Group 65">
            <a:extLst>
              <a:ext uri="{FF2B5EF4-FFF2-40B4-BE49-F238E27FC236}">
                <a16:creationId xmlns:a16="http://schemas.microsoft.com/office/drawing/2014/main" id="{B86FAFA3-6A8D-F3C8-6A2B-B1F19044FB8F}"/>
              </a:ext>
            </a:extLst>
          </p:cNvPr>
          <p:cNvGrpSpPr/>
          <p:nvPr/>
        </p:nvGrpSpPr>
        <p:grpSpPr>
          <a:xfrm>
            <a:off x="3800706" y="3983888"/>
            <a:ext cx="680542" cy="662508"/>
            <a:chOff x="6466332" y="2766492"/>
            <a:chExt cx="680542" cy="662508"/>
          </a:xfrm>
        </p:grpSpPr>
        <p:sp>
          <p:nvSpPr>
            <p:cNvPr id="67" name="Oval 66">
              <a:extLst>
                <a:ext uri="{FF2B5EF4-FFF2-40B4-BE49-F238E27FC236}">
                  <a16:creationId xmlns:a16="http://schemas.microsoft.com/office/drawing/2014/main" id="{E9222423-D59A-D299-64BF-69D8591A4D6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68" name="TextBox 67">
              <a:extLst>
                <a:ext uri="{FF2B5EF4-FFF2-40B4-BE49-F238E27FC236}">
                  <a16:creationId xmlns:a16="http://schemas.microsoft.com/office/drawing/2014/main" id="{1E3DE938-00F7-D364-D4D9-3D685CABE8C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04</a:t>
              </a:r>
            </a:p>
          </p:txBody>
        </p:sp>
      </p:grpSp>
      <p:grpSp>
        <p:nvGrpSpPr>
          <p:cNvPr id="69" name="Group 68">
            <a:extLst>
              <a:ext uri="{FF2B5EF4-FFF2-40B4-BE49-F238E27FC236}">
                <a16:creationId xmlns:a16="http://schemas.microsoft.com/office/drawing/2014/main" id="{AAC8E029-4FDF-5371-8505-C0F96C316713}"/>
              </a:ext>
            </a:extLst>
          </p:cNvPr>
          <p:cNvGrpSpPr/>
          <p:nvPr/>
        </p:nvGrpSpPr>
        <p:grpSpPr>
          <a:xfrm>
            <a:off x="3800706" y="4979272"/>
            <a:ext cx="680542" cy="662508"/>
            <a:chOff x="6466332" y="2766492"/>
            <a:chExt cx="680542" cy="662508"/>
          </a:xfrm>
        </p:grpSpPr>
        <p:sp>
          <p:nvSpPr>
            <p:cNvPr id="70" name="Oval 69">
              <a:extLst>
                <a:ext uri="{FF2B5EF4-FFF2-40B4-BE49-F238E27FC236}">
                  <a16:creationId xmlns:a16="http://schemas.microsoft.com/office/drawing/2014/main" id="{121B593C-5E8B-35F7-7B10-BB5C90B41E6B}"/>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71" name="TextBox 70">
              <a:extLst>
                <a:ext uri="{FF2B5EF4-FFF2-40B4-BE49-F238E27FC236}">
                  <a16:creationId xmlns:a16="http://schemas.microsoft.com/office/drawing/2014/main" id="{CF6EFD69-0DDC-4DA3-069C-9065BA164F02}"/>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05</a:t>
              </a:r>
            </a:p>
          </p:txBody>
        </p:sp>
      </p:grpSp>
    </p:spTree>
    <p:extLst>
      <p:ext uri="{BB962C8B-B14F-4D97-AF65-F5344CB8AC3E}">
        <p14:creationId xmlns:p14="http://schemas.microsoft.com/office/powerpoint/2010/main" val="52406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9BCA4-B1FB-404A-AFA2-3BB7ED57A05A}"/>
              </a:ext>
            </a:extLst>
          </p:cNvPr>
          <p:cNvSpPr>
            <a:spLocks noGrp="1"/>
          </p:cNvSpPr>
          <p:nvPr>
            <p:ph type="body" sz="quarter" idx="16"/>
          </p:nvPr>
        </p:nvSpPr>
        <p:spPr>
          <a:xfrm>
            <a:off x="734715" y="642971"/>
            <a:ext cx="2852544" cy="2786029"/>
          </a:xfrm>
        </p:spPr>
        <p:txBody>
          <a:bodyPr>
            <a:normAutofit/>
          </a:bodyPr>
          <a:lstStyle/>
          <a:p>
            <a:r>
              <a:rPr lang="en-US" dirty="0"/>
              <a:t>Βασικοί δείκτες στο πλαίσιο </a:t>
            </a:r>
            <a:r>
              <a:rPr lang="en-US" dirty="0" err="1"/>
              <a:t>ενός</a:t>
            </a:r>
            <a:r>
              <a:rPr lang="en-US" dirty="0"/>
              <a:t> Σ</a:t>
            </a:r>
            <a:r>
              <a:rPr lang="el-GR" dirty="0"/>
              <a:t>ΕΠ</a:t>
            </a:r>
            <a:endParaRPr lang="en-IE" dirty="0"/>
          </a:p>
        </p:txBody>
      </p:sp>
      <p:sp>
        <p:nvSpPr>
          <p:cNvPr id="32" name="Text Placeholder 3">
            <a:extLst>
              <a:ext uri="{FF2B5EF4-FFF2-40B4-BE49-F238E27FC236}">
                <a16:creationId xmlns:a16="http://schemas.microsoft.com/office/drawing/2014/main" id="{C32AE698-BA1F-6332-F005-25712B57B3EC}"/>
              </a:ext>
            </a:extLst>
          </p:cNvPr>
          <p:cNvSpPr txBox="1">
            <a:spLocks/>
          </p:cNvSpPr>
          <p:nvPr/>
        </p:nvSpPr>
        <p:spPr>
          <a:xfrm>
            <a:off x="4122882" y="642971"/>
            <a:ext cx="7567370" cy="6215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0">
              <a:lnSpc>
                <a:spcPts val="2480"/>
              </a:lnSpc>
              <a:spcBef>
                <a:spcPts val="0"/>
              </a:spcBef>
            </a:pPr>
            <a:r>
              <a:rPr lang="en-IE" sz="2200" b="1" dirty="0"/>
              <a:t>Μάρκετινγκ και πωλήσεις </a:t>
            </a:r>
            <a:r>
              <a:rPr lang="en-IE" sz="2200" dirty="0"/>
              <a:t>- Αναλύσεις και έρευνα αγοράς, εξάρτηση πελατών, τάσεις πωλήσεων, επικοινωνία και σχέσεις με τους πελάτες.</a:t>
            </a:r>
          </a:p>
          <a:p>
            <a:pPr marL="407988" indent="0">
              <a:lnSpc>
                <a:spcPts val="2480"/>
              </a:lnSpc>
              <a:spcBef>
                <a:spcPts val="0"/>
              </a:spcBef>
            </a:pPr>
            <a:r>
              <a:rPr lang="en-IE" sz="2200" dirty="0"/>
              <a:t> </a:t>
            </a:r>
          </a:p>
          <a:p>
            <a:pPr marL="407988" indent="0">
              <a:lnSpc>
                <a:spcPts val="2480"/>
              </a:lnSpc>
              <a:spcBef>
                <a:spcPts val="0"/>
              </a:spcBef>
            </a:pPr>
            <a:r>
              <a:rPr lang="en-IE" sz="2200" b="1" dirty="0"/>
              <a:t>Περιβάλλον της αγοράς </a:t>
            </a:r>
            <a:r>
              <a:rPr lang="en-IE" sz="2200" dirty="0"/>
              <a:t>- Φύση της αγοράς όσον αφορά τον ανταγωνισμό και την ανταγωνιστικότητα.</a:t>
            </a:r>
          </a:p>
          <a:p>
            <a:pPr marL="407988" indent="0">
              <a:lnSpc>
                <a:spcPts val="2480"/>
              </a:lnSpc>
              <a:spcBef>
                <a:spcPts val="0"/>
              </a:spcBef>
            </a:pPr>
            <a:endParaRPr lang="en-IE" sz="2200" dirty="0"/>
          </a:p>
          <a:p>
            <a:pPr marL="407988" indent="0">
              <a:lnSpc>
                <a:spcPts val="2480"/>
              </a:lnSpc>
              <a:spcBef>
                <a:spcPts val="0"/>
              </a:spcBef>
            </a:pPr>
            <a:r>
              <a:rPr lang="en-IE" sz="2200" b="1" dirty="0"/>
              <a:t>Οικονομικά και έλεγχος </a:t>
            </a:r>
            <a:r>
              <a:rPr lang="en-IE" sz="2200" dirty="0"/>
              <a:t>- Οικονομικά αποτελέσματα, κερδοφορία προϊόντων/υπηρεσιών, ρευστότητα/ταμειακές ροές, δάνεια/χρέος και χρηματοοικονομικοί δείκτες/συντελεστές. </a:t>
            </a:r>
          </a:p>
          <a:p>
            <a:pPr marL="407988" indent="0">
              <a:lnSpc>
                <a:spcPts val="2480"/>
              </a:lnSpc>
              <a:spcBef>
                <a:spcPts val="0"/>
              </a:spcBef>
            </a:pPr>
            <a:endParaRPr lang="en-IE" sz="2200" dirty="0"/>
          </a:p>
          <a:p>
            <a:pPr marL="407988" indent="0">
              <a:lnSpc>
                <a:spcPts val="2480"/>
              </a:lnSpc>
              <a:spcBef>
                <a:spcPts val="0"/>
              </a:spcBef>
            </a:pPr>
            <a:r>
              <a:rPr lang="en-IE" sz="2200" b="1" dirty="0"/>
              <a:t>Προσωπική ευημερία </a:t>
            </a:r>
            <a:r>
              <a:rPr lang="en-IE" sz="2200" dirty="0"/>
              <a:t>- Ισορροπία μεταξύ επαγγελματικής και προσωπικής ζωής, πρόσβαση σε coaching/mentoring. </a:t>
            </a:r>
          </a:p>
          <a:p>
            <a:pPr marL="407988" indent="0">
              <a:lnSpc>
                <a:spcPts val="2480"/>
              </a:lnSpc>
              <a:spcBef>
                <a:spcPts val="0"/>
              </a:spcBef>
            </a:pPr>
            <a:endParaRPr lang="en-GB" sz="2200" dirty="0"/>
          </a:p>
        </p:txBody>
      </p:sp>
      <p:cxnSp>
        <p:nvCxnSpPr>
          <p:cNvPr id="40" name="Straight Connector 39">
            <a:extLst>
              <a:ext uri="{FF2B5EF4-FFF2-40B4-BE49-F238E27FC236}">
                <a16:creationId xmlns:a16="http://schemas.microsoft.com/office/drawing/2014/main" id="{09033A4F-A1B2-BF4D-5B8D-7FF60C5901B6}"/>
              </a:ext>
            </a:extLst>
          </p:cNvPr>
          <p:cNvCxnSpPr/>
          <p:nvPr/>
        </p:nvCxnSpPr>
        <p:spPr>
          <a:xfrm>
            <a:off x="4122882" y="202980"/>
            <a:ext cx="2" cy="57276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9F63954-74C6-277C-71B5-EF48BE6CA6CF}"/>
              </a:ext>
            </a:extLst>
          </p:cNvPr>
          <p:cNvGrpSpPr/>
          <p:nvPr/>
        </p:nvGrpSpPr>
        <p:grpSpPr>
          <a:xfrm>
            <a:off x="3800706" y="642971"/>
            <a:ext cx="680542" cy="662508"/>
            <a:chOff x="6466332" y="2766492"/>
            <a:chExt cx="680542" cy="662508"/>
          </a:xfrm>
        </p:grpSpPr>
        <p:sp>
          <p:nvSpPr>
            <p:cNvPr id="41" name="Oval 40">
              <a:extLst>
                <a:ext uri="{FF2B5EF4-FFF2-40B4-BE49-F238E27FC236}">
                  <a16:creationId xmlns:a16="http://schemas.microsoft.com/office/drawing/2014/main" id="{1E1EC737-F3EC-282E-4B1F-74FD0E0F19F8}"/>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3" name="TextBox 42">
              <a:extLst>
                <a:ext uri="{FF2B5EF4-FFF2-40B4-BE49-F238E27FC236}">
                  <a16:creationId xmlns:a16="http://schemas.microsoft.com/office/drawing/2014/main" id="{ECBCDA4C-8877-2A4B-4626-0575B2748B4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06</a:t>
              </a:r>
            </a:p>
          </p:txBody>
        </p:sp>
      </p:grpSp>
      <p:grpSp>
        <p:nvGrpSpPr>
          <p:cNvPr id="45" name="Group 44">
            <a:extLst>
              <a:ext uri="{FF2B5EF4-FFF2-40B4-BE49-F238E27FC236}">
                <a16:creationId xmlns:a16="http://schemas.microsoft.com/office/drawing/2014/main" id="{7E77129B-DA9D-BD1F-049A-65392EB29291}"/>
              </a:ext>
            </a:extLst>
          </p:cNvPr>
          <p:cNvGrpSpPr/>
          <p:nvPr/>
        </p:nvGrpSpPr>
        <p:grpSpPr>
          <a:xfrm>
            <a:off x="3800706" y="1897177"/>
            <a:ext cx="680542" cy="662508"/>
            <a:chOff x="6466332" y="2766492"/>
            <a:chExt cx="680542" cy="662508"/>
          </a:xfrm>
        </p:grpSpPr>
        <p:sp>
          <p:nvSpPr>
            <p:cNvPr id="46" name="Oval 45">
              <a:extLst>
                <a:ext uri="{FF2B5EF4-FFF2-40B4-BE49-F238E27FC236}">
                  <a16:creationId xmlns:a16="http://schemas.microsoft.com/office/drawing/2014/main" id="{C38316F2-7FE3-1D60-8112-41962CC3C185}"/>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47" name="TextBox 46">
              <a:extLst>
                <a:ext uri="{FF2B5EF4-FFF2-40B4-BE49-F238E27FC236}">
                  <a16:creationId xmlns:a16="http://schemas.microsoft.com/office/drawing/2014/main" id="{E6FA798A-670C-D59C-B32E-AF779A899438}"/>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07</a:t>
              </a:r>
            </a:p>
          </p:txBody>
        </p:sp>
      </p:grpSp>
      <p:grpSp>
        <p:nvGrpSpPr>
          <p:cNvPr id="48" name="Group 47">
            <a:extLst>
              <a:ext uri="{FF2B5EF4-FFF2-40B4-BE49-F238E27FC236}">
                <a16:creationId xmlns:a16="http://schemas.microsoft.com/office/drawing/2014/main" id="{217564BE-0D7C-0757-F2EE-BA5199AE4C36}"/>
              </a:ext>
            </a:extLst>
          </p:cNvPr>
          <p:cNvGrpSpPr/>
          <p:nvPr/>
        </p:nvGrpSpPr>
        <p:grpSpPr>
          <a:xfrm>
            <a:off x="3800706" y="2915857"/>
            <a:ext cx="680542" cy="662508"/>
            <a:chOff x="6466332" y="2766492"/>
            <a:chExt cx="680542" cy="662508"/>
          </a:xfrm>
        </p:grpSpPr>
        <p:sp>
          <p:nvSpPr>
            <p:cNvPr id="49" name="Oval 48">
              <a:extLst>
                <a:ext uri="{FF2B5EF4-FFF2-40B4-BE49-F238E27FC236}">
                  <a16:creationId xmlns:a16="http://schemas.microsoft.com/office/drawing/2014/main" id="{F77D8B53-3FC9-D48C-3632-480877BA2F7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50" name="TextBox 49">
              <a:extLst>
                <a:ext uri="{FF2B5EF4-FFF2-40B4-BE49-F238E27FC236}">
                  <a16:creationId xmlns:a16="http://schemas.microsoft.com/office/drawing/2014/main" id="{A5AC91F5-4C7B-FA4F-4436-2002608FE45A}"/>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08</a:t>
              </a:r>
            </a:p>
          </p:txBody>
        </p:sp>
      </p:grpSp>
      <p:grpSp>
        <p:nvGrpSpPr>
          <p:cNvPr id="62" name="Group 61">
            <a:extLst>
              <a:ext uri="{FF2B5EF4-FFF2-40B4-BE49-F238E27FC236}">
                <a16:creationId xmlns:a16="http://schemas.microsoft.com/office/drawing/2014/main" id="{377A5393-6B3A-591D-37C9-EBEBBF5EBB66}"/>
              </a:ext>
            </a:extLst>
          </p:cNvPr>
          <p:cNvGrpSpPr/>
          <p:nvPr/>
        </p:nvGrpSpPr>
        <p:grpSpPr>
          <a:xfrm>
            <a:off x="169575" y="4082629"/>
            <a:ext cx="1861395" cy="1862452"/>
            <a:chOff x="6728837" y="295138"/>
            <a:chExt cx="1214931" cy="1215621"/>
          </a:xfrm>
          <a:solidFill>
            <a:schemeClr val="bg1"/>
          </a:solidFill>
        </p:grpSpPr>
        <p:sp>
          <p:nvSpPr>
            <p:cNvPr id="63" name="Freeform 62">
              <a:extLst>
                <a:ext uri="{FF2B5EF4-FFF2-40B4-BE49-F238E27FC236}">
                  <a16:creationId xmlns:a16="http://schemas.microsoft.com/office/drawing/2014/main" id="{57AA5FA8-7D87-6977-6613-71D96EA2B21B}"/>
                </a:ext>
              </a:extLst>
            </p:cNvPr>
            <p:cNvSpPr/>
            <p:nvPr/>
          </p:nvSpPr>
          <p:spPr>
            <a:xfrm>
              <a:off x="6816275" y="412896"/>
              <a:ext cx="1073325" cy="1074076"/>
            </a:xfrm>
            <a:custGeom>
              <a:avLst/>
              <a:gdLst>
                <a:gd name="connsiteX0" fmla="*/ 286096 w 1073325"/>
                <a:gd name="connsiteY0" fmla="*/ 781967 h 1074076"/>
                <a:gd name="connsiteX1" fmla="*/ 286413 w 1073325"/>
                <a:gd name="connsiteY1" fmla="*/ 879971 h 1074076"/>
                <a:gd name="connsiteX2" fmla="*/ 277851 w 1073325"/>
                <a:gd name="connsiteY2" fmla="*/ 900904 h 1074076"/>
                <a:gd name="connsiteX3" fmla="*/ 201115 w 1073325"/>
                <a:gd name="connsiteY3" fmla="*/ 932938 h 1074076"/>
                <a:gd name="connsiteX4" fmla="*/ 128501 w 1073325"/>
                <a:gd name="connsiteY4" fmla="*/ 932304 h 1074076"/>
                <a:gd name="connsiteX5" fmla="*/ 128818 w 1073325"/>
                <a:gd name="connsiteY5" fmla="*/ 1027770 h 1074076"/>
                <a:gd name="connsiteX6" fmla="*/ 113915 w 1073325"/>
                <a:gd name="connsiteY6" fmla="*/ 1064879 h 1074076"/>
                <a:gd name="connsiteX7" fmla="*/ 91085 w 1073325"/>
                <a:gd name="connsiteY7" fmla="*/ 1074076 h 1074076"/>
                <a:gd name="connsiteX8" fmla="*/ 79 w 1073325"/>
                <a:gd name="connsiteY8" fmla="*/ 1073759 h 1074076"/>
                <a:gd name="connsiteX9" fmla="*/ 396 w 1073325"/>
                <a:gd name="connsiteY9" fmla="*/ 973218 h 1074076"/>
                <a:gd name="connsiteX10" fmla="*/ 8324 w 1073325"/>
                <a:gd name="connsiteY10" fmla="*/ 960848 h 1074076"/>
                <a:gd name="connsiteX11" fmla="*/ 432275 w 1073325"/>
                <a:gd name="connsiteY11" fmla="*/ 537116 h 1074076"/>
                <a:gd name="connsiteX12" fmla="*/ 435763 w 1073325"/>
                <a:gd name="connsiteY12" fmla="*/ 510474 h 1074076"/>
                <a:gd name="connsiteX13" fmla="*/ 391370 w 1073325"/>
                <a:gd name="connsiteY13" fmla="*/ 320492 h 1074076"/>
                <a:gd name="connsiteX14" fmla="*/ 575283 w 1073325"/>
                <a:gd name="connsiteY14" fmla="*/ 39167 h 1074076"/>
                <a:gd name="connsiteX15" fmla="*/ 1067092 w 1073325"/>
                <a:gd name="connsiteY15" fmla="*/ 278626 h 1074076"/>
                <a:gd name="connsiteX16" fmla="*/ 777588 w 1073325"/>
                <a:gd name="connsiteY16" fmla="*/ 680157 h 1074076"/>
                <a:gd name="connsiteX17" fmla="*/ 561966 w 1073325"/>
                <a:gd name="connsiteY17" fmla="*/ 637340 h 1074076"/>
                <a:gd name="connsiteX18" fmla="*/ 537232 w 1073325"/>
                <a:gd name="connsiteY18" fmla="*/ 640829 h 1074076"/>
                <a:gd name="connsiteX19" fmla="*/ 405005 w 1073325"/>
                <a:gd name="connsiteY19" fmla="*/ 773721 h 1074076"/>
                <a:gd name="connsiteX20" fmla="*/ 384394 w 1073325"/>
                <a:gd name="connsiteY20" fmla="*/ 782284 h 1074076"/>
                <a:gd name="connsiteX21" fmla="*/ 286096 w 1073325"/>
                <a:gd name="connsiteY21" fmla="*/ 781967 h 1074076"/>
                <a:gd name="connsiteX22" fmla="*/ 813102 w 1073325"/>
                <a:gd name="connsiteY22" fmla="*/ 400101 h 1074076"/>
                <a:gd name="connsiteX23" fmla="*/ 953257 w 1073325"/>
                <a:gd name="connsiteY23" fmla="*/ 259914 h 1074076"/>
                <a:gd name="connsiteX24" fmla="*/ 812468 w 1073325"/>
                <a:gd name="connsiteY24" fmla="*/ 120044 h 1074076"/>
                <a:gd name="connsiteX25" fmla="*/ 673265 w 1073325"/>
                <a:gd name="connsiteY25" fmla="*/ 259914 h 1074076"/>
                <a:gd name="connsiteX26" fmla="*/ 813102 w 1073325"/>
                <a:gd name="connsiteY26" fmla="*/ 400101 h 10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325" h="1074076">
                  <a:moveTo>
                    <a:pt x="286096" y="781967"/>
                  </a:moveTo>
                  <a:cubicBezTo>
                    <a:pt x="286096" y="816538"/>
                    <a:pt x="285779" y="848255"/>
                    <a:pt x="286413" y="879971"/>
                  </a:cubicBezTo>
                  <a:cubicBezTo>
                    <a:pt x="286413" y="888535"/>
                    <a:pt x="282608" y="894244"/>
                    <a:pt x="277851" y="900904"/>
                  </a:cubicBezTo>
                  <a:cubicBezTo>
                    <a:pt x="258509" y="927546"/>
                    <a:pt x="233459" y="936110"/>
                    <a:pt x="201115" y="932938"/>
                  </a:cubicBezTo>
                  <a:cubicBezTo>
                    <a:pt x="177333" y="930401"/>
                    <a:pt x="153234" y="932304"/>
                    <a:pt x="128501" y="932304"/>
                  </a:cubicBezTo>
                  <a:cubicBezTo>
                    <a:pt x="128501" y="965606"/>
                    <a:pt x="127550" y="996688"/>
                    <a:pt x="128818" y="1027770"/>
                  </a:cubicBezTo>
                  <a:cubicBezTo>
                    <a:pt x="129453" y="1043311"/>
                    <a:pt x="125965" y="1054729"/>
                    <a:pt x="113915" y="1064879"/>
                  </a:cubicBezTo>
                  <a:cubicBezTo>
                    <a:pt x="106622" y="1070905"/>
                    <a:pt x="100597" y="1074076"/>
                    <a:pt x="91085" y="1074076"/>
                  </a:cubicBezTo>
                  <a:cubicBezTo>
                    <a:pt x="61278" y="1073442"/>
                    <a:pt x="31154" y="1073759"/>
                    <a:pt x="79" y="1073759"/>
                  </a:cubicBezTo>
                  <a:cubicBezTo>
                    <a:pt x="79" y="1039505"/>
                    <a:pt x="-238" y="1006520"/>
                    <a:pt x="396" y="973218"/>
                  </a:cubicBezTo>
                  <a:cubicBezTo>
                    <a:pt x="396" y="969095"/>
                    <a:pt x="4836" y="964337"/>
                    <a:pt x="8324" y="960848"/>
                  </a:cubicBezTo>
                  <a:cubicBezTo>
                    <a:pt x="149429" y="819393"/>
                    <a:pt x="290535" y="678254"/>
                    <a:pt x="432275" y="537116"/>
                  </a:cubicBezTo>
                  <a:cubicBezTo>
                    <a:pt x="441788" y="527918"/>
                    <a:pt x="442105" y="521258"/>
                    <a:pt x="435763" y="510474"/>
                  </a:cubicBezTo>
                  <a:cubicBezTo>
                    <a:pt x="402468" y="451481"/>
                    <a:pt x="385980" y="388365"/>
                    <a:pt x="391370" y="320492"/>
                  </a:cubicBezTo>
                  <a:cubicBezTo>
                    <a:pt x="401517" y="193309"/>
                    <a:pt x="463033" y="97525"/>
                    <a:pt x="575283" y="39167"/>
                  </a:cubicBezTo>
                  <a:cubicBezTo>
                    <a:pt x="779173" y="-67084"/>
                    <a:pt x="1022700" y="52805"/>
                    <a:pt x="1067092" y="278626"/>
                  </a:cubicBezTo>
                  <a:cubicBezTo>
                    <a:pt x="1104509" y="468291"/>
                    <a:pt x="969111" y="655418"/>
                    <a:pt x="777588" y="680157"/>
                  </a:cubicBezTo>
                  <a:cubicBezTo>
                    <a:pt x="700852" y="689989"/>
                    <a:pt x="628872" y="675083"/>
                    <a:pt x="561966" y="637340"/>
                  </a:cubicBezTo>
                  <a:cubicBezTo>
                    <a:pt x="551502" y="631631"/>
                    <a:pt x="545794" y="631948"/>
                    <a:pt x="537232" y="640829"/>
                  </a:cubicBezTo>
                  <a:cubicBezTo>
                    <a:pt x="493474" y="685549"/>
                    <a:pt x="449081" y="729318"/>
                    <a:pt x="405005" y="773721"/>
                  </a:cubicBezTo>
                  <a:cubicBezTo>
                    <a:pt x="398980" y="780064"/>
                    <a:pt x="392639" y="782284"/>
                    <a:pt x="384394" y="782284"/>
                  </a:cubicBezTo>
                  <a:cubicBezTo>
                    <a:pt x="351734" y="781967"/>
                    <a:pt x="319708" y="781967"/>
                    <a:pt x="286096" y="781967"/>
                  </a:cubicBezTo>
                  <a:close/>
                  <a:moveTo>
                    <a:pt x="813102" y="400101"/>
                  </a:moveTo>
                  <a:cubicBezTo>
                    <a:pt x="890790" y="400101"/>
                    <a:pt x="953574" y="337302"/>
                    <a:pt x="953257" y="259914"/>
                  </a:cubicBezTo>
                  <a:cubicBezTo>
                    <a:pt x="952939" y="182843"/>
                    <a:pt x="889204" y="119410"/>
                    <a:pt x="812468" y="120044"/>
                  </a:cubicBezTo>
                  <a:cubicBezTo>
                    <a:pt x="735098" y="120678"/>
                    <a:pt x="673265" y="182843"/>
                    <a:pt x="673265" y="259914"/>
                  </a:cubicBezTo>
                  <a:cubicBezTo>
                    <a:pt x="673265" y="337619"/>
                    <a:pt x="735415" y="400101"/>
                    <a:pt x="813102" y="400101"/>
                  </a:cubicBezTo>
                  <a:close/>
                </a:path>
              </a:pathLst>
            </a:custGeom>
            <a:solidFill>
              <a:srgbClr val="F16924"/>
            </a:solidFill>
            <a:ln w="316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0AEB61-55D2-5CDA-9588-BDE21BD9FFEC}"/>
                </a:ext>
              </a:extLst>
            </p:cNvPr>
            <p:cNvSpPr/>
            <p:nvPr/>
          </p:nvSpPr>
          <p:spPr>
            <a:xfrm>
              <a:off x="6728837" y="295138"/>
              <a:ext cx="1214931" cy="1215621"/>
            </a:xfrm>
            <a:custGeom>
              <a:avLst/>
              <a:gdLst>
                <a:gd name="connsiteX0" fmla="*/ 0 w 1214931"/>
                <a:gd name="connsiteY0" fmla="*/ 1008830 h 1215621"/>
                <a:gd name="connsiteX1" fmla="*/ 8879 w 1214931"/>
                <a:gd name="connsiteY1" fmla="*/ 1001218 h 1215621"/>
                <a:gd name="connsiteX2" fmla="*/ 419195 w 1214931"/>
                <a:gd name="connsiteY2" fmla="*/ 591124 h 1215621"/>
                <a:gd name="connsiteX3" fmla="*/ 423000 w 1214931"/>
                <a:gd name="connsiteY3" fmla="*/ 572094 h 1215621"/>
                <a:gd name="connsiteX4" fmla="*/ 700772 w 1214931"/>
                <a:gd name="connsiteY4" fmla="*/ 12615 h 1215621"/>
                <a:gd name="connsiteX5" fmla="*/ 1207168 w 1214931"/>
                <a:gd name="connsiteY5" fmla="*/ 332000 h 1215621"/>
                <a:gd name="connsiteX6" fmla="*/ 873904 w 1214931"/>
                <a:gd name="connsiteY6" fmla="*/ 818214 h 1215621"/>
                <a:gd name="connsiteX7" fmla="*/ 642745 w 1214931"/>
                <a:gd name="connsiteY7" fmla="*/ 791889 h 1215621"/>
                <a:gd name="connsiteX8" fmla="*/ 624670 w 1214931"/>
                <a:gd name="connsiteY8" fmla="*/ 795378 h 1215621"/>
                <a:gd name="connsiteX9" fmla="*/ 505761 w 1214931"/>
                <a:gd name="connsiteY9" fmla="*/ 914950 h 1215621"/>
                <a:gd name="connsiteX10" fmla="*/ 483882 w 1214931"/>
                <a:gd name="connsiteY10" fmla="*/ 923830 h 1215621"/>
                <a:gd name="connsiteX11" fmla="*/ 428391 w 1214931"/>
                <a:gd name="connsiteY11" fmla="*/ 923830 h 1215621"/>
                <a:gd name="connsiteX12" fmla="*/ 428074 w 1214931"/>
                <a:gd name="connsiteY12" fmla="*/ 982188 h 1215621"/>
                <a:gd name="connsiteX13" fmla="*/ 421415 w 1214931"/>
                <a:gd name="connsiteY13" fmla="*/ 998681 h 1215621"/>
                <a:gd name="connsiteX14" fmla="*/ 353557 w 1214931"/>
                <a:gd name="connsiteY14" fmla="*/ 1066554 h 1215621"/>
                <a:gd name="connsiteX15" fmla="*/ 337385 w 1214931"/>
                <a:gd name="connsiteY15" fmla="*/ 1073215 h 1215621"/>
                <a:gd name="connsiteX16" fmla="*/ 271113 w 1214931"/>
                <a:gd name="connsiteY16" fmla="*/ 1073532 h 1215621"/>
                <a:gd name="connsiteX17" fmla="*/ 271430 w 1214931"/>
                <a:gd name="connsiteY17" fmla="*/ 1137599 h 1215621"/>
                <a:gd name="connsiteX18" fmla="*/ 262869 w 1214931"/>
                <a:gd name="connsiteY18" fmla="*/ 1158215 h 1215621"/>
                <a:gd name="connsiteX19" fmla="*/ 206427 w 1214931"/>
                <a:gd name="connsiteY19" fmla="*/ 1215622 h 1215621"/>
                <a:gd name="connsiteX20" fmla="*/ 0 w 1214931"/>
                <a:gd name="connsiteY20" fmla="*/ 1215622 h 1215621"/>
                <a:gd name="connsiteX21" fmla="*/ 0 w 1214931"/>
                <a:gd name="connsiteY21" fmla="*/ 1008830 h 1215621"/>
                <a:gd name="connsiteX22" fmla="*/ 357679 w 1214931"/>
                <a:gd name="connsiteY22" fmla="*/ 852151 h 1215621"/>
                <a:gd name="connsiteX23" fmla="*/ 455344 w 1214931"/>
                <a:gd name="connsiteY23" fmla="*/ 852151 h 1215621"/>
                <a:gd name="connsiteX24" fmla="*/ 475954 w 1214931"/>
                <a:gd name="connsiteY24" fmla="*/ 843587 h 1215621"/>
                <a:gd name="connsiteX25" fmla="*/ 608182 w 1214931"/>
                <a:gd name="connsiteY25" fmla="*/ 710695 h 1215621"/>
                <a:gd name="connsiteX26" fmla="*/ 632915 w 1214931"/>
                <a:gd name="connsiteY26" fmla="*/ 707206 h 1215621"/>
                <a:gd name="connsiteX27" fmla="*/ 848537 w 1214931"/>
                <a:gd name="connsiteY27" fmla="*/ 750024 h 1215621"/>
                <a:gd name="connsiteX28" fmla="*/ 1138042 w 1214931"/>
                <a:gd name="connsiteY28" fmla="*/ 348493 h 1215621"/>
                <a:gd name="connsiteX29" fmla="*/ 646233 w 1214931"/>
                <a:gd name="connsiteY29" fmla="*/ 109033 h 1215621"/>
                <a:gd name="connsiteX30" fmla="*/ 462319 w 1214931"/>
                <a:gd name="connsiteY30" fmla="*/ 390359 h 1215621"/>
                <a:gd name="connsiteX31" fmla="*/ 506712 w 1214931"/>
                <a:gd name="connsiteY31" fmla="*/ 580340 h 1215621"/>
                <a:gd name="connsiteX32" fmla="*/ 503224 w 1214931"/>
                <a:gd name="connsiteY32" fmla="*/ 606982 h 1215621"/>
                <a:gd name="connsiteX33" fmla="*/ 79273 w 1214931"/>
                <a:gd name="connsiteY33" fmla="*/ 1030715 h 1215621"/>
                <a:gd name="connsiteX34" fmla="*/ 71346 w 1214931"/>
                <a:gd name="connsiteY34" fmla="*/ 1043084 h 1215621"/>
                <a:gd name="connsiteX35" fmla="*/ 71028 w 1214931"/>
                <a:gd name="connsiteY35" fmla="*/ 1143626 h 1215621"/>
                <a:gd name="connsiteX36" fmla="*/ 162034 w 1214931"/>
                <a:gd name="connsiteY36" fmla="*/ 1143943 h 1215621"/>
                <a:gd name="connsiteX37" fmla="*/ 184864 w 1214931"/>
                <a:gd name="connsiteY37" fmla="*/ 1134745 h 1215621"/>
                <a:gd name="connsiteX38" fmla="*/ 199768 w 1214931"/>
                <a:gd name="connsiteY38" fmla="*/ 1097637 h 1215621"/>
                <a:gd name="connsiteX39" fmla="*/ 199451 w 1214931"/>
                <a:gd name="connsiteY39" fmla="*/ 1002170 h 1215621"/>
                <a:gd name="connsiteX40" fmla="*/ 272065 w 1214931"/>
                <a:gd name="connsiteY40" fmla="*/ 1002804 h 1215621"/>
                <a:gd name="connsiteX41" fmla="*/ 348801 w 1214931"/>
                <a:gd name="connsiteY41" fmla="*/ 970771 h 1215621"/>
                <a:gd name="connsiteX42" fmla="*/ 357362 w 1214931"/>
                <a:gd name="connsiteY42" fmla="*/ 949838 h 1215621"/>
                <a:gd name="connsiteX43" fmla="*/ 357679 w 1214931"/>
                <a:gd name="connsiteY43" fmla="*/ 852151 h 121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4931" h="1215621">
                  <a:moveTo>
                    <a:pt x="0" y="1008830"/>
                  </a:moveTo>
                  <a:cubicBezTo>
                    <a:pt x="2854" y="1006293"/>
                    <a:pt x="6025" y="1004073"/>
                    <a:pt x="8879" y="1001218"/>
                  </a:cubicBezTo>
                  <a:cubicBezTo>
                    <a:pt x="145545" y="864520"/>
                    <a:pt x="282529" y="727505"/>
                    <a:pt x="419195" y="591124"/>
                  </a:cubicBezTo>
                  <a:cubicBezTo>
                    <a:pt x="425220" y="585098"/>
                    <a:pt x="426805" y="580658"/>
                    <a:pt x="423000" y="572094"/>
                  </a:cubicBezTo>
                  <a:cubicBezTo>
                    <a:pt x="325019" y="340246"/>
                    <a:pt x="457563" y="73828"/>
                    <a:pt x="700772" y="12615"/>
                  </a:cubicBezTo>
                  <a:cubicBezTo>
                    <a:pt x="930030" y="-45109"/>
                    <a:pt x="1161824" y="101104"/>
                    <a:pt x="1207168" y="332000"/>
                  </a:cubicBezTo>
                  <a:cubicBezTo>
                    <a:pt x="1251561" y="559090"/>
                    <a:pt x="1100942" y="778886"/>
                    <a:pt x="873904" y="818214"/>
                  </a:cubicBezTo>
                  <a:cubicBezTo>
                    <a:pt x="794314" y="831852"/>
                    <a:pt x="717261" y="822972"/>
                    <a:pt x="642745" y="791889"/>
                  </a:cubicBezTo>
                  <a:cubicBezTo>
                    <a:pt x="635134" y="788718"/>
                    <a:pt x="630378" y="789352"/>
                    <a:pt x="624670" y="795378"/>
                  </a:cubicBezTo>
                  <a:cubicBezTo>
                    <a:pt x="585351" y="835341"/>
                    <a:pt x="545080" y="874670"/>
                    <a:pt x="505761" y="914950"/>
                  </a:cubicBezTo>
                  <a:cubicBezTo>
                    <a:pt x="499419" y="921610"/>
                    <a:pt x="492760" y="923830"/>
                    <a:pt x="483882" y="923830"/>
                  </a:cubicBezTo>
                  <a:cubicBezTo>
                    <a:pt x="465808" y="923196"/>
                    <a:pt x="447733" y="923830"/>
                    <a:pt x="428391" y="923830"/>
                  </a:cubicBezTo>
                  <a:cubicBezTo>
                    <a:pt x="428391" y="944446"/>
                    <a:pt x="429025" y="963476"/>
                    <a:pt x="428074" y="982188"/>
                  </a:cubicBezTo>
                  <a:cubicBezTo>
                    <a:pt x="427757" y="987898"/>
                    <a:pt x="425220" y="994558"/>
                    <a:pt x="421415" y="998681"/>
                  </a:cubicBezTo>
                  <a:cubicBezTo>
                    <a:pt x="399218" y="1021834"/>
                    <a:pt x="376705" y="1044353"/>
                    <a:pt x="353557" y="1066554"/>
                  </a:cubicBezTo>
                  <a:cubicBezTo>
                    <a:pt x="349435" y="1070360"/>
                    <a:pt x="342776" y="1072898"/>
                    <a:pt x="337385" y="1073215"/>
                  </a:cubicBezTo>
                  <a:cubicBezTo>
                    <a:pt x="315823" y="1073849"/>
                    <a:pt x="293944" y="1073532"/>
                    <a:pt x="271113" y="1073532"/>
                  </a:cubicBezTo>
                  <a:cubicBezTo>
                    <a:pt x="271113" y="1096051"/>
                    <a:pt x="270796" y="1116667"/>
                    <a:pt x="271430" y="1137599"/>
                  </a:cubicBezTo>
                  <a:cubicBezTo>
                    <a:pt x="271747" y="1146163"/>
                    <a:pt x="268894" y="1152189"/>
                    <a:pt x="262869" y="1158215"/>
                  </a:cubicBezTo>
                  <a:cubicBezTo>
                    <a:pt x="243843" y="1176928"/>
                    <a:pt x="225135" y="1196592"/>
                    <a:pt x="206427" y="1215622"/>
                  </a:cubicBezTo>
                  <a:cubicBezTo>
                    <a:pt x="137935" y="1215622"/>
                    <a:pt x="69126" y="1215622"/>
                    <a:pt x="0" y="1215622"/>
                  </a:cubicBezTo>
                  <a:cubicBezTo>
                    <a:pt x="0" y="1146480"/>
                    <a:pt x="0" y="1077655"/>
                    <a:pt x="0" y="1008830"/>
                  </a:cubicBezTo>
                  <a:close/>
                  <a:moveTo>
                    <a:pt x="357679" y="852151"/>
                  </a:moveTo>
                  <a:cubicBezTo>
                    <a:pt x="391291" y="852151"/>
                    <a:pt x="423317" y="851834"/>
                    <a:pt x="455344" y="852151"/>
                  </a:cubicBezTo>
                  <a:cubicBezTo>
                    <a:pt x="463905" y="852151"/>
                    <a:pt x="469930" y="849931"/>
                    <a:pt x="475954" y="843587"/>
                  </a:cubicBezTo>
                  <a:cubicBezTo>
                    <a:pt x="519713" y="799184"/>
                    <a:pt x="564423" y="755415"/>
                    <a:pt x="608182" y="710695"/>
                  </a:cubicBezTo>
                  <a:cubicBezTo>
                    <a:pt x="616743" y="701815"/>
                    <a:pt x="622768" y="701497"/>
                    <a:pt x="632915" y="707206"/>
                  </a:cubicBezTo>
                  <a:cubicBezTo>
                    <a:pt x="700138" y="744949"/>
                    <a:pt x="771801" y="759856"/>
                    <a:pt x="848537" y="750024"/>
                  </a:cubicBezTo>
                  <a:cubicBezTo>
                    <a:pt x="1040060" y="725602"/>
                    <a:pt x="1175459" y="538157"/>
                    <a:pt x="1138042" y="348493"/>
                  </a:cubicBezTo>
                  <a:cubicBezTo>
                    <a:pt x="1093649" y="122671"/>
                    <a:pt x="850123" y="3100"/>
                    <a:pt x="646233" y="109033"/>
                  </a:cubicBezTo>
                  <a:cubicBezTo>
                    <a:pt x="533665" y="167709"/>
                    <a:pt x="472149" y="263493"/>
                    <a:pt x="462319" y="390359"/>
                  </a:cubicBezTo>
                  <a:cubicBezTo>
                    <a:pt x="456929" y="458232"/>
                    <a:pt x="473418" y="521348"/>
                    <a:pt x="506712" y="580340"/>
                  </a:cubicBezTo>
                  <a:cubicBezTo>
                    <a:pt x="513054" y="591441"/>
                    <a:pt x="512420" y="597785"/>
                    <a:pt x="503224" y="606982"/>
                  </a:cubicBezTo>
                  <a:cubicBezTo>
                    <a:pt x="361802" y="747804"/>
                    <a:pt x="220379" y="889259"/>
                    <a:pt x="79273" y="1030715"/>
                  </a:cubicBezTo>
                  <a:cubicBezTo>
                    <a:pt x="75785" y="1034204"/>
                    <a:pt x="71346" y="1038644"/>
                    <a:pt x="71346" y="1043084"/>
                  </a:cubicBezTo>
                  <a:cubicBezTo>
                    <a:pt x="70711" y="1076069"/>
                    <a:pt x="71028" y="1109372"/>
                    <a:pt x="71028" y="1143626"/>
                  </a:cubicBezTo>
                  <a:cubicBezTo>
                    <a:pt x="102103" y="1143626"/>
                    <a:pt x="132227" y="1143308"/>
                    <a:pt x="162034" y="1143943"/>
                  </a:cubicBezTo>
                  <a:cubicBezTo>
                    <a:pt x="171547" y="1144260"/>
                    <a:pt x="177888" y="1140771"/>
                    <a:pt x="184864" y="1134745"/>
                  </a:cubicBezTo>
                  <a:cubicBezTo>
                    <a:pt x="196914" y="1124596"/>
                    <a:pt x="200402" y="1112861"/>
                    <a:pt x="199768" y="1097637"/>
                  </a:cubicBezTo>
                  <a:cubicBezTo>
                    <a:pt x="198499" y="1066554"/>
                    <a:pt x="199451" y="1035472"/>
                    <a:pt x="199451" y="1002170"/>
                  </a:cubicBezTo>
                  <a:cubicBezTo>
                    <a:pt x="224184" y="1002170"/>
                    <a:pt x="248600" y="1000267"/>
                    <a:pt x="272065" y="1002804"/>
                  </a:cubicBezTo>
                  <a:cubicBezTo>
                    <a:pt x="304408" y="1006293"/>
                    <a:pt x="329458" y="997412"/>
                    <a:pt x="348801" y="970771"/>
                  </a:cubicBezTo>
                  <a:cubicBezTo>
                    <a:pt x="353557" y="964110"/>
                    <a:pt x="357362" y="958718"/>
                    <a:pt x="357362" y="949838"/>
                  </a:cubicBezTo>
                  <a:cubicBezTo>
                    <a:pt x="357362" y="918438"/>
                    <a:pt x="357679" y="887039"/>
                    <a:pt x="357679" y="852151"/>
                  </a:cubicBezTo>
                  <a:close/>
                </a:path>
              </a:pathLst>
            </a:custGeom>
            <a:grpFill/>
            <a:ln w="316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6B0A349-E382-D752-87E5-3A69CFEF827F}"/>
                </a:ext>
              </a:extLst>
            </p:cNvPr>
            <p:cNvSpPr/>
            <p:nvPr/>
          </p:nvSpPr>
          <p:spPr>
            <a:xfrm>
              <a:off x="7473685" y="485361"/>
              <a:ext cx="279993" cy="280061"/>
            </a:xfrm>
            <a:custGeom>
              <a:avLst/>
              <a:gdLst>
                <a:gd name="connsiteX0" fmla="*/ 139837 w 279993"/>
                <a:gd name="connsiteY0" fmla="*/ 280061 h 280061"/>
                <a:gd name="connsiteX1" fmla="*/ 0 w 279993"/>
                <a:gd name="connsiteY1" fmla="*/ 139874 h 280061"/>
                <a:gd name="connsiteX2" fmla="*/ 139203 w 279993"/>
                <a:gd name="connsiteY2" fmla="*/ 5 h 280061"/>
                <a:gd name="connsiteX3" fmla="*/ 279992 w 279993"/>
                <a:gd name="connsiteY3" fmla="*/ 139874 h 280061"/>
                <a:gd name="connsiteX4" fmla="*/ 139837 w 279993"/>
                <a:gd name="connsiteY4" fmla="*/ 280061 h 280061"/>
                <a:gd name="connsiteX5" fmla="*/ 140155 w 279993"/>
                <a:gd name="connsiteY5" fmla="*/ 208699 h 280061"/>
                <a:gd name="connsiteX6" fmla="*/ 208646 w 279993"/>
                <a:gd name="connsiteY6" fmla="*/ 139874 h 280061"/>
                <a:gd name="connsiteX7" fmla="*/ 139837 w 279993"/>
                <a:gd name="connsiteY7" fmla="*/ 71050 h 280061"/>
                <a:gd name="connsiteX8" fmla="*/ 71028 w 279993"/>
                <a:gd name="connsiteY8" fmla="*/ 140826 h 280061"/>
                <a:gd name="connsiteX9" fmla="*/ 140155 w 279993"/>
                <a:gd name="connsiteY9" fmla="*/ 208699 h 28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93" h="280061">
                  <a:moveTo>
                    <a:pt x="139837" y="280061"/>
                  </a:moveTo>
                  <a:cubicBezTo>
                    <a:pt x="62150" y="280061"/>
                    <a:pt x="0" y="217897"/>
                    <a:pt x="0" y="139874"/>
                  </a:cubicBezTo>
                  <a:cubicBezTo>
                    <a:pt x="0" y="62486"/>
                    <a:pt x="61833" y="322"/>
                    <a:pt x="139203" y="5"/>
                  </a:cubicBezTo>
                  <a:cubicBezTo>
                    <a:pt x="215939" y="-630"/>
                    <a:pt x="279675" y="62803"/>
                    <a:pt x="279992" y="139874"/>
                  </a:cubicBezTo>
                  <a:cubicBezTo>
                    <a:pt x="280309" y="216946"/>
                    <a:pt x="217525" y="280061"/>
                    <a:pt x="139837" y="280061"/>
                  </a:cubicBezTo>
                  <a:close/>
                  <a:moveTo>
                    <a:pt x="140155" y="208699"/>
                  </a:moveTo>
                  <a:cubicBezTo>
                    <a:pt x="178206" y="208382"/>
                    <a:pt x="208646" y="177617"/>
                    <a:pt x="208646" y="139874"/>
                  </a:cubicBezTo>
                  <a:cubicBezTo>
                    <a:pt x="208646" y="102449"/>
                    <a:pt x="177254" y="71050"/>
                    <a:pt x="139837" y="71050"/>
                  </a:cubicBezTo>
                  <a:cubicBezTo>
                    <a:pt x="101469" y="71050"/>
                    <a:pt x="70711" y="102132"/>
                    <a:pt x="71028" y="140826"/>
                  </a:cubicBezTo>
                  <a:cubicBezTo>
                    <a:pt x="71663" y="179203"/>
                    <a:pt x="102104" y="209016"/>
                    <a:pt x="140155" y="208699"/>
                  </a:cubicBezTo>
                  <a:close/>
                </a:path>
              </a:pathLst>
            </a:custGeom>
            <a:grpFill/>
            <a:ln w="3167" cap="flat">
              <a:noFill/>
              <a:prstDash val="solid"/>
              <a:miter/>
            </a:ln>
          </p:spPr>
          <p:txBody>
            <a:bodyPr rtlCol="0" anchor="ctr"/>
            <a:lstStyle/>
            <a:p>
              <a:endParaRPr lang="en-US"/>
            </a:p>
          </p:txBody>
        </p:sp>
      </p:grpSp>
      <p:grpSp>
        <p:nvGrpSpPr>
          <p:cNvPr id="66" name="Group 65">
            <a:extLst>
              <a:ext uri="{FF2B5EF4-FFF2-40B4-BE49-F238E27FC236}">
                <a16:creationId xmlns:a16="http://schemas.microsoft.com/office/drawing/2014/main" id="{B86FAFA3-6A8D-F3C8-6A2B-B1F19044FB8F}"/>
              </a:ext>
            </a:extLst>
          </p:cNvPr>
          <p:cNvGrpSpPr/>
          <p:nvPr/>
        </p:nvGrpSpPr>
        <p:grpSpPr>
          <a:xfrm>
            <a:off x="3800706" y="4208970"/>
            <a:ext cx="680542" cy="662508"/>
            <a:chOff x="6466332" y="2766492"/>
            <a:chExt cx="680542" cy="662508"/>
          </a:xfrm>
        </p:grpSpPr>
        <p:sp>
          <p:nvSpPr>
            <p:cNvPr id="67" name="Oval 66">
              <a:extLst>
                <a:ext uri="{FF2B5EF4-FFF2-40B4-BE49-F238E27FC236}">
                  <a16:creationId xmlns:a16="http://schemas.microsoft.com/office/drawing/2014/main" id="{E9222423-D59A-D299-64BF-69D8591A4D6D}"/>
                </a:ext>
              </a:extLst>
            </p:cNvPr>
            <p:cNvSpPr/>
            <p:nvPr/>
          </p:nvSpPr>
          <p:spPr>
            <a:xfrm>
              <a:off x="6484365" y="2766492"/>
              <a:ext cx="662508" cy="66250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p>
          </p:txBody>
        </p:sp>
        <p:sp>
          <p:nvSpPr>
            <p:cNvPr id="68" name="TextBox 67">
              <a:extLst>
                <a:ext uri="{FF2B5EF4-FFF2-40B4-BE49-F238E27FC236}">
                  <a16:creationId xmlns:a16="http://schemas.microsoft.com/office/drawing/2014/main" id="{1E3DE938-00F7-D364-D4D9-3D685CABE8C7}"/>
                </a:ext>
              </a:extLst>
            </p:cNvPr>
            <p:cNvSpPr txBox="1"/>
            <p:nvPr/>
          </p:nvSpPr>
          <p:spPr>
            <a:xfrm>
              <a:off x="6466332" y="2801075"/>
              <a:ext cx="680542" cy="584775"/>
            </a:xfrm>
            <a:prstGeom prst="rect">
              <a:avLst/>
            </a:prstGeom>
            <a:noFill/>
          </p:spPr>
          <p:txBody>
            <a:bodyPr wrap="square">
              <a:spAutoFit/>
            </a:bodyPr>
            <a:lstStyle/>
            <a:p>
              <a:pPr algn="ctr"/>
              <a:r>
                <a:rPr lang="en-US" sz="3200" b="1" dirty="0">
                  <a:solidFill>
                    <a:schemeClr val="bg1"/>
                  </a:solidFill>
                </a:rPr>
                <a:t>09</a:t>
              </a:r>
            </a:p>
          </p:txBody>
        </p:sp>
      </p:grpSp>
    </p:spTree>
    <p:extLst>
      <p:ext uri="{BB962C8B-B14F-4D97-AF65-F5344CB8AC3E}">
        <p14:creationId xmlns:p14="http://schemas.microsoft.com/office/powerpoint/2010/main" val="372337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2" y="1991143"/>
            <a:ext cx="12192002" cy="486685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274320"/>
            <a:ext cx="8132671" cy="1936255"/>
          </a:xfrm>
        </p:spPr>
        <p:txBody>
          <a:bodyPr>
            <a:normAutofit/>
          </a:bodyPr>
          <a:lstStyle/>
          <a:p>
            <a:r>
              <a:rPr lang="en-GB" dirty="0">
                <a:solidFill>
                  <a:srgbClr val="B41F7A"/>
                </a:solidFill>
              </a:rPr>
              <a:t>Πώς ένα σύστημα έγκαιρης προειδοποίησης μπορεί να ανιχνεύσει τον κίνδυνο</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2196156"/>
            <a:ext cx="7703639" cy="46543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dirty="0">
                <a:solidFill>
                  <a:schemeClr val="bg1"/>
                </a:solidFill>
              </a:rPr>
              <a:t>Η αλυσίδα αξίας του Porter χρησιμοποιείται για να προσδιορίσει πού βρίσκονται οι παράγοντες αξίας/επιτυχίας ενός οργανισμού στο πλαίσιο των </a:t>
            </a:r>
            <a:r>
              <a:rPr lang="en-GB" sz="2200" b="1" dirty="0">
                <a:solidFill>
                  <a:schemeClr val="bg1"/>
                </a:solidFill>
              </a:rPr>
              <a:t>πρωτογενών και υποστηρικτικών δραστηριοτήτων</a:t>
            </a:r>
            <a:r>
              <a:rPr lang="en-GB" sz="2200" dirty="0">
                <a:solidFill>
                  <a:schemeClr val="bg1"/>
                </a:solidFill>
              </a:rPr>
              <a:t>. Με αυτόν τον τρόπο, το ανταγωνιστικό πλεονέκτημα μπορεί να γίνει ορατό. Φυσικά, μπορείτε να χρησιμοποιήσετε την ίδια δομή για τον εντοπισμό δεικτών έγκαιρης προειδοποίησης για εταιρικές κρίσεις. </a:t>
            </a:r>
          </a:p>
          <a:p>
            <a:pPr>
              <a:lnSpc>
                <a:spcPts val="2260"/>
              </a:lnSpc>
              <a:spcBef>
                <a:spcPts val="0"/>
              </a:spcBef>
            </a:pPr>
            <a:endParaRPr lang="en-GB" sz="2200" dirty="0">
              <a:solidFill>
                <a:schemeClr val="bg1"/>
              </a:solidFill>
            </a:endParaRPr>
          </a:p>
          <a:p>
            <a:pPr>
              <a:lnSpc>
                <a:spcPts val="2260"/>
              </a:lnSpc>
              <a:spcBef>
                <a:spcPts val="0"/>
              </a:spcBef>
            </a:pPr>
            <a:r>
              <a:rPr lang="en-GB" sz="2200" dirty="0">
                <a:solidFill>
                  <a:schemeClr val="bg1"/>
                </a:solidFill>
              </a:rPr>
              <a:t>Σε κάθε εταιρεία, οι κίνδυνοι και οι αιτίες κρίσεων μπορούν να προκύψουν σε οποιοδήποτε σημείο της αλυσίδας αξίας της. Επομένως, είναι λογικό να παρακολουθούνται οι κίνδυνοι και οι δείκτες έγκαιρης προειδοποίησης και κατά μήκος αυτής της αλυσίδας αξίας. Το πλαίσιο διαρθρώνει μια ιδανική-τυπική εταιρεία σε διάφορα τμήματα ανάλογα με τις ομάδες δραστηριοτήτων. </a:t>
            </a:r>
          </a:p>
          <a:p>
            <a:pPr>
              <a:lnSpc>
                <a:spcPts val="2260"/>
              </a:lnSpc>
              <a:spcBef>
                <a:spcPts val="0"/>
              </a:spcBef>
            </a:pPr>
            <a:endParaRPr lang="en-GB" dirty="0">
              <a:solidFill>
                <a:schemeClr val="bg1"/>
              </a:solidFill>
            </a:endParaRPr>
          </a:p>
        </p:txBody>
      </p:sp>
      <p:grpSp>
        <p:nvGrpSpPr>
          <p:cNvPr id="7" name="Graphic 2">
            <a:extLst>
              <a:ext uri="{FF2B5EF4-FFF2-40B4-BE49-F238E27FC236}">
                <a16:creationId xmlns:a16="http://schemas.microsoft.com/office/drawing/2014/main" id="{20CD6C26-DAE3-77E0-76FE-EF7A834DD942}"/>
              </a:ext>
            </a:extLst>
          </p:cNvPr>
          <p:cNvGrpSpPr/>
          <p:nvPr/>
        </p:nvGrpSpPr>
        <p:grpSpPr>
          <a:xfrm>
            <a:off x="9331605" y="1709022"/>
            <a:ext cx="2187730" cy="2329519"/>
            <a:chOff x="3918554" y="774528"/>
            <a:chExt cx="868197" cy="924466"/>
          </a:xfrm>
          <a:solidFill>
            <a:schemeClr val="bg1"/>
          </a:solidFill>
        </p:grpSpPr>
        <p:grpSp>
          <p:nvGrpSpPr>
            <p:cNvPr id="10" name="Graphic 2">
              <a:extLst>
                <a:ext uri="{FF2B5EF4-FFF2-40B4-BE49-F238E27FC236}">
                  <a16:creationId xmlns:a16="http://schemas.microsoft.com/office/drawing/2014/main" id="{54F6982E-AD68-94DA-4BDF-4935472D1FA1}"/>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20C973EF-C536-E148-48F8-07338639BB71}"/>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A019E845-1E66-AD67-CB4B-1777979AA8E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7B505C2-3D88-B30A-F4CE-7C34AF115BE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20E73E7B-2AEF-6725-1F81-D5E91382740D}"/>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E75C49DC-CFA9-0202-91FE-7C8474E5153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98937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F3246E8-43B5-7D29-6252-E5ED982D961A}"/>
              </a:ext>
            </a:extLst>
          </p:cNvPr>
          <p:cNvCxnSpPr>
            <a:cxnSpLocks/>
          </p:cNvCxnSpPr>
          <p:nvPr/>
        </p:nvCxnSpPr>
        <p:spPr>
          <a:xfrm>
            <a:off x="5289943" y="3678771"/>
            <a:ext cx="1610351"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5" name="Freeform 4">
            <a:extLst>
              <a:ext uri="{FF2B5EF4-FFF2-40B4-BE49-F238E27FC236}">
                <a16:creationId xmlns:a16="http://schemas.microsoft.com/office/drawing/2014/main" id="{809B5406-D35A-A76E-8542-465C23D965E6}"/>
              </a:ext>
            </a:extLst>
          </p:cNvPr>
          <p:cNvSpPr/>
          <p:nvPr/>
        </p:nvSpPr>
        <p:spPr>
          <a:xfrm>
            <a:off x="3246154" y="582046"/>
            <a:ext cx="2042093" cy="4957525"/>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0A0EB826-AF9B-2F9D-ABF7-13948C330F1B}"/>
              </a:ext>
            </a:extLst>
          </p:cNvPr>
          <p:cNvGrpSpPr/>
          <p:nvPr/>
        </p:nvGrpSpPr>
        <p:grpSpPr>
          <a:xfrm>
            <a:off x="5083260" y="3557278"/>
            <a:ext cx="230346" cy="230551"/>
            <a:chOff x="1073516" y="1527833"/>
            <a:chExt cx="230346" cy="230551"/>
          </a:xfrm>
        </p:grpSpPr>
        <p:sp>
          <p:nvSpPr>
            <p:cNvPr id="20" name="Freeform 19">
              <a:extLst>
                <a:ext uri="{FF2B5EF4-FFF2-40B4-BE49-F238E27FC236}">
                  <a16:creationId xmlns:a16="http://schemas.microsoft.com/office/drawing/2014/main" id="{A1DA4A71-2AF4-3F2E-D18F-EEABFFEE406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01D46B1-A0FA-0BAB-2CE6-CE84F59C47F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cxnSp>
        <p:nvCxnSpPr>
          <p:cNvPr id="22" name="Straight Connector 21">
            <a:extLst>
              <a:ext uri="{FF2B5EF4-FFF2-40B4-BE49-F238E27FC236}">
                <a16:creationId xmlns:a16="http://schemas.microsoft.com/office/drawing/2014/main" id="{662F2CFF-EAB3-D75E-D517-62C85AA68782}"/>
              </a:ext>
            </a:extLst>
          </p:cNvPr>
          <p:cNvCxnSpPr>
            <a:cxnSpLocks/>
          </p:cNvCxnSpPr>
          <p:nvPr/>
        </p:nvCxnSpPr>
        <p:spPr>
          <a:xfrm>
            <a:off x="5306646" y="2582635"/>
            <a:ext cx="1177347"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E960A23-B75F-E20F-727F-DE322E18EF35}"/>
              </a:ext>
            </a:extLst>
          </p:cNvPr>
          <p:cNvGrpSpPr/>
          <p:nvPr/>
        </p:nvGrpSpPr>
        <p:grpSpPr>
          <a:xfrm>
            <a:off x="5099963" y="2461142"/>
            <a:ext cx="230346" cy="230551"/>
            <a:chOff x="1073516" y="1527833"/>
            <a:chExt cx="230346" cy="230551"/>
          </a:xfrm>
        </p:grpSpPr>
        <p:sp>
          <p:nvSpPr>
            <p:cNvPr id="24" name="Freeform 23">
              <a:extLst>
                <a:ext uri="{FF2B5EF4-FFF2-40B4-BE49-F238E27FC236}">
                  <a16:creationId xmlns:a16="http://schemas.microsoft.com/office/drawing/2014/main" id="{59EE0529-6341-B606-A805-9D84FB20F5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CB7F6B-D128-0414-DB8A-C9ACB9218F5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cxnSp>
        <p:nvCxnSpPr>
          <p:cNvPr id="26" name="Straight Connector 25">
            <a:extLst>
              <a:ext uri="{FF2B5EF4-FFF2-40B4-BE49-F238E27FC236}">
                <a16:creationId xmlns:a16="http://schemas.microsoft.com/office/drawing/2014/main" id="{7EF6E2E4-E55D-BF34-8C2A-391B649C5DDC}"/>
              </a:ext>
            </a:extLst>
          </p:cNvPr>
          <p:cNvCxnSpPr>
            <a:cxnSpLocks/>
          </p:cNvCxnSpPr>
          <p:nvPr/>
        </p:nvCxnSpPr>
        <p:spPr>
          <a:xfrm>
            <a:off x="4934275" y="1439005"/>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4861BDE-5CE1-7FD6-E688-8DDA67C06CF4}"/>
              </a:ext>
            </a:extLst>
          </p:cNvPr>
          <p:cNvGrpSpPr/>
          <p:nvPr/>
        </p:nvGrpSpPr>
        <p:grpSpPr>
          <a:xfrm>
            <a:off x="4727592" y="1317512"/>
            <a:ext cx="230346" cy="230551"/>
            <a:chOff x="1073516" y="1527833"/>
            <a:chExt cx="230346" cy="230551"/>
          </a:xfrm>
        </p:grpSpPr>
        <p:sp>
          <p:nvSpPr>
            <p:cNvPr id="28" name="Freeform 27">
              <a:extLst>
                <a:ext uri="{FF2B5EF4-FFF2-40B4-BE49-F238E27FC236}">
                  <a16:creationId xmlns:a16="http://schemas.microsoft.com/office/drawing/2014/main" id="{215090F7-4893-AEDA-3220-46C53300BB42}"/>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C1D976C-226A-E965-BEA2-613531976898}"/>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52B782A2-B607-AADB-176B-6603DD59DA10}"/>
              </a:ext>
            </a:extLst>
          </p:cNvPr>
          <p:cNvSpPr/>
          <p:nvPr/>
        </p:nvSpPr>
        <p:spPr>
          <a:xfrm>
            <a:off x="-1" y="0"/>
            <a:ext cx="4267202"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70" y="269683"/>
            <a:ext cx="3469998" cy="2460483"/>
          </a:xfrm>
        </p:spPr>
        <p:txBody>
          <a:bodyPr>
            <a:normAutofit/>
          </a:bodyPr>
          <a:lstStyle/>
          <a:p>
            <a:r>
              <a:rPr lang="en-GB" sz="2800" dirty="0">
                <a:solidFill>
                  <a:schemeClr val="bg1"/>
                </a:solidFill>
              </a:rPr>
              <a:t>Πώς ένα σύστημα έγκαιρης προειδοποίησης μπορεί να ανιχνεύσει τον κίνδυνο</a:t>
            </a:r>
          </a:p>
          <a:p>
            <a:endParaRPr lang="en-GB" dirty="0">
              <a:solidFill>
                <a:schemeClr val="bg1"/>
              </a:solidFill>
            </a:endParaRPr>
          </a:p>
        </p:txBody>
      </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3153135"/>
            <a:ext cx="3469998" cy="38895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b="1" dirty="0">
                <a:solidFill>
                  <a:schemeClr val="bg1"/>
                </a:solidFill>
              </a:rPr>
              <a:t>Οι υποστηρικτικές δραστηριότητες </a:t>
            </a:r>
            <a:r>
              <a:rPr lang="en-GB" sz="2200" dirty="0">
                <a:solidFill>
                  <a:schemeClr val="bg1"/>
                </a:solidFill>
              </a:rPr>
              <a:t>είναι δραστηριότητες που, όπως υποδηλώνει και το όνομά τους, υποστηρίζουν τις κύριες. Υποστηρικτικές</a:t>
            </a:r>
          </a:p>
          <a:p>
            <a:pPr>
              <a:lnSpc>
                <a:spcPts val="2260"/>
              </a:lnSpc>
              <a:spcBef>
                <a:spcPts val="0"/>
              </a:spcBef>
            </a:pPr>
            <a:r>
              <a:rPr lang="en-GB" sz="2200" dirty="0">
                <a:solidFill>
                  <a:schemeClr val="bg1"/>
                </a:solidFill>
              </a:rPr>
              <a:t>οι δραστηριότητες μπορούν να χωριστούν σε </a:t>
            </a:r>
            <a:r>
              <a:rPr lang="en-GB" sz="2200" b="1" dirty="0">
                <a:solidFill>
                  <a:schemeClr val="bg1"/>
                </a:solidFill>
              </a:rPr>
              <a:t>τέσσερις γενικές </a:t>
            </a:r>
            <a:r>
              <a:rPr lang="en-GB" sz="2200" dirty="0">
                <a:solidFill>
                  <a:schemeClr val="bg1"/>
                </a:solidFill>
              </a:rPr>
              <a:t>κατηγορίες:</a:t>
            </a:r>
          </a:p>
          <a:p>
            <a:pPr>
              <a:lnSpc>
                <a:spcPts val="2260"/>
              </a:lnSpc>
              <a:spcBef>
                <a:spcPts val="0"/>
              </a:spcBef>
            </a:pPr>
            <a:endParaRPr lang="en-GB" dirty="0">
              <a:solidFill>
                <a:schemeClr val="bg1"/>
              </a:solidFill>
            </a:endParaRPr>
          </a:p>
        </p:txBody>
      </p:sp>
      <p:sp>
        <p:nvSpPr>
          <p:cNvPr id="3" name="Rectangle 2">
            <a:extLst>
              <a:ext uri="{FF2B5EF4-FFF2-40B4-BE49-F238E27FC236}">
                <a16:creationId xmlns:a16="http://schemas.microsoft.com/office/drawing/2014/main" id="{E5BBE50C-2A2B-5B17-1183-61DD615A541A}"/>
              </a:ext>
            </a:extLst>
          </p:cNvPr>
          <p:cNvSpPr/>
          <p:nvPr/>
        </p:nvSpPr>
        <p:spPr>
          <a:xfrm>
            <a:off x="526269" y="2310929"/>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6EE0BAC6-F9E9-5821-06B4-4138DA9F51F3}"/>
              </a:ext>
            </a:extLst>
          </p:cNvPr>
          <p:cNvGrpSpPr/>
          <p:nvPr/>
        </p:nvGrpSpPr>
        <p:grpSpPr>
          <a:xfrm>
            <a:off x="5953332" y="3331017"/>
            <a:ext cx="4361471" cy="701724"/>
            <a:chOff x="1416598" y="919839"/>
            <a:chExt cx="4361471" cy="701724"/>
          </a:xfrm>
        </p:grpSpPr>
        <p:sp>
          <p:nvSpPr>
            <p:cNvPr id="93" name="Rounded Rectangle 92">
              <a:extLst>
                <a:ext uri="{FF2B5EF4-FFF2-40B4-BE49-F238E27FC236}">
                  <a16:creationId xmlns:a16="http://schemas.microsoft.com/office/drawing/2014/main" id="{0E56D8B7-4AEF-E3C0-08AE-2EA25FDDA1F5}"/>
                </a:ext>
              </a:extLst>
            </p:cNvPr>
            <p:cNvSpPr/>
            <p:nvPr/>
          </p:nvSpPr>
          <p:spPr>
            <a:xfrm>
              <a:off x="1790267" y="960814"/>
              <a:ext cx="3987801"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4" name="TextBox 49">
              <a:extLst>
                <a:ext uri="{FF2B5EF4-FFF2-40B4-BE49-F238E27FC236}">
                  <a16:creationId xmlns:a16="http://schemas.microsoft.com/office/drawing/2014/main" id="{B2431A3E-1A65-8733-EAAD-EF47C0451DC9}"/>
                </a:ext>
              </a:extLst>
            </p:cNvPr>
            <p:cNvSpPr txBox="1"/>
            <p:nvPr/>
          </p:nvSpPr>
          <p:spPr>
            <a:xfrm>
              <a:off x="2262037" y="1099548"/>
              <a:ext cx="3516032"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Διαχείριση ανθρώπινου δυναμικού</a:t>
              </a:r>
            </a:p>
          </p:txBody>
        </p:sp>
        <p:grpSp>
          <p:nvGrpSpPr>
            <p:cNvPr id="95" name="Graphic 8">
              <a:extLst>
                <a:ext uri="{FF2B5EF4-FFF2-40B4-BE49-F238E27FC236}">
                  <a16:creationId xmlns:a16="http://schemas.microsoft.com/office/drawing/2014/main" id="{F6743646-8BA4-A201-E5F9-3939C711BB31}"/>
                </a:ext>
              </a:extLst>
            </p:cNvPr>
            <p:cNvGrpSpPr/>
            <p:nvPr/>
          </p:nvGrpSpPr>
          <p:grpSpPr>
            <a:xfrm>
              <a:off x="1416598" y="919839"/>
              <a:ext cx="701992" cy="701724"/>
              <a:chOff x="4817897" y="694433"/>
              <a:chExt cx="1446392" cy="1445841"/>
            </a:xfrm>
          </p:grpSpPr>
          <p:sp>
            <p:nvSpPr>
              <p:cNvPr id="97" name="Freeform 96">
                <a:extLst>
                  <a:ext uri="{FF2B5EF4-FFF2-40B4-BE49-F238E27FC236}">
                    <a16:creationId xmlns:a16="http://schemas.microsoft.com/office/drawing/2014/main" id="{95BB9D74-009A-372D-C2D2-6FC12082BFE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4811A118-D9ED-C4EC-A869-C4CE28480F10}"/>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96" name="TextBox 95">
              <a:extLst>
                <a:ext uri="{FF2B5EF4-FFF2-40B4-BE49-F238E27FC236}">
                  <a16:creationId xmlns:a16="http://schemas.microsoft.com/office/drawing/2014/main" id="{FE8C4C1F-8D5A-EE85-1CE2-ECBEA758713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2" name="Group 11">
            <a:extLst>
              <a:ext uri="{FF2B5EF4-FFF2-40B4-BE49-F238E27FC236}">
                <a16:creationId xmlns:a16="http://schemas.microsoft.com/office/drawing/2014/main" id="{C756F811-20F3-4015-62F7-43C6662007CB}"/>
              </a:ext>
            </a:extLst>
          </p:cNvPr>
          <p:cNvGrpSpPr/>
          <p:nvPr/>
        </p:nvGrpSpPr>
        <p:grpSpPr>
          <a:xfrm>
            <a:off x="5927408" y="2230590"/>
            <a:ext cx="5787844" cy="798527"/>
            <a:chOff x="1416598" y="919839"/>
            <a:chExt cx="5787844" cy="798527"/>
          </a:xfrm>
        </p:grpSpPr>
        <p:sp>
          <p:nvSpPr>
            <p:cNvPr id="13" name="Rounded Rectangle 12">
              <a:extLst>
                <a:ext uri="{FF2B5EF4-FFF2-40B4-BE49-F238E27FC236}">
                  <a16:creationId xmlns:a16="http://schemas.microsoft.com/office/drawing/2014/main" id="{111C6814-310C-F1ED-4346-1A9CC077779E}"/>
                </a:ext>
              </a:extLst>
            </p:cNvPr>
            <p:cNvSpPr/>
            <p:nvPr/>
          </p:nvSpPr>
          <p:spPr>
            <a:xfrm>
              <a:off x="1790268" y="960814"/>
              <a:ext cx="54141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49">
              <a:extLst>
                <a:ext uri="{FF2B5EF4-FFF2-40B4-BE49-F238E27FC236}">
                  <a16:creationId xmlns:a16="http://schemas.microsoft.com/office/drawing/2014/main" id="{2AF6EE3F-6052-6500-2877-622224274A4F}"/>
                </a:ext>
              </a:extLst>
            </p:cNvPr>
            <p:cNvSpPr txBox="1"/>
            <p:nvPr/>
          </p:nvSpPr>
          <p:spPr>
            <a:xfrm>
              <a:off x="2221503" y="1109481"/>
              <a:ext cx="4982939"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Τεχνολογία, Προϊόντα/ Υπηρεσίες &amp; Καινοτομία</a:t>
              </a:r>
            </a:p>
            <a:p>
              <a:pPr>
                <a:lnSpc>
                  <a:spcPts val="2040"/>
                </a:lnSpc>
                <a:defRPr/>
              </a:pPr>
              <a:endParaRPr lang="en-GB" sz="2000" dirty="0">
                <a:solidFill>
                  <a:schemeClr val="bg1"/>
                </a:solidFill>
                <a:ea typeface="Lato Light" panose="020F0502020204030203" pitchFamily="34" charset="0"/>
                <a:cs typeface="Poppins" pitchFamily="2" charset="77"/>
              </a:endParaRPr>
            </a:p>
          </p:txBody>
        </p:sp>
        <p:grpSp>
          <p:nvGrpSpPr>
            <p:cNvPr id="15" name="Graphic 8">
              <a:extLst>
                <a:ext uri="{FF2B5EF4-FFF2-40B4-BE49-F238E27FC236}">
                  <a16:creationId xmlns:a16="http://schemas.microsoft.com/office/drawing/2014/main" id="{97D92800-8606-2B56-5884-8B960E2C9ACB}"/>
                </a:ext>
              </a:extLst>
            </p:cNvPr>
            <p:cNvGrpSpPr/>
            <p:nvPr/>
          </p:nvGrpSpPr>
          <p:grpSpPr>
            <a:xfrm>
              <a:off x="1416598" y="919839"/>
              <a:ext cx="701992" cy="701724"/>
              <a:chOff x="4817897" y="694433"/>
              <a:chExt cx="1446392" cy="1445841"/>
            </a:xfrm>
          </p:grpSpPr>
          <p:sp>
            <p:nvSpPr>
              <p:cNvPr id="17" name="Freeform 16">
                <a:extLst>
                  <a:ext uri="{FF2B5EF4-FFF2-40B4-BE49-F238E27FC236}">
                    <a16:creationId xmlns:a16="http://schemas.microsoft.com/office/drawing/2014/main" id="{DF8D97B1-3635-C7C8-20DF-AA28953081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4F8C93E-2110-B3DE-6F1F-B0336DA8BBB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ED8A159B-6BF1-F19A-C852-03455B40DDF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1" name="Group 50">
            <a:extLst>
              <a:ext uri="{FF2B5EF4-FFF2-40B4-BE49-F238E27FC236}">
                <a16:creationId xmlns:a16="http://schemas.microsoft.com/office/drawing/2014/main" id="{8321EE6F-4BBA-4ABE-5510-41C69FE52FBB}"/>
              </a:ext>
            </a:extLst>
          </p:cNvPr>
          <p:cNvGrpSpPr/>
          <p:nvPr/>
        </p:nvGrpSpPr>
        <p:grpSpPr>
          <a:xfrm>
            <a:off x="5877046" y="1116765"/>
            <a:ext cx="4760125" cy="701724"/>
            <a:chOff x="1416598" y="919839"/>
            <a:chExt cx="4760125" cy="701724"/>
          </a:xfrm>
        </p:grpSpPr>
        <p:sp>
          <p:nvSpPr>
            <p:cNvPr id="52" name="Rounded Rectangle 51">
              <a:extLst>
                <a:ext uri="{FF2B5EF4-FFF2-40B4-BE49-F238E27FC236}">
                  <a16:creationId xmlns:a16="http://schemas.microsoft.com/office/drawing/2014/main" id="{68EFA648-7E70-CBE1-FD6F-450CAD0D2448}"/>
                </a:ext>
              </a:extLst>
            </p:cNvPr>
            <p:cNvSpPr/>
            <p:nvPr/>
          </p:nvSpPr>
          <p:spPr>
            <a:xfrm>
              <a:off x="1790269" y="960814"/>
              <a:ext cx="2247157"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49">
              <a:extLst>
                <a:ext uri="{FF2B5EF4-FFF2-40B4-BE49-F238E27FC236}">
                  <a16:creationId xmlns:a16="http://schemas.microsoft.com/office/drawing/2014/main" id="{610050A9-8366-8CC4-D77C-AB7C8A1D23D7}"/>
                </a:ext>
              </a:extLst>
            </p:cNvPr>
            <p:cNvSpPr txBox="1"/>
            <p:nvPr/>
          </p:nvSpPr>
          <p:spPr>
            <a:xfrm>
              <a:off x="2262037" y="1112657"/>
              <a:ext cx="3914686"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Προμήθειες</a:t>
              </a:r>
            </a:p>
          </p:txBody>
        </p:sp>
        <p:grpSp>
          <p:nvGrpSpPr>
            <p:cNvPr id="54" name="Graphic 8">
              <a:extLst>
                <a:ext uri="{FF2B5EF4-FFF2-40B4-BE49-F238E27FC236}">
                  <a16:creationId xmlns:a16="http://schemas.microsoft.com/office/drawing/2014/main" id="{7B139E89-896A-D21F-34D9-5E682EC6B8D7}"/>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5A431856-5C68-A3FD-47B3-CC26C1EE1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5747E0E4-7DE5-DBCD-A404-FC6F0B1CE7A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5" name="TextBox 54">
              <a:extLst>
                <a:ext uri="{FF2B5EF4-FFF2-40B4-BE49-F238E27FC236}">
                  <a16:creationId xmlns:a16="http://schemas.microsoft.com/office/drawing/2014/main" id="{0AD9B343-248E-A29A-9159-B7D5DF4D930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58" name="Straight Connector 57">
            <a:extLst>
              <a:ext uri="{FF2B5EF4-FFF2-40B4-BE49-F238E27FC236}">
                <a16:creationId xmlns:a16="http://schemas.microsoft.com/office/drawing/2014/main" id="{A9462381-ACD7-75A1-6004-521C33DC96D4}"/>
              </a:ext>
            </a:extLst>
          </p:cNvPr>
          <p:cNvCxnSpPr>
            <a:cxnSpLocks/>
          </p:cNvCxnSpPr>
          <p:nvPr/>
        </p:nvCxnSpPr>
        <p:spPr>
          <a:xfrm>
            <a:off x="4881198" y="4786666"/>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C43D0D75-BA05-230B-5D66-F87D300FEE82}"/>
              </a:ext>
            </a:extLst>
          </p:cNvPr>
          <p:cNvGrpSpPr/>
          <p:nvPr/>
        </p:nvGrpSpPr>
        <p:grpSpPr>
          <a:xfrm>
            <a:off x="4674515" y="4665173"/>
            <a:ext cx="230346" cy="230551"/>
            <a:chOff x="1073516" y="1527833"/>
            <a:chExt cx="230346" cy="230551"/>
          </a:xfrm>
        </p:grpSpPr>
        <p:sp>
          <p:nvSpPr>
            <p:cNvPr id="60" name="Freeform 59">
              <a:extLst>
                <a:ext uri="{FF2B5EF4-FFF2-40B4-BE49-F238E27FC236}">
                  <a16:creationId xmlns:a16="http://schemas.microsoft.com/office/drawing/2014/main" id="{EBB35CDF-ECA9-796D-4C3F-5BAB1D3D4843}"/>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872990-1A06-0D9A-6BDC-13487DF20C1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15D80B5F-0136-0DE9-3AF1-1759A5A4B211}"/>
              </a:ext>
            </a:extLst>
          </p:cNvPr>
          <p:cNvGrpSpPr/>
          <p:nvPr/>
        </p:nvGrpSpPr>
        <p:grpSpPr>
          <a:xfrm>
            <a:off x="5989076" y="4434322"/>
            <a:ext cx="3930470" cy="701724"/>
            <a:chOff x="1416598" y="919839"/>
            <a:chExt cx="3930470" cy="701724"/>
          </a:xfrm>
        </p:grpSpPr>
        <p:sp>
          <p:nvSpPr>
            <p:cNvPr id="63" name="Rounded Rectangle 62">
              <a:extLst>
                <a:ext uri="{FF2B5EF4-FFF2-40B4-BE49-F238E27FC236}">
                  <a16:creationId xmlns:a16="http://schemas.microsoft.com/office/drawing/2014/main" id="{838B0344-D677-91B0-D1ED-A259E34646BB}"/>
                </a:ext>
              </a:extLst>
            </p:cNvPr>
            <p:cNvSpPr/>
            <p:nvPr/>
          </p:nvSpPr>
          <p:spPr>
            <a:xfrm>
              <a:off x="1790268" y="960814"/>
              <a:ext cx="282086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49">
              <a:extLst>
                <a:ext uri="{FF2B5EF4-FFF2-40B4-BE49-F238E27FC236}">
                  <a16:creationId xmlns:a16="http://schemas.microsoft.com/office/drawing/2014/main" id="{B5C4EC81-025A-51C1-5628-8DC1285CE5DF}"/>
                </a:ext>
              </a:extLst>
            </p:cNvPr>
            <p:cNvSpPr txBox="1"/>
            <p:nvPr/>
          </p:nvSpPr>
          <p:spPr>
            <a:xfrm>
              <a:off x="2262037" y="984418"/>
              <a:ext cx="3085031" cy="608885"/>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Υπ</a:t>
              </a:r>
              <a:r>
                <a:rPr lang="en-GB" sz="2000" dirty="0" err="1">
                  <a:solidFill>
                    <a:schemeClr val="bg1"/>
                  </a:solidFill>
                  <a:ea typeface="Lato Light" panose="020F0502020204030203" pitchFamily="34" charset="0"/>
                  <a:cs typeface="Poppins" pitchFamily="2" charset="77"/>
                </a:rPr>
                <a:t>οδομή</a:t>
              </a:r>
              <a:r>
                <a:rPr lang="en-GB" sz="2000" dirty="0">
                  <a:solidFill>
                    <a:schemeClr val="bg1"/>
                  </a:solidFill>
                  <a:ea typeface="Lato Light" panose="020F0502020204030203" pitchFamily="34" charset="0"/>
                  <a:cs typeface="Poppins" pitchFamily="2" charset="77"/>
                </a:rPr>
                <a:t> </a:t>
              </a:r>
              <a:endParaRPr lang="el-GR" sz="2000" dirty="0">
                <a:solidFill>
                  <a:schemeClr val="bg1"/>
                </a:solidFill>
                <a:ea typeface="Lato Light" panose="020F0502020204030203" pitchFamily="34" charset="0"/>
                <a:cs typeface="Poppins" pitchFamily="2" charset="77"/>
              </a:endParaRPr>
            </a:p>
            <a:p>
              <a:pPr>
                <a:lnSpc>
                  <a:spcPts val="2040"/>
                </a:lnSpc>
                <a:defRPr/>
              </a:pPr>
              <a:r>
                <a:rPr lang="en-GB" sz="2000" dirty="0" err="1">
                  <a:solidFill>
                    <a:schemeClr val="bg1"/>
                  </a:solidFill>
                  <a:ea typeface="Lato Light" panose="020F0502020204030203" pitchFamily="34" charset="0"/>
                  <a:cs typeface="Poppins" pitchFamily="2" charset="77"/>
                </a:rPr>
                <a:t>της</a:t>
              </a:r>
              <a:r>
                <a:rPr lang="en-GB" sz="2000" dirty="0">
                  <a:solidFill>
                    <a:schemeClr val="bg1"/>
                  </a:solidFill>
                  <a:ea typeface="Lato Light" panose="020F0502020204030203" pitchFamily="34" charset="0"/>
                  <a:cs typeface="Poppins" pitchFamily="2" charset="77"/>
                </a:rPr>
                <a:t> επιχείρησης</a:t>
              </a:r>
            </a:p>
          </p:txBody>
        </p:sp>
        <p:grpSp>
          <p:nvGrpSpPr>
            <p:cNvPr id="65" name="Graphic 8">
              <a:extLst>
                <a:ext uri="{FF2B5EF4-FFF2-40B4-BE49-F238E27FC236}">
                  <a16:creationId xmlns:a16="http://schemas.microsoft.com/office/drawing/2014/main" id="{2DD0C6AC-4C7C-0394-060B-813326689A9B}"/>
                </a:ext>
              </a:extLst>
            </p:cNvPr>
            <p:cNvGrpSpPr/>
            <p:nvPr/>
          </p:nvGrpSpPr>
          <p:grpSpPr>
            <a:xfrm>
              <a:off x="1416598" y="919839"/>
              <a:ext cx="701992" cy="701724"/>
              <a:chOff x="4817897" y="694433"/>
              <a:chExt cx="1446392" cy="1445841"/>
            </a:xfrm>
          </p:grpSpPr>
          <p:sp>
            <p:nvSpPr>
              <p:cNvPr id="67" name="Freeform 66">
                <a:extLst>
                  <a:ext uri="{FF2B5EF4-FFF2-40B4-BE49-F238E27FC236}">
                    <a16:creationId xmlns:a16="http://schemas.microsoft.com/office/drawing/2014/main" id="{A670A076-FEB2-9D13-04FF-87619865EA3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403CE814-9B7F-17F6-6E2B-885A96E5D600}"/>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2C6BE722-10F1-7C68-2C94-C65DF17FE0CF}"/>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420078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01321371-5FB4-EBD3-DE59-B8BA0F5D1C08}"/>
              </a:ext>
            </a:extLst>
          </p:cNvPr>
          <p:cNvCxnSpPr>
            <a:cxnSpLocks/>
          </p:cNvCxnSpPr>
          <p:nvPr/>
        </p:nvCxnSpPr>
        <p:spPr>
          <a:xfrm>
            <a:off x="6758538" y="5675869"/>
            <a:ext cx="1610351"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76" name="Freeform 75">
            <a:extLst>
              <a:ext uri="{FF2B5EF4-FFF2-40B4-BE49-F238E27FC236}">
                <a16:creationId xmlns:a16="http://schemas.microsoft.com/office/drawing/2014/main" id="{933D317B-D306-1DFD-5522-80FA14BD4620}"/>
              </a:ext>
            </a:extLst>
          </p:cNvPr>
          <p:cNvSpPr/>
          <p:nvPr/>
        </p:nvSpPr>
        <p:spPr>
          <a:xfrm>
            <a:off x="4966589" y="25790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80" name="Group 79">
            <a:extLst>
              <a:ext uri="{FF2B5EF4-FFF2-40B4-BE49-F238E27FC236}">
                <a16:creationId xmlns:a16="http://schemas.microsoft.com/office/drawing/2014/main" id="{DA1B856D-9C77-3E2D-E484-D5A4A63B7768}"/>
              </a:ext>
            </a:extLst>
          </p:cNvPr>
          <p:cNvGrpSpPr/>
          <p:nvPr/>
        </p:nvGrpSpPr>
        <p:grpSpPr>
          <a:xfrm>
            <a:off x="6551855" y="5554376"/>
            <a:ext cx="230346" cy="230551"/>
            <a:chOff x="1073516" y="1527833"/>
            <a:chExt cx="230346" cy="230551"/>
          </a:xfrm>
        </p:grpSpPr>
        <p:sp>
          <p:nvSpPr>
            <p:cNvPr id="115" name="Freeform 114">
              <a:extLst>
                <a:ext uri="{FF2B5EF4-FFF2-40B4-BE49-F238E27FC236}">
                  <a16:creationId xmlns:a16="http://schemas.microsoft.com/office/drawing/2014/main" id="{24919EFD-747F-3915-6BBD-7F6F75C41EC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F657500D-FD5C-97A1-1FA5-B7E44DC2231B}"/>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E6A30DE8-5E05-416C-6C6B-4BC9AFA3780C}"/>
              </a:ext>
            </a:extLst>
          </p:cNvPr>
          <p:cNvSpPr/>
          <p:nvPr/>
        </p:nvSpPr>
        <p:spPr>
          <a:xfrm>
            <a:off x="-2" y="0"/>
            <a:ext cx="587780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platzhalter 1">
            <a:extLst>
              <a:ext uri="{FF2B5EF4-FFF2-40B4-BE49-F238E27FC236}">
                <a16:creationId xmlns:a16="http://schemas.microsoft.com/office/drawing/2014/main" id="{18EAD29D-AEFD-A5D2-1B0F-5F7568D36F9C}"/>
              </a:ext>
            </a:extLst>
          </p:cNvPr>
          <p:cNvSpPr txBox="1">
            <a:spLocks/>
          </p:cNvSpPr>
          <p:nvPr/>
        </p:nvSpPr>
        <p:spPr>
          <a:xfrm>
            <a:off x="526268" y="660401"/>
            <a:ext cx="4907196" cy="63822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2200" dirty="0">
                <a:solidFill>
                  <a:schemeClr val="bg1"/>
                </a:solidFill>
              </a:rPr>
              <a:t>Οι υποδομές μιας εταιρείας τείνουν να μην συνδέονται άμεσα με συγκεκριμένες πρωτογενείς δραστηριότητες, αλλά μάλλον υποστηρίζουν την αλυσίδα αξίας στο σύνολό της. Οι υποστηρικτικές δραστηριότητες μπορούν να κατανοηθούν ως υποστηρικτικά δομικά στοιχεία των ανταγωνιστικών πλεονεκτημάτων. </a:t>
            </a:r>
          </a:p>
          <a:p>
            <a:pPr>
              <a:lnSpc>
                <a:spcPts val="2260"/>
              </a:lnSpc>
              <a:spcBef>
                <a:spcPts val="0"/>
              </a:spcBef>
            </a:pPr>
            <a:endParaRPr lang="en-GB" sz="2200" dirty="0">
              <a:solidFill>
                <a:schemeClr val="bg1"/>
              </a:solidFill>
            </a:endParaRPr>
          </a:p>
          <a:p>
            <a:pPr>
              <a:lnSpc>
                <a:spcPts val="2260"/>
              </a:lnSpc>
              <a:spcBef>
                <a:spcPts val="0"/>
              </a:spcBef>
            </a:pPr>
            <a:r>
              <a:rPr lang="en-GB" sz="2200" dirty="0">
                <a:solidFill>
                  <a:schemeClr val="bg1"/>
                </a:solidFill>
              </a:rPr>
              <a:t>Οι ενότητες του ερωτηματολογίου της παρούσας αξιολόγησης </a:t>
            </a:r>
            <a:r>
              <a:rPr lang="en-GB" sz="2200" dirty="0" err="1">
                <a:solidFill>
                  <a:schemeClr val="bg1"/>
                </a:solidFill>
              </a:rPr>
              <a:t>SECURE </a:t>
            </a:r>
            <a:r>
              <a:rPr lang="en-GB" sz="2200" dirty="0">
                <a:solidFill>
                  <a:schemeClr val="bg1"/>
                </a:solidFill>
              </a:rPr>
              <a:t>ακολουθούν αυτή τη βασική δομή. Οι ενότητες ομαδοποιούνται επίσης θεματικά σε υποενότητες. Για κάθε απάντηση απονέμονται βαθμοί. Επιπλέον, έχουμε προσθέσει προοπτικές και ενότητες που είναι ειδικά σχετικές όταν πρόκειται για τη διαχείριση κρίσεων:</a:t>
            </a:r>
            <a:endParaRPr lang="en-GB" dirty="0">
              <a:solidFill>
                <a:schemeClr val="bg1"/>
              </a:solidFill>
            </a:endParaRPr>
          </a:p>
        </p:txBody>
      </p:sp>
      <p:cxnSp>
        <p:nvCxnSpPr>
          <p:cNvPr id="24" name="Straight Connector 23">
            <a:extLst>
              <a:ext uri="{FF2B5EF4-FFF2-40B4-BE49-F238E27FC236}">
                <a16:creationId xmlns:a16="http://schemas.microsoft.com/office/drawing/2014/main" id="{7A3D584A-0609-4729-2FDB-5C2EFCE6C42D}"/>
              </a:ext>
            </a:extLst>
          </p:cNvPr>
          <p:cNvCxnSpPr>
            <a:cxnSpLocks/>
          </p:cNvCxnSpPr>
          <p:nvPr/>
        </p:nvCxnSpPr>
        <p:spPr>
          <a:xfrm>
            <a:off x="7043568" y="4579592"/>
            <a:ext cx="1177347"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B89CD13-1994-AE80-7EA2-95037331AAA0}"/>
              </a:ext>
            </a:extLst>
          </p:cNvPr>
          <p:cNvGrpSpPr/>
          <p:nvPr/>
        </p:nvGrpSpPr>
        <p:grpSpPr>
          <a:xfrm>
            <a:off x="6836885" y="4458099"/>
            <a:ext cx="230346" cy="230551"/>
            <a:chOff x="1073516" y="1527833"/>
            <a:chExt cx="230346" cy="230551"/>
          </a:xfrm>
        </p:grpSpPr>
        <p:sp>
          <p:nvSpPr>
            <p:cNvPr id="26" name="Freeform 25">
              <a:extLst>
                <a:ext uri="{FF2B5EF4-FFF2-40B4-BE49-F238E27FC236}">
                  <a16:creationId xmlns:a16="http://schemas.microsoft.com/office/drawing/2014/main" id="{B18E8E90-5F79-85B8-6996-21C7390F356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F65FD27-7ADC-9738-9562-83651E0E775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DD804AAA-10CD-C02A-394E-23BD3466217C}"/>
              </a:ext>
            </a:extLst>
          </p:cNvPr>
          <p:cNvCxnSpPr>
            <a:cxnSpLocks/>
          </p:cNvCxnSpPr>
          <p:nvPr/>
        </p:nvCxnSpPr>
        <p:spPr>
          <a:xfrm>
            <a:off x="6671197" y="3435962"/>
            <a:ext cx="1567994"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A3AEB63-AAA5-775F-36E0-BD9C77DD4BDF}"/>
              </a:ext>
            </a:extLst>
          </p:cNvPr>
          <p:cNvGrpSpPr/>
          <p:nvPr/>
        </p:nvGrpSpPr>
        <p:grpSpPr>
          <a:xfrm>
            <a:off x="6464514" y="3314469"/>
            <a:ext cx="230346" cy="230551"/>
            <a:chOff x="1073516" y="1527833"/>
            <a:chExt cx="230346" cy="230551"/>
          </a:xfrm>
        </p:grpSpPr>
        <p:sp>
          <p:nvSpPr>
            <p:cNvPr id="30" name="Freeform 29">
              <a:extLst>
                <a:ext uri="{FF2B5EF4-FFF2-40B4-BE49-F238E27FC236}">
                  <a16:creationId xmlns:a16="http://schemas.microsoft.com/office/drawing/2014/main" id="{100674AE-A408-6D6A-0F81-A057D41CCDC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5552CC4-1919-AF0F-0121-61E6FFDD223D}"/>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DC786E73-17BD-16FE-C301-AEBE11D5A0BB}"/>
              </a:ext>
            </a:extLst>
          </p:cNvPr>
          <p:cNvGrpSpPr/>
          <p:nvPr/>
        </p:nvGrpSpPr>
        <p:grpSpPr>
          <a:xfrm>
            <a:off x="7613968" y="3112154"/>
            <a:ext cx="4760125" cy="701724"/>
            <a:chOff x="1416598" y="919839"/>
            <a:chExt cx="4760125" cy="701724"/>
          </a:xfrm>
        </p:grpSpPr>
        <p:sp>
          <p:nvSpPr>
            <p:cNvPr id="35" name="Rounded Rectangle 34">
              <a:extLst>
                <a:ext uri="{FF2B5EF4-FFF2-40B4-BE49-F238E27FC236}">
                  <a16:creationId xmlns:a16="http://schemas.microsoft.com/office/drawing/2014/main" id="{F3395A20-A0A2-D82D-A673-95D13D9C1AB6}"/>
                </a:ext>
              </a:extLst>
            </p:cNvPr>
            <p:cNvSpPr/>
            <p:nvPr/>
          </p:nvSpPr>
          <p:spPr>
            <a:xfrm>
              <a:off x="1790269" y="960814"/>
              <a:ext cx="3395375"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49">
              <a:extLst>
                <a:ext uri="{FF2B5EF4-FFF2-40B4-BE49-F238E27FC236}">
                  <a16:creationId xmlns:a16="http://schemas.microsoft.com/office/drawing/2014/main" id="{E3521206-377C-D351-CB95-C339FF5B7A55}"/>
                </a:ext>
              </a:extLst>
            </p:cNvPr>
            <p:cNvSpPr txBox="1"/>
            <p:nvPr/>
          </p:nvSpPr>
          <p:spPr>
            <a:xfrm>
              <a:off x="2262037" y="1112657"/>
              <a:ext cx="3914686"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Οικονομικά και λογιστική</a:t>
              </a:r>
            </a:p>
          </p:txBody>
        </p:sp>
        <p:grpSp>
          <p:nvGrpSpPr>
            <p:cNvPr id="37" name="Graphic 8">
              <a:extLst>
                <a:ext uri="{FF2B5EF4-FFF2-40B4-BE49-F238E27FC236}">
                  <a16:creationId xmlns:a16="http://schemas.microsoft.com/office/drawing/2014/main" id="{B8F79E3A-36F7-60F5-E2BA-D5C545055AB1}"/>
                </a:ext>
              </a:extLst>
            </p:cNvPr>
            <p:cNvGrpSpPr/>
            <p:nvPr/>
          </p:nvGrpSpPr>
          <p:grpSpPr>
            <a:xfrm>
              <a:off x="1416598" y="919839"/>
              <a:ext cx="701992" cy="701724"/>
              <a:chOff x="4817897" y="694433"/>
              <a:chExt cx="1446392" cy="1445841"/>
            </a:xfrm>
          </p:grpSpPr>
          <p:sp>
            <p:nvSpPr>
              <p:cNvPr id="39" name="Freeform 38">
                <a:extLst>
                  <a:ext uri="{FF2B5EF4-FFF2-40B4-BE49-F238E27FC236}">
                    <a16:creationId xmlns:a16="http://schemas.microsoft.com/office/drawing/2014/main" id="{7BC98D3C-4A03-5E41-B13C-5CBAAFEC22E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67BB97D7-6E43-E0B4-92CE-99890CED8E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8" name="TextBox 37">
              <a:extLst>
                <a:ext uri="{FF2B5EF4-FFF2-40B4-BE49-F238E27FC236}">
                  <a16:creationId xmlns:a16="http://schemas.microsoft.com/office/drawing/2014/main" id="{D18A9D95-ECA4-1F96-0D72-928D94731556}"/>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41" name="Group 40">
            <a:extLst>
              <a:ext uri="{FF2B5EF4-FFF2-40B4-BE49-F238E27FC236}">
                <a16:creationId xmlns:a16="http://schemas.microsoft.com/office/drawing/2014/main" id="{35EA1F16-D380-08C1-1C24-D6DC23A1EF65}"/>
              </a:ext>
            </a:extLst>
          </p:cNvPr>
          <p:cNvGrpSpPr/>
          <p:nvPr/>
        </p:nvGrpSpPr>
        <p:grpSpPr>
          <a:xfrm>
            <a:off x="7613968" y="5300247"/>
            <a:ext cx="3666299" cy="701724"/>
            <a:chOff x="1416598" y="919839"/>
            <a:chExt cx="3666299" cy="701724"/>
          </a:xfrm>
        </p:grpSpPr>
        <p:sp>
          <p:nvSpPr>
            <p:cNvPr id="42" name="Rounded Rectangle 41">
              <a:extLst>
                <a:ext uri="{FF2B5EF4-FFF2-40B4-BE49-F238E27FC236}">
                  <a16:creationId xmlns:a16="http://schemas.microsoft.com/office/drawing/2014/main" id="{A12ED3F1-9C8D-29CC-6604-3C6984AEA99B}"/>
                </a:ext>
              </a:extLst>
            </p:cNvPr>
            <p:cNvSpPr/>
            <p:nvPr/>
          </p:nvSpPr>
          <p:spPr>
            <a:xfrm>
              <a:off x="1790267" y="960814"/>
              <a:ext cx="282085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9">
              <a:extLst>
                <a:ext uri="{FF2B5EF4-FFF2-40B4-BE49-F238E27FC236}">
                  <a16:creationId xmlns:a16="http://schemas.microsoft.com/office/drawing/2014/main" id="{9E6A3384-8894-0B7A-2E6A-400879A4BECD}"/>
                </a:ext>
              </a:extLst>
            </p:cNvPr>
            <p:cNvSpPr txBox="1"/>
            <p:nvPr/>
          </p:nvSpPr>
          <p:spPr>
            <a:xfrm>
              <a:off x="2262037" y="1099548"/>
              <a:ext cx="2820860"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Προσωπική ευημερία</a:t>
              </a:r>
            </a:p>
          </p:txBody>
        </p:sp>
        <p:grpSp>
          <p:nvGrpSpPr>
            <p:cNvPr id="44" name="Graphic 8">
              <a:extLst>
                <a:ext uri="{FF2B5EF4-FFF2-40B4-BE49-F238E27FC236}">
                  <a16:creationId xmlns:a16="http://schemas.microsoft.com/office/drawing/2014/main" id="{0C5D2A13-2A65-A3D5-4611-5B3CF436F945}"/>
                </a:ext>
              </a:extLst>
            </p:cNvPr>
            <p:cNvGrpSpPr/>
            <p:nvPr/>
          </p:nvGrpSpPr>
          <p:grpSpPr>
            <a:xfrm>
              <a:off x="1416598" y="919839"/>
              <a:ext cx="701992" cy="701724"/>
              <a:chOff x="4817897" y="694433"/>
              <a:chExt cx="1446392" cy="1445841"/>
            </a:xfrm>
          </p:grpSpPr>
          <p:sp>
            <p:nvSpPr>
              <p:cNvPr id="46" name="Freeform 45">
                <a:extLst>
                  <a:ext uri="{FF2B5EF4-FFF2-40B4-BE49-F238E27FC236}">
                    <a16:creationId xmlns:a16="http://schemas.microsoft.com/office/drawing/2014/main" id="{DC30A6BD-487E-7A6C-662B-B4D497315B9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6EEE739E-FC87-ABCB-77E6-AC76450C6E0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5" name="TextBox 44">
              <a:extLst>
                <a:ext uri="{FF2B5EF4-FFF2-40B4-BE49-F238E27FC236}">
                  <a16:creationId xmlns:a16="http://schemas.microsoft.com/office/drawing/2014/main" id="{78373A4F-B9B4-F58C-84F7-2127174B9149}"/>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48" name="Group 47">
            <a:extLst>
              <a:ext uri="{FF2B5EF4-FFF2-40B4-BE49-F238E27FC236}">
                <a16:creationId xmlns:a16="http://schemas.microsoft.com/office/drawing/2014/main" id="{A4D9F4FF-18CF-55B5-0EF6-296220F20A0B}"/>
              </a:ext>
            </a:extLst>
          </p:cNvPr>
          <p:cNvGrpSpPr/>
          <p:nvPr/>
        </p:nvGrpSpPr>
        <p:grpSpPr>
          <a:xfrm>
            <a:off x="7613968" y="4206200"/>
            <a:ext cx="3628722" cy="701724"/>
            <a:chOff x="1416598" y="919839"/>
            <a:chExt cx="3628722" cy="701724"/>
          </a:xfrm>
        </p:grpSpPr>
        <p:sp>
          <p:nvSpPr>
            <p:cNvPr id="49" name="Rounded Rectangle 48">
              <a:extLst>
                <a:ext uri="{FF2B5EF4-FFF2-40B4-BE49-F238E27FC236}">
                  <a16:creationId xmlns:a16="http://schemas.microsoft.com/office/drawing/2014/main" id="{7372D693-863A-0622-219E-64DB5C207A17}"/>
                </a:ext>
              </a:extLst>
            </p:cNvPr>
            <p:cNvSpPr/>
            <p:nvPr/>
          </p:nvSpPr>
          <p:spPr>
            <a:xfrm>
              <a:off x="1790268" y="960814"/>
              <a:ext cx="2945489"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B7A244B-3862-FEC6-9AC8-2AB85F2F318D}"/>
                </a:ext>
              </a:extLst>
            </p:cNvPr>
            <p:cNvSpPr txBox="1"/>
            <p:nvPr/>
          </p:nvSpPr>
          <p:spPr>
            <a:xfrm>
              <a:off x="2099831" y="1138960"/>
              <a:ext cx="2945489" cy="352404"/>
            </a:xfrm>
            <a:prstGeom prst="rect">
              <a:avLst/>
            </a:prstGeom>
            <a:noFill/>
          </p:spPr>
          <p:txBody>
            <a:bodyPr wrap="square" numCol="1" rtlCol="0" anchor="ctr">
              <a:spAutoFit/>
            </a:bodyPr>
            <a:lstStyle/>
            <a:p>
              <a:pPr>
                <a:lnSpc>
                  <a:spcPts val="2040"/>
                </a:lnSpc>
                <a:defRPr/>
              </a:pPr>
              <a:r>
                <a:rPr lang="en-GB" sz="2000" dirty="0">
                  <a:solidFill>
                    <a:schemeClr val="bg1"/>
                  </a:solidFill>
                  <a:ea typeface="Lato Light" panose="020F0502020204030203" pitchFamily="34" charset="0"/>
                  <a:cs typeface="Poppins" pitchFamily="2" charset="77"/>
                </a:rPr>
                <a:t>Περιβάλλον της αγοράς </a:t>
              </a:r>
            </a:p>
          </p:txBody>
        </p:sp>
        <p:grpSp>
          <p:nvGrpSpPr>
            <p:cNvPr id="51" name="Graphic 8">
              <a:extLst>
                <a:ext uri="{FF2B5EF4-FFF2-40B4-BE49-F238E27FC236}">
                  <a16:creationId xmlns:a16="http://schemas.microsoft.com/office/drawing/2014/main" id="{F791CB0A-5CDE-7942-1794-5BAEF2DBCEC0}"/>
                </a:ext>
              </a:extLst>
            </p:cNvPr>
            <p:cNvGrpSpPr/>
            <p:nvPr/>
          </p:nvGrpSpPr>
          <p:grpSpPr>
            <a:xfrm>
              <a:off x="1416598" y="919839"/>
              <a:ext cx="701992" cy="701724"/>
              <a:chOff x="4817897" y="694433"/>
              <a:chExt cx="1446392" cy="1445841"/>
            </a:xfrm>
          </p:grpSpPr>
          <p:sp>
            <p:nvSpPr>
              <p:cNvPr id="53" name="Freeform 52">
                <a:extLst>
                  <a:ext uri="{FF2B5EF4-FFF2-40B4-BE49-F238E27FC236}">
                    <a16:creationId xmlns:a16="http://schemas.microsoft.com/office/drawing/2014/main" id="{1111A36F-7EA7-CCFF-00B6-08DB99A0EB29}"/>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3B6F3F42-D8BA-00B9-4A31-5BE9D76C4075}"/>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0CF6010A-F17C-00E6-A790-60EE98F77C73}"/>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sp>
        <p:nvSpPr>
          <p:cNvPr id="55" name="Textplatzhalter 1">
            <a:extLst>
              <a:ext uri="{FF2B5EF4-FFF2-40B4-BE49-F238E27FC236}">
                <a16:creationId xmlns:a16="http://schemas.microsoft.com/office/drawing/2014/main" id="{83CD304F-3CF8-B04F-CF38-92EAC81FDF03}"/>
              </a:ext>
            </a:extLst>
          </p:cNvPr>
          <p:cNvSpPr txBox="1">
            <a:spLocks/>
          </p:cNvSpPr>
          <p:nvPr/>
        </p:nvSpPr>
        <p:spPr>
          <a:xfrm>
            <a:off x="7613968" y="226864"/>
            <a:ext cx="3469998" cy="24604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rgbClr val="B41F7A"/>
                </a:solidFill>
              </a:rPr>
              <a:t>Πώς ένα σύστημα έγκαιρης προειδοποίησης μπορεί να ανιχνεύσει τον κίνδυνο</a:t>
            </a:r>
          </a:p>
          <a:p>
            <a:endParaRPr lang="en-GB" dirty="0">
              <a:solidFill>
                <a:srgbClr val="B41F7A"/>
              </a:solidFill>
            </a:endParaRPr>
          </a:p>
        </p:txBody>
      </p:sp>
      <p:sp>
        <p:nvSpPr>
          <p:cNvPr id="56" name="Rectangle 55">
            <a:extLst>
              <a:ext uri="{FF2B5EF4-FFF2-40B4-BE49-F238E27FC236}">
                <a16:creationId xmlns:a16="http://schemas.microsoft.com/office/drawing/2014/main" id="{1853522E-6DEA-F1EF-A41F-5BB2F4C7EB3B}"/>
              </a:ext>
            </a:extLst>
          </p:cNvPr>
          <p:cNvSpPr/>
          <p:nvPr/>
        </p:nvSpPr>
        <p:spPr>
          <a:xfrm>
            <a:off x="7648889" y="220869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83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4431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079529" y="539939"/>
            <a:ext cx="7225706" cy="266795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Όπως όλοι γνωρίζουμε, καμιά εταιρεία δεν είναι ίδια - και δεν είναι όλοι οι πιθανοί δείκτες κρίσης εξίσου σημαντικοί για όλες τις εταιρείες. Για τη δομή αυτής της αξιολόγησης, επιλέξαμε την Αλυσίδα Αξίας του Porter, ένα πλαίσιο που καλύπτει ένα ευρύ φάσμα δομών εταιρειών και επιχειρηματικών μοντέλων, και ταυτόχρονα έχει κάποια διεθνή αναγνώριση.</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KK Η μεθοδολογία της αξιολόγησης </a:t>
            </a:r>
            <a:r>
              <a:rPr lang="el-GR" dirty="0">
                <a:solidFill>
                  <a:schemeClr val="bg1"/>
                </a:solidFill>
              </a:rPr>
              <a:t>του έργου </a:t>
            </a:r>
            <a:r>
              <a:rPr lang="en-GB" dirty="0">
                <a:solidFill>
                  <a:schemeClr val="bg1"/>
                </a:solidFill>
              </a:rPr>
              <a:t>SECURE</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2696461" y="1503618"/>
            <a:ext cx="216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98BEB9C4-CF3B-6E2C-DA46-C414048E41DE}"/>
              </a:ext>
            </a:extLst>
          </p:cNvPr>
          <p:cNvPicPr>
            <a:picLocks noChangeAspect="1"/>
          </p:cNvPicPr>
          <p:nvPr/>
        </p:nvPicPr>
        <p:blipFill>
          <a:blip r:embed="rId3"/>
          <a:stretch>
            <a:fillRect/>
          </a:stretch>
        </p:blipFill>
        <p:spPr>
          <a:xfrm>
            <a:off x="2697484" y="2882908"/>
            <a:ext cx="6996873" cy="3711384"/>
          </a:xfrm>
          <a:prstGeom prst="rect">
            <a:avLst/>
          </a:prstGeom>
        </p:spPr>
      </p:pic>
    </p:spTree>
    <p:extLst>
      <p:ext uri="{BB962C8B-B14F-4D97-AF65-F5344CB8AC3E}">
        <p14:creationId xmlns:p14="http://schemas.microsoft.com/office/powerpoint/2010/main" val="14424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95700" y="3571044"/>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89017" y="3449551"/>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83322" y="1122555"/>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27634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Εσωτερικοί παράγοντες </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349787" y="3146504"/>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276778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5894"/>
              <a:ext cx="3085940" cy="365934"/>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Εξωτερικοί παράγοντες </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6976117" y="5075296"/>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1778696"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1"/>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EWS </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809975" cy="51562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Πώς ένα σύστημα έγκαιρης προειδοποίησης μπορεί να ανιχνεύσει τον κίνδυνο</a:t>
            </a:r>
          </a:p>
          <a:p>
            <a:endParaRPr lang="en-US" dirty="0">
              <a:solidFill>
                <a:schemeClr val="bg1"/>
              </a:solidFill>
            </a:endParaRPr>
          </a:p>
          <a:p>
            <a:endParaRPr lang="en-US" dirty="0">
              <a:solidFill>
                <a:schemeClr val="bg1"/>
              </a:solidFill>
            </a:endParaRPr>
          </a:p>
          <a:p>
            <a:r>
              <a:rPr lang="en-US" sz="2200" dirty="0">
                <a:solidFill>
                  <a:schemeClr val="bg1"/>
                </a:solidFill>
              </a:rPr>
              <a:t>Παραδείγματα παραγόντων που μπορούν να συμβάλουν σε μια κρίση σε μια μικρή επιχείρηση, με την τρίτη στήλη να παρέχει μια ένδειξη του τρόπου με τον οποίο ένα ΣΠΔ θα μπορούσε να ανιχνεύσει τον κίνδυνο για τον παράγοντα.</a:t>
            </a:r>
          </a:p>
          <a:p>
            <a:endParaRPr lang="en-US" sz="2200" dirty="0">
              <a:solidFill>
                <a:schemeClr val="bg1"/>
              </a:solidFill>
            </a:endParaRPr>
          </a:p>
          <a:p>
            <a:r>
              <a:rPr lang="en-US" dirty="0">
                <a:solidFill>
                  <a:schemeClr val="bg1"/>
                </a:solidFill>
              </a:rPr>
              <a:t> </a:t>
            </a:r>
          </a:p>
        </p:txBody>
      </p:sp>
      <p:grpSp>
        <p:nvGrpSpPr>
          <p:cNvPr id="7" name="Group 6">
            <a:extLst>
              <a:ext uri="{FF2B5EF4-FFF2-40B4-BE49-F238E27FC236}">
                <a16:creationId xmlns:a16="http://schemas.microsoft.com/office/drawing/2014/main" id="{4A1F8B33-BA71-289D-DCE7-4DD30CF80C97}"/>
              </a:ext>
            </a:extLst>
          </p:cNvPr>
          <p:cNvGrpSpPr/>
          <p:nvPr/>
        </p:nvGrpSpPr>
        <p:grpSpPr>
          <a:xfrm>
            <a:off x="5070186" y="2975958"/>
            <a:ext cx="1254125" cy="1256547"/>
            <a:chOff x="7284496" y="2127428"/>
            <a:chExt cx="2245645" cy="2249982"/>
          </a:xfrm>
          <a:solidFill>
            <a:srgbClr val="595959"/>
          </a:solidFill>
        </p:grpSpPr>
        <p:grpSp>
          <p:nvGrpSpPr>
            <p:cNvPr id="8" name="Graphic 3">
              <a:extLst>
                <a:ext uri="{FF2B5EF4-FFF2-40B4-BE49-F238E27FC236}">
                  <a16:creationId xmlns:a16="http://schemas.microsoft.com/office/drawing/2014/main" id="{726C3032-4BFF-8AE7-97E2-CA67CDF5971A}"/>
                </a:ext>
              </a:extLst>
            </p:cNvPr>
            <p:cNvGrpSpPr/>
            <p:nvPr/>
          </p:nvGrpSpPr>
          <p:grpSpPr>
            <a:xfrm>
              <a:off x="7284496" y="2127428"/>
              <a:ext cx="2245645" cy="2249982"/>
              <a:chOff x="5098317" y="2100784"/>
              <a:chExt cx="2245645" cy="2249982"/>
            </a:xfrm>
            <a:grpFill/>
          </p:grpSpPr>
          <p:sp>
            <p:nvSpPr>
              <p:cNvPr id="18" name="Freeform 17">
                <a:extLst>
                  <a:ext uri="{FF2B5EF4-FFF2-40B4-BE49-F238E27FC236}">
                    <a16:creationId xmlns:a16="http://schemas.microsoft.com/office/drawing/2014/main" id="{19A19FAD-5FFF-8A8E-97E3-D0142F6E57F0}"/>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9ACED09-84FF-241E-B29A-589D93DB3A4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D9E004F-E2B3-6340-CA28-F371DD316FA8}"/>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3C7E013-E6E3-26A9-FCC5-B584260966F8}"/>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ADDB15-155A-E20F-5BCD-0B9287DA523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C23C9F0-5BAA-92CD-33ED-5B3343001EE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8D50E161-F071-EEB3-9D6E-710C7905F807}"/>
                </a:ext>
              </a:extLst>
            </p:cNvPr>
            <p:cNvGrpSpPr/>
            <p:nvPr/>
          </p:nvGrpSpPr>
          <p:grpSpPr>
            <a:xfrm>
              <a:off x="8878245" y="2200268"/>
              <a:ext cx="144167" cy="725714"/>
              <a:chOff x="6692066" y="2173624"/>
              <a:chExt cx="144167" cy="725714"/>
            </a:xfrm>
            <a:grpFill/>
          </p:grpSpPr>
          <p:sp>
            <p:nvSpPr>
              <p:cNvPr id="16" name="Freeform 15">
                <a:extLst>
                  <a:ext uri="{FF2B5EF4-FFF2-40B4-BE49-F238E27FC236}">
                    <a16:creationId xmlns:a16="http://schemas.microsoft.com/office/drawing/2014/main" id="{1CF4A5F0-4A3D-A5C9-0442-EB6476C1770A}"/>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3F430B-051D-8FA9-F36B-D764CEC602B2}"/>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
        <p:nvSpPr>
          <p:cNvPr id="42" name="Rectangle 41">
            <a:extLst>
              <a:ext uri="{FF2B5EF4-FFF2-40B4-BE49-F238E27FC236}">
                <a16:creationId xmlns:a16="http://schemas.microsoft.com/office/drawing/2014/main" id="{FE0A1EA7-6A2D-1EDE-3EF7-F44A85AEA236}"/>
              </a:ext>
            </a:extLst>
          </p:cNvPr>
          <p:cNvSpPr/>
          <p:nvPr/>
        </p:nvSpPr>
        <p:spPr>
          <a:xfrm>
            <a:off x="432765" y="2266146"/>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647" name="Group 646">
            <a:extLst>
              <a:ext uri="{FF2B5EF4-FFF2-40B4-BE49-F238E27FC236}">
                <a16:creationId xmlns:a16="http://schemas.microsoft.com/office/drawing/2014/main" id="{92A6E84D-028F-C2E3-108D-36852E3AFB7F}"/>
              </a:ext>
            </a:extLst>
          </p:cNvPr>
          <p:cNvGrpSpPr/>
          <p:nvPr/>
        </p:nvGrpSpPr>
        <p:grpSpPr>
          <a:xfrm rot="9900000" flipH="1">
            <a:off x="6009531" y="1643143"/>
            <a:ext cx="872967" cy="480127"/>
            <a:chOff x="6272143" y="5056856"/>
            <a:chExt cx="872967" cy="480127"/>
          </a:xfrm>
        </p:grpSpPr>
        <p:cxnSp>
          <p:nvCxnSpPr>
            <p:cNvPr id="643" name="Straight Connector 642">
              <a:extLst>
                <a:ext uri="{FF2B5EF4-FFF2-40B4-BE49-F238E27FC236}">
                  <a16:creationId xmlns:a16="http://schemas.microsoft.com/office/drawing/2014/main" id="{808E60CF-D4D7-7CA5-1C32-E54F08C0C938}"/>
                </a:ext>
              </a:extLst>
            </p:cNvPr>
            <p:cNvCxnSpPr>
              <a:cxnSpLocks/>
            </p:cNvCxnSpPr>
            <p:nvPr/>
          </p:nvCxnSpPr>
          <p:spPr>
            <a:xfrm>
              <a:off x="6464938" y="52121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644" name="Group 643">
              <a:extLst>
                <a:ext uri="{FF2B5EF4-FFF2-40B4-BE49-F238E27FC236}">
                  <a16:creationId xmlns:a16="http://schemas.microsoft.com/office/drawing/2014/main" id="{DAC41194-A6F6-C27B-371C-BB9AA83056B7}"/>
                </a:ext>
              </a:extLst>
            </p:cNvPr>
            <p:cNvGrpSpPr/>
            <p:nvPr/>
          </p:nvGrpSpPr>
          <p:grpSpPr>
            <a:xfrm>
              <a:off x="6272143" y="5056856"/>
              <a:ext cx="230346" cy="230551"/>
              <a:chOff x="1073516" y="1527833"/>
              <a:chExt cx="230346" cy="230551"/>
            </a:xfrm>
          </p:grpSpPr>
          <p:sp>
            <p:nvSpPr>
              <p:cNvPr id="645" name="Freeform 644">
                <a:extLst>
                  <a:ext uri="{FF2B5EF4-FFF2-40B4-BE49-F238E27FC236}">
                    <a16:creationId xmlns:a16="http://schemas.microsoft.com/office/drawing/2014/main" id="{2DA4BD82-6B51-C220-8571-0229A6424C74}"/>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C0E3A9B2-717F-B528-3952-F5C2006CDC1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7906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sp>
        <p:nvSpPr>
          <p:cNvPr id="44" name="TextBox 43">
            <a:extLst>
              <a:ext uri="{FF2B5EF4-FFF2-40B4-BE49-F238E27FC236}">
                <a16:creationId xmlns:a16="http://schemas.microsoft.com/office/drawing/2014/main" id="{0DD46586-6B93-2050-680E-AB70C44A7EC5}"/>
              </a:ext>
            </a:extLst>
          </p:cNvPr>
          <p:cNvSpPr txBox="1"/>
          <p:nvPr/>
        </p:nvSpPr>
        <p:spPr>
          <a:xfrm>
            <a:off x="3798688" y="1939504"/>
            <a:ext cx="3381715" cy="1554272"/>
          </a:xfrm>
          <a:prstGeom prst="rect">
            <a:avLst/>
          </a:prstGeom>
          <a:noFill/>
        </p:spPr>
        <p:txBody>
          <a:bodyPr wrap="square" numCol="1">
            <a:spAutoFit/>
          </a:bodyPr>
          <a:lstStyle/>
          <a:p>
            <a:pPr marL="285750" indent="-285750">
              <a:lnSpc>
                <a:spcPts val="1860"/>
              </a:lnSpc>
              <a:buClr>
                <a:srgbClr val="F16924"/>
              </a:buClr>
              <a:buFont typeface="Arial" panose="020B0604020202020204" pitchFamily="34" charset="0"/>
              <a:buChar char="•"/>
            </a:pPr>
            <a:r>
              <a:rPr lang="en-GB" sz="1800" dirty="0">
                <a:solidFill>
                  <a:srgbClr val="595959"/>
                </a:solidFill>
              </a:rPr>
              <a:t>Διαφοροποίηση </a:t>
            </a:r>
          </a:p>
          <a:p>
            <a:pPr marL="285750" indent="-285750">
              <a:lnSpc>
                <a:spcPts val="1860"/>
              </a:lnSpc>
              <a:buClr>
                <a:srgbClr val="F16924"/>
              </a:buClr>
              <a:buFont typeface="Arial" panose="020B0604020202020204" pitchFamily="34" charset="0"/>
              <a:buChar char="•"/>
            </a:pPr>
            <a:r>
              <a:rPr lang="en-GB" sz="1800" dirty="0">
                <a:solidFill>
                  <a:srgbClr val="595959"/>
                </a:solidFill>
              </a:rPr>
              <a:t>Είσοδος στη νέα αγορά </a:t>
            </a:r>
          </a:p>
          <a:p>
            <a:pPr marL="285750" indent="-285750">
              <a:lnSpc>
                <a:spcPts val="1860"/>
              </a:lnSpc>
              <a:buClr>
                <a:srgbClr val="F16924"/>
              </a:buClr>
              <a:buFont typeface="Arial" panose="020B0604020202020204" pitchFamily="34" charset="0"/>
              <a:buChar char="•"/>
            </a:pPr>
            <a:r>
              <a:rPr lang="en-GB" sz="1800" dirty="0">
                <a:solidFill>
                  <a:srgbClr val="595959"/>
                </a:solidFill>
              </a:rPr>
              <a:t>Ρευστότητα</a:t>
            </a:r>
          </a:p>
          <a:p>
            <a:pPr marL="285750" indent="-285750">
              <a:lnSpc>
                <a:spcPts val="1860"/>
              </a:lnSpc>
              <a:buClr>
                <a:srgbClr val="F16924"/>
              </a:buClr>
              <a:buFont typeface="Arial" panose="020B0604020202020204" pitchFamily="34" charset="0"/>
              <a:buChar char="•"/>
            </a:pPr>
            <a:r>
              <a:rPr lang="en-GB" sz="1800" dirty="0">
                <a:solidFill>
                  <a:srgbClr val="595959"/>
                </a:solidFill>
              </a:rPr>
              <a:t>Εξοπλισμός</a:t>
            </a:r>
          </a:p>
          <a:p>
            <a:pPr marL="285750" indent="-285750">
              <a:lnSpc>
                <a:spcPts val="1860"/>
              </a:lnSpc>
              <a:buClr>
                <a:srgbClr val="F16924"/>
              </a:buClr>
              <a:buFont typeface="Arial" panose="020B0604020202020204" pitchFamily="34" charset="0"/>
              <a:buChar char="•"/>
            </a:pPr>
            <a:r>
              <a:rPr lang="en-GB" sz="1800" dirty="0">
                <a:solidFill>
                  <a:srgbClr val="595959"/>
                </a:solidFill>
              </a:rPr>
              <a:t> Προφίλ προσωπικού </a:t>
            </a:r>
          </a:p>
          <a:p>
            <a:pPr marL="285750" indent="-285750">
              <a:lnSpc>
                <a:spcPts val="1860"/>
              </a:lnSpc>
              <a:buClr>
                <a:srgbClr val="F16924"/>
              </a:buClr>
              <a:buFont typeface="Arial" panose="020B0604020202020204" pitchFamily="34" charset="0"/>
              <a:buChar char="•"/>
            </a:pPr>
            <a:r>
              <a:rPr lang="en-GB" sz="1800" dirty="0">
                <a:solidFill>
                  <a:srgbClr val="595959"/>
                </a:solidFill>
              </a:rPr>
              <a:t>Εφοδιαστική αλυσίδα εφοδιασμού </a:t>
            </a:r>
            <a:endParaRPr lang="en-US" dirty="0">
              <a:solidFill>
                <a:srgbClr val="595959"/>
              </a:solidFill>
            </a:endParaRPr>
          </a:p>
        </p:txBody>
      </p:sp>
      <p:sp>
        <p:nvSpPr>
          <p:cNvPr id="641" name="TextBox 640">
            <a:extLst>
              <a:ext uri="{FF2B5EF4-FFF2-40B4-BE49-F238E27FC236}">
                <a16:creationId xmlns:a16="http://schemas.microsoft.com/office/drawing/2014/main" id="{5BC45D35-3F4F-F4D4-2F24-B8B5161E03EE}"/>
              </a:ext>
            </a:extLst>
          </p:cNvPr>
          <p:cNvSpPr txBox="1"/>
          <p:nvPr/>
        </p:nvSpPr>
        <p:spPr>
          <a:xfrm>
            <a:off x="3999466" y="4552020"/>
            <a:ext cx="3066720" cy="1554272"/>
          </a:xfrm>
          <a:prstGeom prst="rect">
            <a:avLst/>
          </a:prstGeom>
          <a:noFill/>
        </p:spPr>
        <p:txBody>
          <a:bodyPr wrap="square">
            <a:spAutoFit/>
          </a:bodyPr>
          <a:lstStyle/>
          <a:p>
            <a:pPr marL="285750" indent="-285750">
              <a:lnSpc>
                <a:spcPts val="1860"/>
              </a:lnSpc>
              <a:buClr>
                <a:srgbClr val="F16924"/>
              </a:buClr>
              <a:buFont typeface="Arial" panose="020B0604020202020204" pitchFamily="34" charset="0"/>
              <a:buChar char="•"/>
            </a:pPr>
            <a:r>
              <a:rPr lang="en-GB" sz="1800" dirty="0">
                <a:solidFill>
                  <a:srgbClr val="595959"/>
                </a:solidFill>
              </a:rPr>
              <a:t>Απώλεια σημαντικού πελάτη</a:t>
            </a:r>
          </a:p>
          <a:p>
            <a:pPr marL="285750" indent="-285750">
              <a:lnSpc>
                <a:spcPts val="1860"/>
              </a:lnSpc>
              <a:buClr>
                <a:srgbClr val="F16924"/>
              </a:buClr>
              <a:buFont typeface="Arial" panose="020B0604020202020204" pitchFamily="34" charset="0"/>
              <a:buChar char="•"/>
            </a:pPr>
            <a:r>
              <a:rPr lang="en-GB" sz="1800" dirty="0">
                <a:solidFill>
                  <a:srgbClr val="595959"/>
                </a:solidFill>
              </a:rPr>
              <a:t>Διαγωνισμός</a:t>
            </a:r>
          </a:p>
          <a:p>
            <a:pPr marL="285750" indent="-285750">
              <a:lnSpc>
                <a:spcPts val="1860"/>
              </a:lnSpc>
              <a:buClr>
                <a:srgbClr val="F16924"/>
              </a:buClr>
              <a:buFont typeface="Arial" panose="020B0604020202020204" pitchFamily="34" charset="0"/>
              <a:buChar char="•"/>
            </a:pPr>
            <a:r>
              <a:rPr lang="en-GB" sz="1800" dirty="0">
                <a:solidFill>
                  <a:srgbClr val="595959"/>
                </a:solidFill>
              </a:rPr>
              <a:t>Δημόσια οικονομικά</a:t>
            </a:r>
          </a:p>
          <a:p>
            <a:pPr marL="285750" indent="-285750">
              <a:lnSpc>
                <a:spcPts val="1860"/>
              </a:lnSpc>
              <a:buClr>
                <a:srgbClr val="F16924"/>
              </a:buClr>
              <a:buFont typeface="Arial" panose="020B0604020202020204" pitchFamily="34" charset="0"/>
              <a:buChar char="•"/>
            </a:pPr>
            <a:r>
              <a:rPr lang="en-GB" sz="1800" dirty="0">
                <a:solidFill>
                  <a:srgbClr val="595959"/>
                </a:solidFill>
              </a:rPr>
              <a:t>Καταναλωτικές τάσεις</a:t>
            </a:r>
          </a:p>
          <a:p>
            <a:pPr marL="285750" indent="-285750">
              <a:lnSpc>
                <a:spcPts val="1860"/>
              </a:lnSpc>
              <a:buClr>
                <a:srgbClr val="F16924"/>
              </a:buClr>
              <a:buFont typeface="Arial" panose="020B0604020202020204" pitchFamily="34" charset="0"/>
              <a:buChar char="•"/>
            </a:pPr>
            <a:r>
              <a:rPr lang="en-GB" sz="1800" dirty="0">
                <a:solidFill>
                  <a:srgbClr val="595959"/>
                </a:solidFill>
              </a:rPr>
              <a:t>Δημογραφικά στοιχεία</a:t>
            </a:r>
          </a:p>
          <a:p>
            <a:pPr marL="285750" indent="-285750">
              <a:lnSpc>
                <a:spcPts val="1860"/>
              </a:lnSpc>
              <a:buClr>
                <a:srgbClr val="F16924"/>
              </a:buClr>
              <a:buFont typeface="Arial" panose="020B0604020202020204" pitchFamily="34" charset="0"/>
              <a:buChar char="•"/>
            </a:pPr>
            <a:r>
              <a:rPr lang="en-GB" sz="1800" dirty="0">
                <a:solidFill>
                  <a:srgbClr val="595959"/>
                </a:solidFill>
              </a:rPr>
              <a:t> Ελλείψεις πόρων </a:t>
            </a:r>
          </a:p>
        </p:txBody>
      </p:sp>
      <p:sp>
        <p:nvSpPr>
          <p:cNvPr id="642" name="TextBox 641">
            <a:extLst>
              <a:ext uri="{FF2B5EF4-FFF2-40B4-BE49-F238E27FC236}">
                <a16:creationId xmlns:a16="http://schemas.microsoft.com/office/drawing/2014/main" id="{84DEF875-C5AF-5C7A-00F3-6F897C0D4990}"/>
              </a:ext>
            </a:extLst>
          </p:cNvPr>
          <p:cNvSpPr txBox="1"/>
          <p:nvPr/>
        </p:nvSpPr>
        <p:spPr>
          <a:xfrm>
            <a:off x="7834977" y="2067995"/>
            <a:ext cx="4020581" cy="4478149"/>
          </a:xfrm>
          <a:prstGeom prst="rect">
            <a:avLst/>
          </a:prstGeom>
          <a:noFill/>
        </p:spPr>
        <p:txBody>
          <a:bodyPr wrap="square" numCol="1">
            <a:spAutoFit/>
          </a:bodyPr>
          <a:lstStyle/>
          <a:p>
            <a:pPr marL="285750" indent="-285750">
              <a:lnSpc>
                <a:spcPts val="1860"/>
              </a:lnSpc>
              <a:buClr>
                <a:srgbClr val="F16924"/>
              </a:buClr>
              <a:buFont typeface="Arial" panose="020B0604020202020204" pitchFamily="34" charset="0"/>
              <a:buChar char="•"/>
            </a:pPr>
            <a:r>
              <a:rPr lang="en-GB" sz="1600" dirty="0">
                <a:solidFill>
                  <a:srgbClr val="595959"/>
                </a:solidFill>
              </a:rPr>
              <a:t>Αναλογίες εισοδήματος ανά πελάτη, διαχρονικά με επίπεδα κατωφλίου για τον εντοπισμό της υπερβολικής εξάρτησης. </a:t>
            </a:r>
          </a:p>
          <a:p>
            <a:pPr marL="285750" indent="-285750">
              <a:lnSpc>
                <a:spcPts val="1860"/>
              </a:lnSpc>
              <a:buClr>
                <a:srgbClr val="F16924"/>
              </a:buClr>
              <a:buFont typeface="Arial" panose="020B0604020202020204" pitchFamily="34" charset="0"/>
              <a:buChar char="•"/>
            </a:pPr>
            <a:r>
              <a:rPr lang="en-GB" sz="1600" dirty="0">
                <a:solidFill>
                  <a:srgbClr val="595959"/>
                </a:solidFill>
              </a:rPr>
              <a:t>Δεδομένα σχετικά με τις καταχωρίσεις εταιρειών και συνεχή επανεξέταση των νέων δραστηριοτήτων μάρκετινγκ. </a:t>
            </a:r>
          </a:p>
          <a:p>
            <a:pPr marL="285750" indent="-285750">
              <a:lnSpc>
                <a:spcPts val="1860"/>
              </a:lnSpc>
              <a:buClr>
                <a:srgbClr val="F16924"/>
              </a:buClr>
              <a:buFont typeface="Arial" panose="020B0604020202020204" pitchFamily="34" charset="0"/>
              <a:buChar char="•"/>
            </a:pPr>
            <a:r>
              <a:rPr lang="en-GB" sz="1600" dirty="0">
                <a:solidFill>
                  <a:srgbClr val="595959"/>
                </a:solidFill>
              </a:rPr>
              <a:t>Ζωντανά δεδομένα για τα έσοδα και τις δαπάνες με λεπτομερείς προβλέψεις. </a:t>
            </a:r>
          </a:p>
          <a:p>
            <a:pPr marL="285750" indent="-285750">
              <a:lnSpc>
                <a:spcPts val="1860"/>
              </a:lnSpc>
              <a:buClr>
                <a:srgbClr val="F16924"/>
              </a:buClr>
              <a:buFont typeface="Arial" panose="020B0604020202020204" pitchFamily="34" charset="0"/>
              <a:buChar char="•"/>
            </a:pPr>
            <a:r>
              <a:rPr lang="en-GB" sz="1600" dirty="0">
                <a:solidFill>
                  <a:srgbClr val="595959"/>
                </a:solidFill>
              </a:rPr>
              <a:t>Συνεχής έρευνα αγοράς και ανάλυση τεχνολογικών και αγοραίων εκθέσεων </a:t>
            </a:r>
          </a:p>
          <a:p>
            <a:pPr marL="285750" indent="-285750">
              <a:lnSpc>
                <a:spcPts val="1860"/>
              </a:lnSpc>
              <a:buClr>
                <a:srgbClr val="F16924"/>
              </a:buClr>
              <a:buFont typeface="Arial" panose="020B0604020202020204" pitchFamily="34" charset="0"/>
              <a:buChar char="•"/>
            </a:pPr>
            <a:r>
              <a:rPr lang="en-GB" sz="1600" dirty="0">
                <a:solidFill>
                  <a:srgbClr val="595959"/>
                </a:solidFill>
              </a:rPr>
              <a:t>Ζωντανά δεδομένα για θέματα ανθρώπινου δυναμικού και επισκόπηση εθνικών στατιστικών στοιχείων και τάσεων. </a:t>
            </a:r>
          </a:p>
          <a:p>
            <a:pPr marL="285750" indent="-285750">
              <a:lnSpc>
                <a:spcPts val="1860"/>
              </a:lnSpc>
              <a:buClr>
                <a:srgbClr val="F16924"/>
              </a:buClr>
              <a:buFont typeface="Arial" panose="020B0604020202020204" pitchFamily="34" charset="0"/>
              <a:buChar char="•"/>
            </a:pPr>
            <a:r>
              <a:rPr lang="en-GB" sz="1600" dirty="0">
                <a:solidFill>
                  <a:srgbClr val="595959"/>
                </a:solidFill>
              </a:rPr>
              <a:t>Μετρήσεις για τη μέτρηση της εξάρτησης από προμηθευτές ή διαδρομές εφοδιασμού. Ζωντανά δεδομένα για την τιμολόγηση των εμπορευμάτων</a:t>
            </a:r>
          </a:p>
        </p:txBody>
      </p:sp>
      <p:cxnSp>
        <p:nvCxnSpPr>
          <p:cNvPr id="2" name="Straight Connector 1">
            <a:extLst>
              <a:ext uri="{FF2B5EF4-FFF2-40B4-BE49-F238E27FC236}">
                <a16:creationId xmlns:a16="http://schemas.microsoft.com/office/drawing/2014/main" id="{AD060230-A6C4-262E-A90D-ACCA5D6FAB0E}"/>
              </a:ext>
            </a:extLst>
          </p:cNvPr>
          <p:cNvCxnSpPr>
            <a:cxnSpLocks/>
          </p:cNvCxnSpPr>
          <p:nvPr/>
        </p:nvCxnSpPr>
        <p:spPr>
          <a:xfrm>
            <a:off x="2113453" y="1516871"/>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4FCB0D6-9546-D168-636E-81393991E85A}"/>
              </a:ext>
            </a:extLst>
          </p:cNvPr>
          <p:cNvCxnSpPr>
            <a:cxnSpLocks/>
          </p:cNvCxnSpPr>
          <p:nvPr/>
        </p:nvCxnSpPr>
        <p:spPr>
          <a:xfrm flipH="1" flipV="1">
            <a:off x="6991312" y="1503917"/>
            <a:ext cx="23646" cy="259831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26E8F0-09E6-AF3E-0B65-126FAEE0D90E}"/>
              </a:ext>
            </a:extLst>
          </p:cNvPr>
          <p:cNvCxnSpPr>
            <a:cxnSpLocks/>
          </p:cNvCxnSpPr>
          <p:nvPr/>
        </p:nvCxnSpPr>
        <p:spPr>
          <a:xfrm>
            <a:off x="5173386" y="4102228"/>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B224A0-6CBA-04DA-8F6C-E687F3D4C476}"/>
              </a:ext>
            </a:extLst>
          </p:cNvPr>
          <p:cNvCxnSpPr>
            <a:cxnSpLocks/>
          </p:cNvCxnSpPr>
          <p:nvPr/>
        </p:nvCxnSpPr>
        <p:spPr>
          <a:xfrm>
            <a:off x="7066186" y="1516871"/>
            <a:ext cx="1841572"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EFB4301-B8C7-5A37-CA1E-0D43AE9918D7}"/>
              </a:ext>
            </a:extLst>
          </p:cNvPr>
          <p:cNvCxnSpPr>
            <a:cxnSpLocks/>
          </p:cNvCxnSpPr>
          <p:nvPr/>
        </p:nvCxnSpPr>
        <p:spPr>
          <a:xfrm flipV="1">
            <a:off x="3586004" y="1835885"/>
            <a:ext cx="0" cy="2156602"/>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71E0EAC-03B8-5E35-8087-9B771C40787F}"/>
              </a:ext>
            </a:extLst>
          </p:cNvPr>
          <p:cNvGrpSpPr/>
          <p:nvPr/>
        </p:nvGrpSpPr>
        <p:grpSpPr>
          <a:xfrm rot="9900000" flipH="1">
            <a:off x="6910346" y="1434510"/>
            <a:ext cx="230346" cy="230551"/>
            <a:chOff x="1073516" y="1527833"/>
            <a:chExt cx="230346" cy="230551"/>
          </a:xfrm>
        </p:grpSpPr>
        <p:sp>
          <p:nvSpPr>
            <p:cNvPr id="16" name="Freeform 15">
              <a:extLst>
                <a:ext uri="{FF2B5EF4-FFF2-40B4-BE49-F238E27FC236}">
                  <a16:creationId xmlns:a16="http://schemas.microsoft.com/office/drawing/2014/main" id="{160A7F58-874D-BEDA-15B9-C20BFBE69B5E}"/>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3AB4447-6A01-EA44-FAAF-6DFC63B1FE0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8DAD6DB-179F-3E28-3731-838C8960F882}"/>
              </a:ext>
            </a:extLst>
          </p:cNvPr>
          <p:cNvGrpSpPr/>
          <p:nvPr/>
        </p:nvGrpSpPr>
        <p:grpSpPr>
          <a:xfrm rot="9900000" flipH="1">
            <a:off x="3470831" y="3163586"/>
            <a:ext cx="230346" cy="230551"/>
            <a:chOff x="1073516" y="1527833"/>
            <a:chExt cx="230346" cy="230551"/>
          </a:xfrm>
        </p:grpSpPr>
        <p:sp>
          <p:nvSpPr>
            <p:cNvPr id="19" name="Freeform 18">
              <a:extLst>
                <a:ext uri="{FF2B5EF4-FFF2-40B4-BE49-F238E27FC236}">
                  <a16:creationId xmlns:a16="http://schemas.microsoft.com/office/drawing/2014/main" id="{E1412225-EA81-697C-811F-D4393B26829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8E8FA1-BC8C-69D4-6361-F5FA8E0ADD5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2293F6BD-D3A6-5040-A585-E8447C94F844}"/>
              </a:ext>
            </a:extLst>
          </p:cNvPr>
          <p:cNvGrpSpPr/>
          <p:nvPr/>
        </p:nvGrpSpPr>
        <p:grpSpPr>
          <a:xfrm rot="9900000" flipH="1">
            <a:off x="1995917" y="1399629"/>
            <a:ext cx="230346" cy="230551"/>
            <a:chOff x="1073516" y="1527833"/>
            <a:chExt cx="230346" cy="230551"/>
          </a:xfrm>
        </p:grpSpPr>
        <p:sp>
          <p:nvSpPr>
            <p:cNvPr id="22" name="Freeform 21">
              <a:extLst>
                <a:ext uri="{FF2B5EF4-FFF2-40B4-BE49-F238E27FC236}">
                  <a16:creationId xmlns:a16="http://schemas.microsoft.com/office/drawing/2014/main" id="{4DC191DF-8310-117C-CEC8-F2DA89D3A1DE}"/>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8C2EED-4FC5-C139-F1E0-A6A91FF88DCA}"/>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EEF2E3BF-1AED-84A9-B1D8-5739472EAC79}"/>
              </a:ext>
            </a:extLst>
          </p:cNvPr>
          <p:cNvGrpSpPr/>
          <p:nvPr/>
        </p:nvGrpSpPr>
        <p:grpSpPr>
          <a:xfrm>
            <a:off x="3059933" y="1134895"/>
            <a:ext cx="3931379" cy="701724"/>
            <a:chOff x="1416598" y="919839"/>
            <a:chExt cx="3931379" cy="701724"/>
          </a:xfrm>
        </p:grpSpPr>
        <p:sp>
          <p:nvSpPr>
            <p:cNvPr id="28" name="Rounded Rectangle 27">
              <a:extLst>
                <a:ext uri="{FF2B5EF4-FFF2-40B4-BE49-F238E27FC236}">
                  <a16:creationId xmlns:a16="http://schemas.microsoft.com/office/drawing/2014/main" id="{D41F04F3-0D8D-68CA-32BC-B0C684DF2201}"/>
                </a:ext>
              </a:extLst>
            </p:cNvPr>
            <p:cNvSpPr/>
            <p:nvPr/>
          </p:nvSpPr>
          <p:spPr>
            <a:xfrm>
              <a:off x="1790269" y="960814"/>
              <a:ext cx="2763474"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49">
              <a:extLst>
                <a:ext uri="{FF2B5EF4-FFF2-40B4-BE49-F238E27FC236}">
                  <a16:creationId xmlns:a16="http://schemas.microsoft.com/office/drawing/2014/main" id="{5F88768A-AD77-1E77-7DB0-7E828AEECBCA}"/>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Εσωτερικοί παράγοντες </a:t>
              </a:r>
            </a:p>
          </p:txBody>
        </p:sp>
        <p:grpSp>
          <p:nvGrpSpPr>
            <p:cNvPr id="31" name="Graphic 8">
              <a:extLst>
                <a:ext uri="{FF2B5EF4-FFF2-40B4-BE49-F238E27FC236}">
                  <a16:creationId xmlns:a16="http://schemas.microsoft.com/office/drawing/2014/main" id="{5974BFB5-84BC-54AB-7262-A094F0335704}"/>
                </a:ext>
              </a:extLst>
            </p:cNvPr>
            <p:cNvGrpSpPr/>
            <p:nvPr/>
          </p:nvGrpSpPr>
          <p:grpSpPr>
            <a:xfrm>
              <a:off x="1416598" y="919839"/>
              <a:ext cx="701992" cy="701724"/>
              <a:chOff x="4817897" y="694433"/>
              <a:chExt cx="1446392" cy="1445841"/>
            </a:xfrm>
          </p:grpSpPr>
          <p:sp>
            <p:nvSpPr>
              <p:cNvPr id="36" name="Freeform 35">
                <a:extLst>
                  <a:ext uri="{FF2B5EF4-FFF2-40B4-BE49-F238E27FC236}">
                    <a16:creationId xmlns:a16="http://schemas.microsoft.com/office/drawing/2014/main" id="{48AE3845-B7BF-EDDB-C04F-D3CC6E7008ED}"/>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0BA1307-5E2B-FF2A-2827-F9697FE17E0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34" name="TextBox 33">
              <a:extLst>
                <a:ext uri="{FF2B5EF4-FFF2-40B4-BE49-F238E27FC236}">
                  <a16:creationId xmlns:a16="http://schemas.microsoft.com/office/drawing/2014/main" id="{B65BC53F-07F7-81A6-E3F7-91D1236478AA}"/>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38" name="Group 37">
            <a:extLst>
              <a:ext uri="{FF2B5EF4-FFF2-40B4-BE49-F238E27FC236}">
                <a16:creationId xmlns:a16="http://schemas.microsoft.com/office/drawing/2014/main" id="{C7CE4A58-D916-03AE-3BA9-70AE6E8BCFEA}"/>
              </a:ext>
            </a:extLst>
          </p:cNvPr>
          <p:cNvGrpSpPr/>
          <p:nvPr/>
        </p:nvGrpSpPr>
        <p:grpSpPr>
          <a:xfrm>
            <a:off x="3164675" y="3750028"/>
            <a:ext cx="3931379" cy="701724"/>
            <a:chOff x="1416598" y="919839"/>
            <a:chExt cx="3931379" cy="701724"/>
          </a:xfrm>
        </p:grpSpPr>
        <p:sp>
          <p:nvSpPr>
            <p:cNvPr id="39" name="Rounded Rectangle 38">
              <a:extLst>
                <a:ext uri="{FF2B5EF4-FFF2-40B4-BE49-F238E27FC236}">
                  <a16:creationId xmlns:a16="http://schemas.microsoft.com/office/drawing/2014/main" id="{2FA89557-90F2-8013-1927-0DAB143AD0F1}"/>
                </a:ext>
              </a:extLst>
            </p:cNvPr>
            <p:cNvSpPr/>
            <p:nvPr/>
          </p:nvSpPr>
          <p:spPr>
            <a:xfrm>
              <a:off x="1790268" y="960814"/>
              <a:ext cx="2767782"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49">
              <a:extLst>
                <a:ext uri="{FF2B5EF4-FFF2-40B4-BE49-F238E27FC236}">
                  <a16:creationId xmlns:a16="http://schemas.microsoft.com/office/drawing/2014/main" id="{796C6ABF-F9AE-1CAE-EEF5-70E6F64AFE36}"/>
                </a:ext>
              </a:extLst>
            </p:cNvPr>
            <p:cNvSpPr txBox="1"/>
            <p:nvPr/>
          </p:nvSpPr>
          <p:spPr>
            <a:xfrm>
              <a:off x="2262037" y="1105894"/>
              <a:ext cx="3085940" cy="365934"/>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Εξωτερικοί παράγοντες </a:t>
              </a:r>
            </a:p>
          </p:txBody>
        </p:sp>
        <p:grpSp>
          <p:nvGrpSpPr>
            <p:cNvPr id="41" name="Graphic 8">
              <a:extLst>
                <a:ext uri="{FF2B5EF4-FFF2-40B4-BE49-F238E27FC236}">
                  <a16:creationId xmlns:a16="http://schemas.microsoft.com/office/drawing/2014/main" id="{1E587A20-9325-09A2-2213-0CF4584CC74F}"/>
                </a:ext>
              </a:extLst>
            </p:cNvPr>
            <p:cNvGrpSpPr/>
            <p:nvPr/>
          </p:nvGrpSpPr>
          <p:grpSpPr>
            <a:xfrm>
              <a:off x="1416598" y="919839"/>
              <a:ext cx="701992" cy="701724"/>
              <a:chOff x="4817897" y="694433"/>
              <a:chExt cx="1446392" cy="1445841"/>
            </a:xfrm>
          </p:grpSpPr>
          <p:sp>
            <p:nvSpPr>
              <p:cNvPr id="45" name="Freeform 44">
                <a:extLst>
                  <a:ext uri="{FF2B5EF4-FFF2-40B4-BE49-F238E27FC236}">
                    <a16:creationId xmlns:a16="http://schemas.microsoft.com/office/drawing/2014/main" id="{284ECF5F-61D1-512C-A29E-CB7ABBFD228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EE3768E-A9AE-E6F1-7419-498E1DFF5DC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2" name="TextBox 41">
              <a:extLst>
                <a:ext uri="{FF2B5EF4-FFF2-40B4-BE49-F238E27FC236}">
                  <a16:creationId xmlns:a16="http://schemas.microsoft.com/office/drawing/2014/main" id="{D9375C89-FEB9-C43B-F5D8-9D913646EE8B}"/>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47" name="Group 46">
            <a:extLst>
              <a:ext uri="{FF2B5EF4-FFF2-40B4-BE49-F238E27FC236}">
                <a16:creationId xmlns:a16="http://schemas.microsoft.com/office/drawing/2014/main" id="{8C28475F-64BD-A997-E5ED-58613D55D610}"/>
              </a:ext>
            </a:extLst>
          </p:cNvPr>
          <p:cNvGrpSpPr/>
          <p:nvPr/>
        </p:nvGrpSpPr>
        <p:grpSpPr>
          <a:xfrm>
            <a:off x="7381330" y="1145885"/>
            <a:ext cx="3931379" cy="701724"/>
            <a:chOff x="1416598" y="919839"/>
            <a:chExt cx="3931379" cy="701724"/>
          </a:xfrm>
        </p:grpSpPr>
        <p:sp>
          <p:nvSpPr>
            <p:cNvPr id="48" name="Rounded Rectangle 47">
              <a:extLst>
                <a:ext uri="{FF2B5EF4-FFF2-40B4-BE49-F238E27FC236}">
                  <a16:creationId xmlns:a16="http://schemas.microsoft.com/office/drawing/2014/main" id="{E312013E-08CE-D011-2552-2B9AF2420BFC}"/>
                </a:ext>
              </a:extLst>
            </p:cNvPr>
            <p:cNvSpPr/>
            <p:nvPr/>
          </p:nvSpPr>
          <p:spPr>
            <a:xfrm>
              <a:off x="1790268" y="960814"/>
              <a:ext cx="1778696"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9">
              <a:extLst>
                <a:ext uri="{FF2B5EF4-FFF2-40B4-BE49-F238E27FC236}">
                  <a16:creationId xmlns:a16="http://schemas.microsoft.com/office/drawing/2014/main" id="{3099B37A-9DA5-FB6D-C7A1-2894456FE67B}"/>
                </a:ext>
              </a:extLst>
            </p:cNvPr>
            <p:cNvSpPr txBox="1"/>
            <p:nvPr/>
          </p:nvSpPr>
          <p:spPr>
            <a:xfrm>
              <a:off x="2262037" y="1109291"/>
              <a:ext cx="3085940" cy="359137"/>
            </a:xfrm>
            <a:prstGeom prst="rect">
              <a:avLst/>
            </a:prstGeom>
            <a:noFill/>
          </p:spPr>
          <p:txBody>
            <a:bodyPr wrap="square" numCol="1" rtlCol="0" anchor="ctr">
              <a:spAutoFit/>
            </a:bodyPr>
            <a:lstStyle/>
            <a:p>
              <a:pPr>
                <a:lnSpc>
                  <a:spcPts val="2040"/>
                </a:lnSpc>
                <a:defRPr/>
              </a:pPr>
              <a:r>
                <a:rPr lang="el-GR" sz="2200" dirty="0">
                  <a:solidFill>
                    <a:schemeClr val="bg1"/>
                  </a:solidFill>
                  <a:ea typeface="Lato Light" panose="020F0502020204030203" pitchFamily="34" charset="0"/>
                  <a:cs typeface="Poppins" pitchFamily="2" charset="77"/>
                </a:rPr>
                <a:t>ΣΕΠ</a:t>
              </a:r>
              <a:r>
                <a:rPr lang="en-GB" sz="2200" dirty="0">
                  <a:solidFill>
                    <a:schemeClr val="bg1"/>
                  </a:solidFill>
                  <a:ea typeface="Lato Light" panose="020F0502020204030203" pitchFamily="34" charset="0"/>
                  <a:cs typeface="Poppins" pitchFamily="2" charset="77"/>
                </a:rPr>
                <a:t> </a:t>
              </a:r>
            </a:p>
          </p:txBody>
        </p:sp>
        <p:grpSp>
          <p:nvGrpSpPr>
            <p:cNvPr id="50" name="Graphic 8">
              <a:extLst>
                <a:ext uri="{FF2B5EF4-FFF2-40B4-BE49-F238E27FC236}">
                  <a16:creationId xmlns:a16="http://schemas.microsoft.com/office/drawing/2014/main" id="{B0715BAB-03CF-B50B-40B4-77F9FED14DDE}"/>
                </a:ext>
              </a:extLst>
            </p:cNvPr>
            <p:cNvGrpSpPr/>
            <p:nvPr/>
          </p:nvGrpSpPr>
          <p:grpSpPr>
            <a:xfrm>
              <a:off x="1416598" y="919839"/>
              <a:ext cx="701992" cy="701724"/>
              <a:chOff x="4817897" y="694433"/>
              <a:chExt cx="1446392" cy="1445841"/>
            </a:xfrm>
          </p:grpSpPr>
          <p:sp>
            <p:nvSpPr>
              <p:cNvPr id="59" name="Freeform 58">
                <a:extLst>
                  <a:ext uri="{FF2B5EF4-FFF2-40B4-BE49-F238E27FC236}">
                    <a16:creationId xmlns:a16="http://schemas.microsoft.com/office/drawing/2014/main" id="{89E7639D-AE7C-5E90-D7AF-BA5AB875844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9825399A-633D-611E-5C0C-297BEE73AE44}"/>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C0A9B461-A9A3-E82D-3CA3-CDE9C704212C}"/>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1" name="Group 60">
            <a:extLst>
              <a:ext uri="{FF2B5EF4-FFF2-40B4-BE49-F238E27FC236}">
                <a16:creationId xmlns:a16="http://schemas.microsoft.com/office/drawing/2014/main" id="{39C84B0B-D470-40A3-A6F8-3AEF435D7DD9}"/>
              </a:ext>
            </a:extLst>
          </p:cNvPr>
          <p:cNvGrpSpPr/>
          <p:nvPr/>
        </p:nvGrpSpPr>
        <p:grpSpPr>
          <a:xfrm>
            <a:off x="550435" y="780354"/>
            <a:ext cx="1254125" cy="1256547"/>
            <a:chOff x="7284496" y="2127428"/>
            <a:chExt cx="2245645" cy="2249982"/>
          </a:xfrm>
          <a:solidFill>
            <a:srgbClr val="595959"/>
          </a:solidFill>
        </p:grpSpPr>
        <p:grpSp>
          <p:nvGrpSpPr>
            <p:cNvPr id="62" name="Graphic 3">
              <a:extLst>
                <a:ext uri="{FF2B5EF4-FFF2-40B4-BE49-F238E27FC236}">
                  <a16:creationId xmlns:a16="http://schemas.microsoft.com/office/drawing/2014/main" id="{25C1B3B7-72C6-136E-9501-0B84CE099016}"/>
                </a:ext>
              </a:extLst>
            </p:cNvPr>
            <p:cNvGrpSpPr/>
            <p:nvPr/>
          </p:nvGrpSpPr>
          <p:grpSpPr>
            <a:xfrm>
              <a:off x="7284496" y="2127428"/>
              <a:ext cx="2245645" cy="2249982"/>
              <a:chOff x="5098317" y="2100784"/>
              <a:chExt cx="2245645" cy="2249982"/>
            </a:xfrm>
            <a:grpFill/>
          </p:grpSpPr>
          <p:sp>
            <p:nvSpPr>
              <p:cNvPr id="679" name="Freeform 678">
                <a:extLst>
                  <a:ext uri="{FF2B5EF4-FFF2-40B4-BE49-F238E27FC236}">
                    <a16:creationId xmlns:a16="http://schemas.microsoft.com/office/drawing/2014/main" id="{BF0DC12F-22F5-1FAF-BB72-10BEBE3D53D5}"/>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29C381EB-F24A-63A9-C1A2-45EB0DA05E53}"/>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12048BEA-19FF-E878-E0CD-243F10300233}"/>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B66DDEE8-1F73-DD44-F5B9-7EC3A78A8C2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02" name="Freeform 701">
                <a:extLst>
                  <a:ext uri="{FF2B5EF4-FFF2-40B4-BE49-F238E27FC236}">
                    <a16:creationId xmlns:a16="http://schemas.microsoft.com/office/drawing/2014/main" id="{EAB497DF-92EA-287E-A022-FCCCB44E354E}"/>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03" name="Freeform 702">
                <a:extLst>
                  <a:ext uri="{FF2B5EF4-FFF2-40B4-BE49-F238E27FC236}">
                    <a16:creationId xmlns:a16="http://schemas.microsoft.com/office/drawing/2014/main" id="{82F4EBEC-1D90-6E52-0635-C848154D18C3}"/>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3" name="Graphic 3">
              <a:extLst>
                <a:ext uri="{FF2B5EF4-FFF2-40B4-BE49-F238E27FC236}">
                  <a16:creationId xmlns:a16="http://schemas.microsoft.com/office/drawing/2014/main" id="{C025D1FD-BFC5-FDF0-D592-8AB698BD86A4}"/>
                </a:ext>
              </a:extLst>
            </p:cNvPr>
            <p:cNvGrpSpPr/>
            <p:nvPr/>
          </p:nvGrpSpPr>
          <p:grpSpPr>
            <a:xfrm>
              <a:off x="8878245" y="2200268"/>
              <a:ext cx="144167" cy="725714"/>
              <a:chOff x="6692066" y="2173624"/>
              <a:chExt cx="144167" cy="725714"/>
            </a:xfrm>
            <a:grpFill/>
          </p:grpSpPr>
          <p:sp>
            <p:nvSpPr>
              <p:cNvPr id="676" name="Freeform 675">
                <a:extLst>
                  <a:ext uri="{FF2B5EF4-FFF2-40B4-BE49-F238E27FC236}">
                    <a16:creationId xmlns:a16="http://schemas.microsoft.com/office/drawing/2014/main" id="{59177B48-A769-7160-3BB7-7EC8019BEF80}"/>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19291872-7CA4-A993-003A-0FD58391247A}"/>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639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577603" y="0"/>
            <a:ext cx="446889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Εκτελέστε την αυτοαξιολόγηση </a:t>
            </a:r>
            <a:r>
              <a:rPr lang="en-US" sz="2800" dirty="0" err="1">
                <a:solidFill>
                  <a:schemeClr val="bg1"/>
                </a:solidFill>
              </a:rPr>
              <a:t>SECURE </a:t>
            </a:r>
            <a:r>
              <a:rPr lang="en-US" sz="2800" dirty="0">
                <a:solidFill>
                  <a:schemeClr val="bg1"/>
                </a:solidFill>
              </a:rPr>
              <a:t>ως μέρος μιας δοκιμής έγκαιρης προειδοποίησης.</a:t>
            </a:r>
          </a:p>
          <a:p>
            <a:endParaRPr lang="en-US" sz="2800" dirty="0">
              <a:solidFill>
                <a:schemeClr val="bg1"/>
              </a:solidFill>
            </a:endParaRPr>
          </a:p>
          <a:p>
            <a:pPr>
              <a:lnSpc>
                <a:spcPts val="2240"/>
              </a:lnSpc>
              <a:spcBef>
                <a:spcPts val="0"/>
              </a:spcBef>
            </a:pPr>
            <a:r>
              <a:rPr lang="en-GB" sz="1800" dirty="0">
                <a:solidFill>
                  <a:schemeClr val="bg1"/>
                </a:solidFill>
              </a:rPr>
              <a:t>Η ομάδα </a:t>
            </a:r>
            <a:r>
              <a:rPr lang="en-GB" sz="1800" dirty="0" err="1">
                <a:solidFill>
                  <a:schemeClr val="bg1"/>
                </a:solidFill>
              </a:rPr>
              <a:t>SECure </a:t>
            </a:r>
            <a:r>
              <a:rPr lang="en-GB" sz="1800" dirty="0">
                <a:solidFill>
                  <a:schemeClr val="bg1"/>
                </a:solidFill>
              </a:rPr>
              <a:t>με επικεφαλής τους διεθνείς ειδικούς στη διαχείριση κρίσεων </a:t>
            </a:r>
            <a:r>
              <a:rPr lang="en-GB" sz="1800" dirty="0">
                <a:solidFill>
                  <a:schemeClr val="bg1"/>
                </a:solidFill>
                <a:hlinkClick r:id="rId2">
                  <a:extLst>
                    <a:ext uri="{A12FA001-AC4F-418D-AE19-62706E023703}">
                      <ahyp:hlinkClr xmlns:ahyp="http://schemas.microsoft.com/office/drawing/2018/hyperlinkcolor" val="tx"/>
                    </a:ext>
                  </a:extLst>
                </a:hlinkClick>
              </a:rPr>
              <a:t>https://thevisionworks.de/ </a:t>
            </a:r>
            <a:r>
              <a:rPr lang="en-GB" sz="1800" dirty="0">
                <a:solidFill>
                  <a:schemeClr val="bg1"/>
                </a:solidFill>
              </a:rPr>
              <a:t>και με την καθοδήγηση της ομάδας του </a:t>
            </a:r>
            <a:r>
              <a:rPr lang="en-GB" sz="1800" dirty="0">
                <a:solidFill>
                  <a:schemeClr val="bg1"/>
                </a:solidFill>
                <a:hlinkClick r:id="rId3">
                  <a:extLst>
                    <a:ext uri="{A12FA001-AC4F-418D-AE19-62706E023703}">
                      <ahyp:hlinkClr xmlns:ahyp="http://schemas.microsoft.com/office/drawing/2018/hyperlinkcolor" val="tx"/>
                    </a:ext>
                  </a:extLst>
                </a:hlinkClick>
              </a:rPr>
              <a:t>ATU Donegal Letterkenny | ATU - Atlantic Technological University </a:t>
            </a:r>
            <a:r>
              <a:rPr lang="en-GB" sz="1800" dirty="0">
                <a:solidFill>
                  <a:schemeClr val="bg1"/>
                </a:solidFill>
              </a:rPr>
              <a:t>έχει αναπτύξει έναν αλγόριθμο βαθμολόγησης που χωρίζει τη βαθμολογία των απαντήσεών σας σε ορισμένες ενότητες σε τρεις κύριες κατηγορίες: </a:t>
            </a:r>
            <a:endParaRPr lang="en-IE" sz="1800" dirty="0">
              <a:solidFill>
                <a:schemeClr val="bg1"/>
              </a:solidFill>
            </a:endParaRPr>
          </a:p>
          <a:p>
            <a:pPr>
              <a:lnSpc>
                <a:spcPts val="2240"/>
              </a:lnSpc>
              <a:spcBef>
                <a:spcPts val="0"/>
              </a:spcBef>
            </a:pPr>
            <a:endParaRPr lang="en-US" sz="1800" dirty="0">
              <a:solidFill>
                <a:schemeClr val="bg1"/>
              </a:solidFill>
            </a:endParaRPr>
          </a:p>
          <a:p>
            <a:r>
              <a:rPr lang="en-US" sz="2800" dirty="0">
                <a:solidFill>
                  <a:schemeClr val="bg1"/>
                </a:solidFill>
              </a:rPr>
              <a:t> </a:t>
            </a:r>
            <a:endParaRPr lang="en-US" dirty="0">
              <a:solidFill>
                <a:schemeClr val="bg1"/>
              </a:solidFill>
            </a:endParaRP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505746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7F1C58"/>
                </a:solidFill>
              </a:rPr>
              <a:t>Σαφή προειδοποιητικά σήματα</a:t>
            </a:r>
          </a:p>
          <a:p>
            <a:pPr algn="l">
              <a:lnSpc>
                <a:spcPts val="2080"/>
              </a:lnSpc>
              <a:spcBef>
                <a:spcPts val="0"/>
              </a:spcBef>
              <a:buClr>
                <a:srgbClr val="7F1C58"/>
              </a:buClr>
            </a:pPr>
            <a:r>
              <a:rPr lang="en-US" sz="2000" dirty="0">
                <a:solidFill>
                  <a:srgbClr val="616161"/>
                </a:solidFill>
              </a:rPr>
              <a:t>Υπάρχουν σαφή προειδοποιητικά σήματα και δείκτες κινδύνου στον αντίστοιχο τομέα. Θα πρέπει να προβείτε επειγόντως σε εμπεριστατωμένη ανάλυση αυτών των τομέων και να αρχίσετε να εργάζεστε πάνω σε αντίμετρα.</a:t>
            </a:r>
          </a:p>
          <a:p>
            <a:pPr marL="342900" indent="-342900" algn="l">
              <a:lnSpc>
                <a:spcPts val="2280"/>
              </a:lnSpc>
              <a:spcBef>
                <a:spcPts val="0"/>
              </a:spcBef>
              <a:buClr>
                <a:srgbClr val="7F1C58"/>
              </a:buClr>
              <a:buFont typeface="Arial" panose="020B0604020202020204" pitchFamily="34" charset="0"/>
              <a:buChar char="•"/>
            </a:pPr>
            <a:endParaRPr lang="en-US" sz="2200" dirty="0">
              <a:solidFill>
                <a:srgbClr val="616161"/>
              </a:solidFill>
            </a:endParaRPr>
          </a:p>
          <a:p>
            <a:pPr algn="l">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40910" y="2787908"/>
            <a:ext cx="3801428" cy="1157102"/>
          </a:xfrm>
        </p:spPr>
        <p:txBody>
          <a:bodyPr>
            <a:noAutofit/>
          </a:bodyPr>
          <a:lstStyle/>
          <a:p>
            <a:pPr>
              <a:lnSpc>
                <a:spcPts val="2280"/>
              </a:lnSpc>
              <a:spcBef>
                <a:spcPts val="0"/>
              </a:spcBef>
            </a:pPr>
            <a:r>
              <a:rPr lang="en-US" sz="2200" b="1" dirty="0">
                <a:solidFill>
                  <a:srgbClr val="F16924"/>
                </a:solidFill>
              </a:rPr>
              <a:t>Προσέξτε</a:t>
            </a:r>
          </a:p>
          <a:p>
            <a:pPr>
              <a:lnSpc>
                <a:spcPts val="2080"/>
              </a:lnSpc>
              <a:spcBef>
                <a:spcPts val="0"/>
              </a:spcBef>
              <a:buClr>
                <a:srgbClr val="F16924"/>
              </a:buClr>
            </a:pPr>
            <a:r>
              <a:rPr lang="en-US" sz="2000" dirty="0"/>
              <a:t>Θα πρέπει να εξετάσετε λεπτομερώς την αντίστοιχη περιοχή. Υπάρχουν ορισμένα προειδοποιητικά σημάδια που έχουν εντοπιστεί με βάση τις απαντήσεις σας. </a:t>
            </a:r>
          </a:p>
          <a:p>
            <a:pPr marL="342900" indent="-342900">
              <a:lnSpc>
                <a:spcPts val="2280"/>
              </a:lnSpc>
              <a:spcBef>
                <a:spcPts val="0"/>
              </a:spcBef>
              <a:buClr>
                <a:srgbClr val="F16924"/>
              </a:buClr>
              <a:buFont typeface="Arial" panose="020B0604020202020204" pitchFamily="34" charset="0"/>
              <a:buChar char="•"/>
            </a:pPr>
            <a:endParaRPr lang="en-US" sz="2200" dirty="0"/>
          </a:p>
          <a:p>
            <a:pPr>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224142" y="5064636"/>
            <a:ext cx="4346671"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280"/>
              </a:lnSpc>
              <a:spcBef>
                <a:spcPts val="0"/>
              </a:spcBef>
            </a:pPr>
            <a:r>
              <a:rPr lang="en-US" sz="2200" b="1" dirty="0">
                <a:solidFill>
                  <a:srgbClr val="B41F7A"/>
                </a:solidFill>
              </a:rPr>
              <a:t>Οθόνη</a:t>
            </a:r>
          </a:p>
          <a:p>
            <a:pPr algn="l">
              <a:lnSpc>
                <a:spcPts val="2080"/>
              </a:lnSpc>
              <a:spcBef>
                <a:spcPts val="0"/>
              </a:spcBef>
              <a:buClr>
                <a:srgbClr val="B41F7A"/>
              </a:buClr>
            </a:pPr>
            <a:r>
              <a:rPr lang="en-US" sz="2000" dirty="0">
                <a:solidFill>
                  <a:srgbClr val="616161"/>
                </a:solidFill>
              </a:rPr>
              <a:t>Προς το παρόν δεν φαίνεται να υπάρχουν ή υπάρχουν ελάχιστα προειδοποιητικά σήματα σε αυτόν τον τομέα - αλλά θα πρέπει να παρακολουθείτε τις αλλαγές.</a:t>
            </a:r>
          </a:p>
          <a:p>
            <a:pPr algn="l">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endParaRPr lang="en-US"/>
              </a:p>
            </p:txBody>
          </p:sp>
        </p:grpSp>
      </p:gr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ΑΣΚΗΣΗ</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74072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08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577603" y="0"/>
            <a:ext cx="5407283"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dirty="0">
                <a:solidFill>
                  <a:schemeClr val="bg1"/>
                </a:solidFill>
              </a:rPr>
              <a:t>Πραγματοποιήστε</a:t>
            </a:r>
            <a:r>
              <a:rPr lang="en-US" sz="2800" dirty="0">
                <a:solidFill>
                  <a:schemeClr val="bg1"/>
                </a:solidFill>
              </a:rPr>
              <a:t> την αυτοαξιολόγηση SECURE ως μέρος μιας δοκιμής έγκαιρης προειδοποίησης.</a:t>
            </a: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r>
              <a:rPr lang="en-IE" sz="1800" b="1" dirty="0">
                <a:solidFill>
                  <a:schemeClr val="bg1"/>
                </a:solidFill>
              </a:rPr>
              <a:t>Η συνολική βαθμολογία αξιολόγησης κρίσεων έχει την εξής μορφή ........</a:t>
            </a: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r>
              <a:rPr lang="en-IE" sz="1800" dirty="0">
                <a:solidFill>
                  <a:schemeClr val="bg1"/>
                </a:solidFill>
              </a:rPr>
              <a:t>Ο πίνακας ελέγχου δεικτών κρίσης παρουσιάζει το ποσοστό για κάθε μία από τις 10 περιοχές αξιολόγησης.........</a:t>
            </a: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endParaRPr lang="en-US" sz="1800" dirty="0">
              <a:solidFill>
                <a:schemeClr val="bg1"/>
              </a:solidFill>
            </a:endParaRPr>
          </a:p>
          <a:p>
            <a:r>
              <a:rPr lang="en-US" sz="2800" dirty="0">
                <a:solidFill>
                  <a:schemeClr val="bg1"/>
                </a:solidFill>
              </a:rPr>
              <a:t> </a:t>
            </a:r>
          </a:p>
        </p:txBody>
      </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ΑΣΚΗΣΗ</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90400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02570BCE-F0EB-C81A-402A-9B2B8F249347}"/>
              </a:ext>
            </a:extLst>
          </p:cNvPr>
          <p:cNvGrpSpPr/>
          <p:nvPr/>
        </p:nvGrpSpPr>
        <p:grpSpPr>
          <a:xfrm>
            <a:off x="1590168" y="426960"/>
            <a:ext cx="10601832" cy="6942531"/>
            <a:chOff x="1331589" y="203200"/>
            <a:chExt cx="11154931" cy="7304724"/>
          </a:xfrm>
        </p:grpSpPr>
        <p:grpSp>
          <p:nvGrpSpPr>
            <p:cNvPr id="7" name="Group 6">
              <a:extLst>
                <a:ext uri="{FF2B5EF4-FFF2-40B4-BE49-F238E27FC236}">
                  <a16:creationId xmlns:a16="http://schemas.microsoft.com/office/drawing/2014/main" id="{81216F32-44FA-B6B1-DB05-861D2146C363}"/>
                </a:ext>
              </a:extLst>
            </p:cNvPr>
            <p:cNvGrpSpPr/>
            <p:nvPr/>
          </p:nvGrpSpPr>
          <p:grpSpPr>
            <a:xfrm>
              <a:off x="1331589" y="203200"/>
              <a:ext cx="11154931" cy="7304724"/>
              <a:chOff x="3018187" y="1475147"/>
              <a:chExt cx="8220071" cy="5382853"/>
            </a:xfrm>
          </p:grpSpPr>
          <p:pic>
            <p:nvPicPr>
              <p:cNvPr id="9" name="Picture 8">
                <a:extLst>
                  <a:ext uri="{FF2B5EF4-FFF2-40B4-BE49-F238E27FC236}">
                    <a16:creationId xmlns:a16="http://schemas.microsoft.com/office/drawing/2014/main" id="{099090A8-B055-8560-53CC-771684DB721E}"/>
                  </a:ext>
                </a:extLst>
              </p:cNvPr>
              <p:cNvPicPr>
                <a:picLocks noChangeAspect="1"/>
              </p:cNvPicPr>
              <p:nvPr/>
            </p:nvPicPr>
            <p:blipFill rotWithShape="1">
              <a:blip r:embed="rId2"/>
              <a:srcRect l="-18314" t="15879" r="31508" b="11083"/>
              <a:stretch/>
            </p:blipFill>
            <p:spPr>
              <a:xfrm>
                <a:off x="3018187" y="1475147"/>
                <a:ext cx="8220071" cy="5382853"/>
              </a:xfrm>
              <a:prstGeom prst="rect">
                <a:avLst/>
              </a:prstGeom>
            </p:spPr>
          </p:pic>
          <p:sp>
            <p:nvSpPr>
              <p:cNvPr id="10" name="Rectangle 9">
                <a:extLst>
                  <a:ext uri="{FF2B5EF4-FFF2-40B4-BE49-F238E27FC236}">
                    <a16:creationId xmlns:a16="http://schemas.microsoft.com/office/drawing/2014/main" id="{E055953A-8622-767A-6C1D-1AC77FEE7479}"/>
                  </a:ext>
                </a:extLst>
              </p:cNvPr>
              <p:cNvSpPr/>
              <p:nvPr/>
            </p:nvSpPr>
            <p:spPr>
              <a:xfrm>
                <a:off x="6326485" y="1694707"/>
                <a:ext cx="4911773" cy="38844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2CAF840-DF59-0F4A-BB35-A056C7428AB2}"/>
                </a:ext>
              </a:extLst>
            </p:cNvPr>
            <p:cNvGrpSpPr/>
            <p:nvPr/>
          </p:nvGrpSpPr>
          <p:grpSpPr>
            <a:xfrm>
              <a:off x="6045951" y="835690"/>
              <a:ext cx="6119737" cy="4936808"/>
              <a:chOff x="7496588" y="924499"/>
              <a:chExt cx="5745480" cy="4634894"/>
            </a:xfrm>
          </p:grpSpPr>
          <p:pic>
            <p:nvPicPr>
              <p:cNvPr id="4" name="Picture 3">
                <a:extLst>
                  <a:ext uri="{FF2B5EF4-FFF2-40B4-BE49-F238E27FC236}">
                    <a16:creationId xmlns:a16="http://schemas.microsoft.com/office/drawing/2014/main" id="{4C648489-617F-5233-16B8-1191B7E2B734}"/>
                  </a:ext>
                </a:extLst>
              </p:cNvPr>
              <p:cNvPicPr>
                <a:picLocks noChangeAspect="1"/>
              </p:cNvPicPr>
              <p:nvPr/>
            </p:nvPicPr>
            <p:blipFill rotWithShape="1">
              <a:blip r:embed="rId3"/>
              <a:srcRect l="1919" t="40196" r="-1919" b="-8390"/>
              <a:stretch/>
            </p:blipFill>
            <p:spPr>
              <a:xfrm>
                <a:off x="7521504" y="924499"/>
                <a:ext cx="5720564" cy="904002"/>
              </a:xfrm>
              <a:prstGeom prst="rect">
                <a:avLst/>
              </a:prstGeom>
            </p:spPr>
          </p:pic>
          <p:pic>
            <p:nvPicPr>
              <p:cNvPr id="5" name="Picture 4">
                <a:extLst>
                  <a:ext uri="{FF2B5EF4-FFF2-40B4-BE49-F238E27FC236}">
                    <a16:creationId xmlns:a16="http://schemas.microsoft.com/office/drawing/2014/main" id="{DA25C201-6252-0803-0024-25701B2A88D3}"/>
                  </a:ext>
                </a:extLst>
              </p:cNvPr>
              <p:cNvPicPr>
                <a:picLocks noChangeAspect="1"/>
              </p:cNvPicPr>
              <p:nvPr/>
            </p:nvPicPr>
            <p:blipFill>
              <a:blip r:embed="rId4"/>
              <a:stretch>
                <a:fillRect/>
              </a:stretch>
            </p:blipFill>
            <p:spPr>
              <a:xfrm>
                <a:off x="7496588" y="1699379"/>
                <a:ext cx="5687251" cy="3860014"/>
              </a:xfrm>
              <a:prstGeom prst="rect">
                <a:avLst/>
              </a:prstGeom>
            </p:spPr>
          </p:pic>
        </p:grpSp>
      </p:grpSp>
    </p:spTree>
    <p:extLst>
      <p:ext uri="{BB962C8B-B14F-4D97-AF65-F5344CB8AC3E}">
        <p14:creationId xmlns:p14="http://schemas.microsoft.com/office/powerpoint/2010/main" val="291094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r>
              <a:rPr lang="en-US" sz="2800" dirty="0" err="1"/>
              <a:t>Γι</a:t>
            </a:r>
            <a:r>
              <a:rPr lang="en-US" sz="2800" dirty="0"/>
              <a:t>ατί είναι ιδιαίτερο το </a:t>
            </a:r>
            <a:r>
              <a:rPr lang="el-GR" sz="2800" b="1" dirty="0"/>
              <a:t>ΠΡΟΓΡΑΜΜΑ ΜΑΘΗΜΑΤΩΝ ΚΑΙ ΤΟ ΠΑΚΕΤΟ ΕΠΑΓΓΕΛΜΑΤΙΚΗΑ ΕΚΠΑΙΔΕΥΣΗΣ ΚΑΙ ΚΑΤΑΡΤΙΣΗΣ ΤΟΥ ΕΡΓΟΥ </a:t>
            </a:r>
            <a:r>
              <a:rPr lang="en-US" sz="2800" b="1" dirty="0"/>
              <a:t>SECURE</a:t>
            </a:r>
            <a:r>
              <a:rPr lang="en-US" sz="2800" dirty="0"/>
              <a:t>;</a:t>
            </a:r>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latin typeface="Calibri" panose="020F0502020204030204" pitchFamily="34" charset="0"/>
                <a:ea typeface="Calibri" panose="020F0502020204030204" pitchFamily="34" charset="0"/>
                <a:cs typeface="Times New Roman" panose="02020603050405020304" pitchFamily="18" charset="0"/>
              </a:rPr>
              <a:t>Το </a:t>
            </a:r>
            <a:r>
              <a:rPr lang="el-GR" sz="1800" dirty="0">
                <a:latin typeface="Calibri" panose="020F0502020204030204" pitchFamily="34" charset="0"/>
                <a:ea typeface="Calibri" panose="020F0502020204030204" pitchFamily="34" charset="0"/>
                <a:cs typeface="Times New Roman" panose="02020603050405020304" pitchFamily="18" charset="0"/>
              </a:rPr>
              <a:t>ΠΡΟΓΡΑΜΜΑ ΜΑΘΗΜΑΤΩΝ ΚΑΙ ΤΟ ΠΑΚΕΤΟ ΕΠΑΓΓΕΛΜΑΤΙΚΗΣ ΕΚΠΑΙΔΕΥΣΗΣ ΚΑΙ ΚΑΤΑΡΤΙΣΗΣ ΤΟΥ ΕΡΓΟΥ </a:t>
            </a:r>
            <a:r>
              <a:rPr lang="en-US" sz="1800" dirty="0">
                <a:latin typeface="Calibri" panose="020F0502020204030204" pitchFamily="34" charset="0"/>
                <a:ea typeface="Calibri" panose="020F0502020204030204" pitchFamily="34" charset="0"/>
                <a:cs typeface="Times New Roman" panose="02020603050405020304" pitchFamily="18" charset="0"/>
              </a:rPr>
              <a:t>SECURE </a:t>
            </a:r>
            <a:r>
              <a:rPr lang="en-US" sz="1800" dirty="0" err="1">
                <a:latin typeface="Calibri" panose="020F0502020204030204" pitchFamily="34" charset="0"/>
                <a:ea typeface="Calibri" panose="020F0502020204030204" pitchFamily="34" charset="0"/>
                <a:cs typeface="Times New Roman" panose="02020603050405020304" pitchFamily="18" charset="0"/>
              </a:rPr>
              <a:t>είν</a:t>
            </a:r>
            <a:r>
              <a:rPr lang="en-US" sz="1800" dirty="0">
                <a:latin typeface="Calibri" panose="020F0502020204030204" pitchFamily="34" charset="0"/>
                <a:ea typeface="Calibri" panose="020F0502020204030204" pitchFamily="34" charset="0"/>
                <a:cs typeface="Times New Roman" panose="02020603050405020304" pitchFamily="18" charset="0"/>
              </a:rPr>
              <a:t>αι η πρώτη ολιστική προσέγγιση ΕΕΚ για την αντιμετώπιση της έγκαιρης ανίχνευσης και επίλυσης κρίσεων με βάση ένα πλαίσιο που αναπτύχθηκε ειδικά για ΜΜΕ. </a:t>
            </a:r>
            <a:r>
              <a:rPr lang="en-US" sz="1800" dirty="0" err="1">
                <a:latin typeface="Calibri" panose="020F0502020204030204" pitchFamily="34" charset="0"/>
                <a:ea typeface="Calibri" panose="020F0502020204030204" pitchFamily="34" charset="0"/>
                <a:cs typeface="Times New Roman" panose="02020603050405020304" pitchFamily="18" charset="0"/>
              </a:rPr>
              <a:t>Αυτό</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το</a:t>
            </a:r>
            <a:r>
              <a:rPr lang="en-US" sz="1800" dirty="0">
                <a:latin typeface="Calibri" panose="020F0502020204030204" pitchFamily="34" charset="0"/>
                <a:ea typeface="Calibri" panose="020F0502020204030204" pitchFamily="34" charset="0"/>
                <a:cs typeface="Times New Roman" panose="02020603050405020304" pitchFamily="18" charset="0"/>
              </a:rPr>
              <a:t> επ</a:t>
            </a:r>
            <a:r>
              <a:rPr lang="en-US" sz="1800" dirty="0" err="1">
                <a:latin typeface="Calibri" panose="020F0502020204030204" pitchFamily="34" charset="0"/>
                <a:ea typeface="Calibri" panose="020F0502020204030204" pitchFamily="34" charset="0"/>
                <a:cs typeface="Times New Roman" panose="02020603050405020304" pitchFamily="18" charset="0"/>
              </a:rPr>
              <a:t>ιτυγχάνει</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συνδυάζοντ</a:t>
            </a:r>
            <a:r>
              <a:rPr lang="en-US" sz="1800" dirty="0">
                <a:latin typeface="Calibri" panose="020F0502020204030204" pitchFamily="34" charset="0"/>
                <a:ea typeface="Calibri" panose="020F0502020204030204" pitchFamily="34" charset="0"/>
                <a:cs typeface="Times New Roman" panose="02020603050405020304" pitchFamily="18" charset="0"/>
              </a:rPr>
              <a:t>ας μια προσέγγιση βασισμένη σε προγράμματα σπουδών, η οποία μπορεί να υιοθετηθεί στη διδασκαλία και την κατάρτιση </a:t>
            </a:r>
            <a:r>
              <a:rPr lang="el-GR" sz="1800" dirty="0">
                <a:latin typeface="Calibri" panose="020F0502020204030204" pitchFamily="34" charset="0"/>
                <a:ea typeface="Calibri" panose="020F0502020204030204" pitchFamily="34" charset="0"/>
                <a:cs typeface="Times New Roman" panose="02020603050405020304" pitchFamily="18" charset="0"/>
              </a:rPr>
              <a:t>στο πλαίσιο της </a:t>
            </a:r>
            <a:r>
              <a:rPr lang="en-US" sz="1800" dirty="0">
                <a:latin typeface="Calibri" panose="020F0502020204030204" pitchFamily="34" charset="0"/>
                <a:ea typeface="Calibri" panose="020F0502020204030204" pitchFamily="34" charset="0"/>
                <a:cs typeface="Times New Roman" panose="02020603050405020304" pitchFamily="18" charset="0"/>
              </a:rPr>
              <a:t>ΕΕΚ, </a:t>
            </a:r>
            <a:r>
              <a:rPr lang="en-US" sz="1800" dirty="0" err="1">
                <a:latin typeface="Calibri" panose="020F0502020204030204" pitchFamily="34" charset="0"/>
                <a:ea typeface="Calibri" panose="020F0502020204030204" pitchFamily="34" charset="0"/>
                <a:cs typeface="Times New Roman" panose="02020603050405020304" pitchFamily="18" charset="0"/>
              </a:rPr>
              <a:t>με</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μι</a:t>
            </a:r>
            <a:r>
              <a:rPr lang="en-US" sz="1800" dirty="0">
                <a:latin typeface="Calibri" panose="020F0502020204030204" pitchFamily="34" charset="0"/>
                <a:ea typeface="Calibri" panose="020F0502020204030204" pitchFamily="34" charset="0"/>
                <a:cs typeface="Times New Roman" panose="02020603050405020304" pitchFamily="18" charset="0"/>
              </a:rPr>
              <a:t>α προσέγγιση</a:t>
            </a:r>
            <a:r>
              <a:rPr lang="el-GR" sz="1800" dirty="0">
                <a:latin typeface="Calibri" panose="020F0502020204030204" pitchFamily="34" charset="0"/>
                <a:ea typeface="Calibri" panose="020F0502020204030204" pitchFamily="34" charset="0"/>
                <a:cs typeface="Times New Roman" panose="02020603050405020304" pitchFamily="18" charset="0"/>
              </a:rPr>
              <a:t> που βασίζεται σε ενότητες</a:t>
            </a:r>
            <a:r>
              <a:rPr lang="en-US" sz="1800" dirty="0">
                <a:latin typeface="Calibri" panose="020F0502020204030204" pitchFamily="34" charset="0"/>
                <a:ea typeface="Calibri" panose="020F0502020204030204" pitchFamily="34" charset="0"/>
                <a:cs typeface="Times New Roman" panose="02020603050405020304" pitchFamily="18" charset="0"/>
              </a:rPr>
              <a:t>, η οπ</a:t>
            </a:r>
            <a:r>
              <a:rPr lang="en-US" sz="1800" dirty="0" err="1">
                <a:latin typeface="Calibri" panose="020F0502020204030204" pitchFamily="34" charset="0"/>
                <a:ea typeface="Calibri" panose="020F0502020204030204" pitchFamily="34" charset="0"/>
                <a:cs typeface="Times New Roman" panose="02020603050405020304" pitchFamily="18" charset="0"/>
              </a:rPr>
              <a:t>οί</a:t>
            </a:r>
            <a:r>
              <a:rPr lang="en-US" sz="1800" dirty="0">
                <a:latin typeface="Calibri" panose="020F0502020204030204" pitchFamily="34" charset="0"/>
                <a:ea typeface="Calibri" panose="020F0502020204030204" pitchFamily="34" charset="0"/>
                <a:cs typeface="Times New Roman" panose="02020603050405020304" pitchFamily="18" charset="0"/>
              </a:rPr>
              <a:t>α είναι ιδιαίτερα χρήσιμη για τους συμβούλους </a:t>
            </a:r>
            <a:r>
              <a:rPr lang="el-GR" sz="1800" dirty="0">
                <a:latin typeface="Calibri" panose="020F0502020204030204" pitchFamily="34" charset="0"/>
                <a:ea typeface="Calibri" panose="020F0502020204030204" pitchFamily="34" charset="0"/>
                <a:cs typeface="Times New Roman" panose="02020603050405020304" pitchFamily="18" charset="0"/>
              </a:rPr>
              <a:t>επιχειρήσεων </a:t>
            </a:r>
            <a:r>
              <a:rPr lang="en-US" sz="1800" dirty="0">
                <a:latin typeface="Calibri" panose="020F0502020204030204" pitchFamily="34" charset="0"/>
                <a:ea typeface="Calibri" panose="020F0502020204030204" pitchFamily="34" charset="0"/>
                <a:cs typeface="Times New Roman" panose="02020603050405020304" pitchFamily="18" charset="0"/>
              </a:rPr>
              <a:t>και </a:t>
            </a:r>
            <a:r>
              <a:rPr lang="en-US" sz="1800" dirty="0" err="1">
                <a:latin typeface="Calibri" panose="020F0502020204030204" pitchFamily="34" charset="0"/>
                <a:ea typeface="Calibri" panose="020F0502020204030204" pitchFamily="34" charset="0"/>
                <a:cs typeface="Times New Roman" panose="02020603050405020304" pitchFamily="18" charset="0"/>
              </a:rPr>
              <a:t>γι</a:t>
            </a:r>
            <a:r>
              <a:rPr lang="en-US" sz="1800" dirty="0">
                <a:latin typeface="Calibri" panose="020F0502020204030204" pitchFamily="34" charset="0"/>
                <a:ea typeface="Calibri" panose="020F0502020204030204" pitchFamily="34" charset="0"/>
                <a:cs typeface="Times New Roman" panose="02020603050405020304" pitchFamily="18" charset="0"/>
              </a:rPr>
              <a:t>α χρήση απευθείας από ΜΜΕ και </a:t>
            </a:r>
            <a:r>
              <a:rPr lang="el-GR" sz="1800" dirty="0">
                <a:latin typeface="Calibri" panose="020F0502020204030204" pitchFamily="34" charset="0"/>
                <a:ea typeface="Calibri" panose="020F0502020204030204" pitchFamily="34" charset="0"/>
                <a:cs typeface="Times New Roman" panose="02020603050405020304" pitchFamily="18" charset="0"/>
              </a:rPr>
              <a:t> επιχειρηματίες</a:t>
            </a:r>
            <a:r>
              <a:rPr lang="en-US" sz="1800" dirty="0">
                <a:latin typeface="Calibri" panose="020F0502020204030204" pitchFamily="34" charset="0"/>
                <a:ea typeface="Calibri" panose="020F0502020204030204" pitchFamily="34" charset="0"/>
                <a:cs typeface="Times New Roman" panose="02020603050405020304" pitchFamily="18" charset="0"/>
              </a:rPr>
              <a:t>.</a:t>
            </a: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a:lnSpc>
                <a:spcPts val="2260"/>
              </a:lnSpc>
              <a:spcBef>
                <a:spcPts val="0"/>
              </a:spcBef>
            </a:pPr>
            <a:endParaRPr lang="en-US" dirty="0"/>
          </a:p>
        </p:txBody>
      </p:sp>
      <p:pic>
        <p:nvPicPr>
          <p:cNvPr id="5" name="Picture 4">
            <a:extLst>
              <a:ext uri="{FF2B5EF4-FFF2-40B4-BE49-F238E27FC236}">
                <a16:creationId xmlns:a16="http://schemas.microsoft.com/office/drawing/2014/main" id="{96790D88-FFC1-4BD9-5906-A5CF31CC290C}"/>
              </a:ext>
            </a:extLst>
          </p:cNvPr>
          <p:cNvPicPr>
            <a:picLocks noChangeAspect="1"/>
          </p:cNvPicPr>
          <p:nvPr/>
        </p:nvPicPr>
        <p:blipFill>
          <a:blip r:embed="rId2"/>
          <a:stretch>
            <a:fillRect/>
          </a:stretch>
        </p:blipFill>
        <p:spPr>
          <a:xfrm>
            <a:off x="7840668" y="1785447"/>
            <a:ext cx="4255756" cy="3647789"/>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577603" y="0"/>
            <a:ext cx="446889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1075645" y="426960"/>
            <a:ext cx="3574484"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Εκτελέστε την αυτοαξιολόγηση </a:t>
            </a:r>
            <a:r>
              <a:rPr lang="en-US" sz="2800" dirty="0" err="1">
                <a:solidFill>
                  <a:schemeClr val="bg1"/>
                </a:solidFill>
              </a:rPr>
              <a:t>SECURE </a:t>
            </a:r>
            <a:r>
              <a:rPr lang="en-US" sz="2800" dirty="0">
                <a:solidFill>
                  <a:schemeClr val="bg1"/>
                </a:solidFill>
              </a:rPr>
              <a:t>ως μέρος μιας δοκιμής έγκαιρης προειδοποίησης. </a:t>
            </a:r>
          </a:p>
          <a:p>
            <a:endParaRPr lang="en-US" sz="2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endParaRPr lang="en-IE" sz="1800" dirty="0">
              <a:solidFill>
                <a:schemeClr val="bg1"/>
              </a:solidFill>
            </a:endParaRPr>
          </a:p>
          <a:p>
            <a:pPr>
              <a:lnSpc>
                <a:spcPts val="2240"/>
              </a:lnSpc>
              <a:spcBef>
                <a:spcPts val="0"/>
              </a:spcBef>
            </a:pPr>
            <a:r>
              <a:rPr lang="en-IE" sz="2200" dirty="0">
                <a:solidFill>
                  <a:schemeClr val="bg1"/>
                </a:solidFill>
              </a:rPr>
              <a:t>Είστε περίεργοι να δείτε πώς είναι μια Έκθεση Αξιολόγησης Ανάλυσης Κρίσεων </a:t>
            </a:r>
            <a:r>
              <a:rPr lang="en-IE" sz="2200" dirty="0" err="1">
                <a:solidFill>
                  <a:schemeClr val="bg1"/>
                </a:solidFill>
              </a:rPr>
              <a:t>SECURE</a:t>
            </a:r>
            <a:r>
              <a:rPr lang="en-IE" sz="2200" dirty="0">
                <a:solidFill>
                  <a:schemeClr val="bg1"/>
                </a:solidFill>
              </a:rPr>
              <a:t>;</a:t>
            </a:r>
          </a:p>
          <a:p>
            <a:pPr>
              <a:lnSpc>
                <a:spcPts val="2240"/>
              </a:lnSpc>
              <a:spcBef>
                <a:spcPts val="0"/>
              </a:spcBef>
            </a:pPr>
            <a:endParaRPr lang="en-IE" sz="2200" dirty="0">
              <a:solidFill>
                <a:schemeClr val="bg1"/>
              </a:solidFill>
            </a:endParaRPr>
          </a:p>
          <a:p>
            <a:pPr>
              <a:lnSpc>
                <a:spcPts val="2240"/>
              </a:lnSpc>
              <a:spcBef>
                <a:spcPts val="0"/>
              </a:spcBef>
            </a:pPr>
            <a:endParaRPr lang="en-IE" sz="2200" dirty="0">
              <a:solidFill>
                <a:schemeClr val="bg1"/>
              </a:solidFill>
            </a:endParaRPr>
          </a:p>
          <a:p>
            <a:pPr>
              <a:lnSpc>
                <a:spcPts val="2240"/>
              </a:lnSpc>
              <a:spcBef>
                <a:spcPts val="0"/>
              </a:spcBef>
            </a:pPr>
            <a:endParaRPr lang="en-US" sz="2200" dirty="0">
              <a:solidFill>
                <a:schemeClr val="bg1"/>
              </a:solidFill>
            </a:endParaRPr>
          </a:p>
          <a:p>
            <a:r>
              <a:rPr lang="en-US" dirty="0">
                <a:solidFill>
                  <a:schemeClr val="bg1"/>
                </a:solidFill>
              </a:rPr>
              <a:t> </a:t>
            </a:r>
          </a:p>
        </p:txBody>
      </p:sp>
      <p:sp>
        <p:nvSpPr>
          <p:cNvPr id="2" name="Text Placeholder 4">
            <a:extLst>
              <a:ext uri="{FF2B5EF4-FFF2-40B4-BE49-F238E27FC236}">
                <a16:creationId xmlns:a16="http://schemas.microsoft.com/office/drawing/2014/main" id="{0AE3123B-305E-55BA-D03E-C452ABB446DC}"/>
              </a:ext>
            </a:extLst>
          </p:cNvPr>
          <p:cNvSpPr txBox="1">
            <a:spLocks/>
          </p:cNvSpPr>
          <p:nvPr/>
        </p:nvSpPr>
        <p:spPr>
          <a:xfrm rot="16200000">
            <a:off x="-302458" y="1089604"/>
            <a:ext cx="1780675" cy="49491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ΑΣΚΗΣΗ</a:t>
            </a:r>
            <a:endParaRPr 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2AAF74E-AEA1-039C-B015-6B4419826F34}"/>
              </a:ext>
            </a:extLst>
          </p:cNvPr>
          <p:cNvSpPr/>
          <p:nvPr/>
        </p:nvSpPr>
        <p:spPr>
          <a:xfrm>
            <a:off x="1073853" y="290400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365E6E8C-784E-7C7E-82FB-64DA16AA6FC0}"/>
              </a:ext>
            </a:extLst>
          </p:cNvPr>
          <p:cNvSpPr/>
          <p:nvPr/>
        </p:nvSpPr>
        <p:spPr>
          <a:xfrm rot="21231927">
            <a:off x="4030112" y="4623384"/>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ΚΛΙΚ ΓΙΑ ΝΑ </a:t>
            </a:r>
            <a:r>
              <a:rPr lang="en-US" sz="2200" b="1" dirty="0">
                <a:solidFill>
                  <a:schemeClr val="bg1"/>
                </a:solidFill>
                <a:hlinkClick r:id="rId2">
                  <a:extLst>
                    <a:ext uri="{A12FA001-AC4F-418D-AE19-62706E023703}">
                      <ahyp:hlinkClr xmlns:ahyp="http://schemas.microsoft.com/office/drawing/2018/hyperlinkcolor" val="tx"/>
                    </a:ext>
                  </a:extLst>
                </a:hlinkClick>
              </a:rPr>
              <a:t>ΔΕΙΤΕ</a:t>
            </a:r>
            <a:endParaRPr lang="en-US" sz="2200" b="1" dirty="0">
              <a:solidFill>
                <a:schemeClr val="bg1"/>
              </a:solidFill>
            </a:endParaRPr>
          </a:p>
        </p:txBody>
      </p:sp>
      <p:pic>
        <p:nvPicPr>
          <p:cNvPr id="8" name="Picture 7">
            <a:extLst>
              <a:ext uri="{FF2B5EF4-FFF2-40B4-BE49-F238E27FC236}">
                <a16:creationId xmlns:a16="http://schemas.microsoft.com/office/drawing/2014/main" id="{17C6D67B-3C8A-8DBB-EF1B-9A2BF86687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224" t="14874" r="18401" b="13386"/>
          <a:stretch/>
        </p:blipFill>
        <p:spPr>
          <a:xfrm>
            <a:off x="4583886" y="881019"/>
            <a:ext cx="7145506" cy="5792352"/>
          </a:xfrm>
          <a:prstGeom prst="rect">
            <a:avLst/>
          </a:prstGeom>
        </p:spPr>
      </p:pic>
    </p:spTree>
    <p:extLst>
      <p:ext uri="{BB962C8B-B14F-4D97-AF65-F5344CB8AC3E}">
        <p14:creationId xmlns:p14="http://schemas.microsoft.com/office/powerpoint/2010/main" val="243485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02</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rmAutofit fontScale="92500"/>
          </a:bodyPr>
          <a:lstStyle/>
          <a:p>
            <a:r>
              <a:rPr lang="en-GB" sz="4800" dirty="0"/>
              <a:t>"ΤΟ ΝΑ ΓΝΩΡ</a:t>
            </a:r>
            <a:r>
              <a:rPr lang="el-GR" sz="4800" dirty="0"/>
              <a:t>Ι</a:t>
            </a:r>
            <a:r>
              <a:rPr lang="en-GB" sz="4800" dirty="0"/>
              <a:t>ΖΕΙΣ ΤΟΝ ΕΑΥΤ</a:t>
            </a:r>
            <a:r>
              <a:rPr lang="el-GR" sz="4800" dirty="0"/>
              <a:t>Ο</a:t>
            </a:r>
            <a:r>
              <a:rPr lang="en-GB" sz="4800" dirty="0"/>
              <a:t> ΣΟΥ Ε</a:t>
            </a:r>
            <a:r>
              <a:rPr lang="el-GR" sz="4800" dirty="0"/>
              <a:t>Ι</a:t>
            </a:r>
            <a:r>
              <a:rPr lang="en-GB" sz="4800" dirty="0"/>
              <a:t>ΝΑΙ Η ΑΡΧΉ ΤΗΣ ΣΟΦ</a:t>
            </a:r>
            <a:r>
              <a:rPr lang="el-GR" sz="4800" dirty="0"/>
              <a:t>Ι</a:t>
            </a:r>
            <a:r>
              <a:rPr lang="en-GB" sz="4800" dirty="0"/>
              <a:t>ΑΣ" -</a:t>
            </a:r>
          </a:p>
          <a:p>
            <a:endParaRPr lang="en-GB" dirty="0"/>
          </a:p>
          <a:p>
            <a:r>
              <a:rPr lang="en-GB" sz="4800" dirty="0"/>
              <a:t> ΣΩΚΡΑΤΗ</a:t>
            </a:r>
            <a:r>
              <a:rPr lang="en-US" dirty="0"/>
              <a:t>Σ </a:t>
            </a:r>
          </a:p>
        </p:txBody>
      </p:sp>
    </p:spTree>
    <p:extLst>
      <p:ext uri="{BB962C8B-B14F-4D97-AF65-F5344CB8AC3E}">
        <p14:creationId xmlns:p14="http://schemas.microsoft.com/office/powerpoint/2010/main" val="94551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75396"/>
            <a:ext cx="6403527" cy="4909136"/>
            <a:chOff x="5872113" y="815406"/>
            <a:chExt cx="6403527"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3527" cy="4909136"/>
              <a:chOff x="5501052" y="880082"/>
              <a:chExt cx="6403527"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977654"/>
                  <a:ext cx="3085940" cy="622414"/>
                </a:xfrm>
                <a:prstGeom prst="rect">
                  <a:avLst/>
                </a:prstGeom>
                <a:noFill/>
              </p:spPr>
              <p:txBody>
                <a:bodyPr wrap="square" numCol="1" rtlCol="0" anchor="ctr">
                  <a:spAutoFit/>
                </a:bodyPr>
                <a:lstStyle/>
                <a:p>
                  <a:pPr>
                    <a:lnSpc>
                      <a:spcPts val="2040"/>
                    </a:lnSpc>
                    <a:defRPr/>
                  </a:pPr>
                  <a:r>
                    <a:rPr lang="en-GB" dirty="0">
                      <a:solidFill>
                        <a:schemeClr val="bg2"/>
                      </a:solidFill>
                    </a:rPr>
                    <a:t>Νοοτροπία- Μετατροπή του κινδύνου σε αξία</a:t>
                  </a:r>
                  <a:endParaRPr lang="en-GB" dirty="0">
                    <a:solidFill>
                      <a:schemeClr val="bg2"/>
                    </a:solidFill>
                    <a:ea typeface="Lato Light" panose="020F0502020204030203" pitchFamily="34" charset="0"/>
                    <a:cs typeface="Poppins" pitchFamily="2" charset="77"/>
                  </a:endParaRP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984418"/>
                  <a:ext cx="3085940" cy="608885"/>
                </a:xfrm>
                <a:prstGeom prst="rect">
                  <a:avLst/>
                </a:prstGeom>
                <a:noFill/>
              </p:spPr>
              <p:txBody>
                <a:bodyPr wrap="square" numCol="1" rtlCol="0" anchor="ctr">
                  <a:spAutoFit/>
                </a:bodyPr>
                <a:lstStyle/>
                <a:p>
                  <a:pPr>
                    <a:lnSpc>
                      <a:spcPts val="2040"/>
                    </a:lnSpc>
                    <a:defRPr/>
                  </a:pPr>
                  <a:r>
                    <a:rPr lang="en-GB" dirty="0">
                      <a:solidFill>
                        <a:schemeClr val="bg2"/>
                      </a:solidFill>
                    </a:rPr>
                    <a:t>Δομημένη προσέγγιση σε ένα σύμπαν αυξανόμενου κινδύνου</a:t>
                  </a:r>
                  <a:endParaRPr lang="en-GB" dirty="0">
                    <a:solidFill>
                      <a:schemeClr val="bg2"/>
                    </a:solidFill>
                    <a:ea typeface="Lato Light" panose="020F0502020204030203" pitchFamily="34" charset="0"/>
                    <a:cs typeface="Poppins" pitchFamily="2" charset="77"/>
                  </a:endParaRP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77654"/>
                  <a:ext cx="3085031" cy="622414"/>
                </a:xfrm>
                <a:prstGeom prst="rect">
                  <a:avLst/>
                </a:prstGeom>
                <a:noFill/>
              </p:spPr>
              <p:txBody>
                <a:bodyPr wrap="square" numCol="1" rtlCol="0" anchor="ctr">
                  <a:spAutoFit/>
                </a:bodyPr>
                <a:lstStyle/>
                <a:p>
                  <a:pPr>
                    <a:lnSpc>
                      <a:spcPts val="2040"/>
                    </a:lnSpc>
                    <a:defRPr/>
                  </a:pPr>
                  <a:r>
                    <a:rPr lang="en-GB" dirty="0">
                      <a:solidFill>
                        <a:schemeClr val="bg2"/>
                      </a:solidFill>
                    </a:rPr>
                    <a:t>Τόνος στην κορυφή / Ψυχολογική ασφάλεια </a:t>
                  </a:r>
                  <a:endParaRPr lang="en-GB" dirty="0">
                    <a:solidFill>
                      <a:schemeClr val="bg2"/>
                    </a:solidFill>
                    <a:ea typeface="Lato Light" panose="020F0502020204030203" pitchFamily="34" charset="0"/>
                    <a:cs typeface="Poppins" pitchFamily="2" charset="77"/>
                  </a:endParaRP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0470" cy="701724"/>
                <a:chOff x="1416598" y="919839"/>
                <a:chExt cx="3930470"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14455"/>
                  <a:ext cx="3085031" cy="348813"/>
                </a:xfrm>
                <a:prstGeom prst="rect">
                  <a:avLst/>
                </a:prstGeom>
                <a:noFill/>
              </p:spPr>
              <p:txBody>
                <a:bodyPr wrap="square" numCol="1" rtlCol="0" anchor="ctr">
                  <a:spAutoFit/>
                </a:bodyPr>
                <a:lstStyle/>
                <a:p>
                  <a:pPr>
                    <a:lnSpc>
                      <a:spcPts val="2040"/>
                    </a:lnSpc>
                    <a:defRPr/>
                  </a:pPr>
                  <a:r>
                    <a:rPr lang="en-GB" dirty="0">
                      <a:solidFill>
                        <a:schemeClr val="bg2"/>
                      </a:solidFill>
                    </a:rPr>
                    <a:t>Επικοινωνία σχετικά με τον κίνδυνο</a:t>
                  </a:r>
                  <a:endParaRPr lang="en-GB" dirty="0">
                    <a:solidFill>
                      <a:schemeClr val="bg2"/>
                    </a:solidFill>
                    <a:ea typeface="Lato Light" panose="020F0502020204030203" pitchFamily="34" charset="0"/>
                    <a:cs typeface="Poppins" pitchFamily="2" charset="77"/>
                  </a:endParaRP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22586" y="339312"/>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2"/>
                </a:solidFill>
              </a:rPr>
              <a:t>Τα σπουδαία επιχειρηματικά αποτελέσματα και η σπουδαία διαχείριση κινδύνων είναι οι δύο όψεις του ίδιου νομίσματος.</a:t>
            </a:r>
            <a:endParaRPr lang="en-US" sz="2400" dirty="0">
              <a:solidFill>
                <a:schemeClr val="bg2"/>
              </a:solidFill>
            </a:endParaRPr>
          </a:p>
        </p:txBody>
      </p:sp>
      <p:sp>
        <p:nvSpPr>
          <p:cNvPr id="30" name="Rectangle 29">
            <a:extLst>
              <a:ext uri="{FF2B5EF4-FFF2-40B4-BE49-F238E27FC236}">
                <a16:creationId xmlns:a16="http://schemas.microsoft.com/office/drawing/2014/main" id="{69B703A5-2327-0D30-455B-43ECE620F1B0}"/>
              </a:ext>
            </a:extLst>
          </p:cNvPr>
          <p:cNvSpPr/>
          <p:nvPr/>
        </p:nvSpPr>
        <p:spPr>
          <a:xfrm>
            <a:off x="538194" y="277594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67609" y="2585618"/>
            <a:ext cx="4250484" cy="4220217"/>
          </a:xfrm>
          <a:prstGeom prst="rect">
            <a:avLst/>
          </a:prstGeom>
        </p:spPr>
      </p:pic>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D037EA15-0A1A-637B-A35F-9F45C0D4DB33}"/>
              </a:ext>
            </a:extLst>
          </p:cNvPr>
          <p:cNvSpPr txBox="1"/>
          <p:nvPr/>
        </p:nvSpPr>
        <p:spPr>
          <a:xfrm>
            <a:off x="8040015" y="3339663"/>
            <a:ext cx="3085940" cy="584775"/>
          </a:xfrm>
          <a:prstGeom prst="rect">
            <a:avLst/>
          </a:prstGeom>
          <a:noFill/>
        </p:spPr>
        <p:txBody>
          <a:bodyPr wrap="square">
            <a:spAutoFit/>
          </a:bodyPr>
          <a:lstStyle/>
          <a:p>
            <a:r>
              <a:rPr lang="en-GB" sz="1600" dirty="0">
                <a:solidFill>
                  <a:schemeClr val="bg2"/>
                </a:solidFill>
              </a:rPr>
              <a:t>Αλληλεπίδραση μεταξύ κουλτούρας , επικοινωνίας, κινδύνου και στρατηγικής</a:t>
            </a:r>
            <a:endParaRPr lang="en-IE" sz="1600" dirty="0">
              <a:solidFill>
                <a:schemeClr val="bg2"/>
              </a:solidFill>
            </a:endParaRPr>
          </a:p>
        </p:txBody>
      </p:sp>
    </p:spTree>
    <p:extLst>
      <p:ext uri="{BB962C8B-B14F-4D97-AF65-F5344CB8AC3E}">
        <p14:creationId xmlns:p14="http://schemas.microsoft.com/office/powerpoint/2010/main" val="222956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38414" y="2016532"/>
            <a:ext cx="5657585" cy="3867704"/>
          </a:xfrm>
        </p:spPr>
        <p:txBody>
          <a:bodyPr>
            <a:norm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t>Τα ΣΠΠ μπορούν να χρησιμοποιηθούν για την ανίχνευση κρίσεων πριν από την πρόκληση ζημιών και για τη μείωση των ψευδών συναγερμών για πιθανή κρίση.</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2200" dirty="0"/>
              <a:t>Ας δούμε μερικούς Βασικούς Μηχανισμούς Ελέγχου που θα αποτελέσουν το θεμέλιο της γνώσης.</a:t>
            </a:r>
            <a:endParaRPr lang="en-IE" sz="2200" dirty="0">
              <a:solidFill>
                <a:schemeClr val="bg2"/>
              </a:solidFill>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538749" y="371842"/>
            <a:ext cx="5657585" cy="1628741"/>
          </a:xfrm>
        </p:spPr>
        <p:txBody>
          <a:bodyPr>
            <a:normAutofit/>
          </a:bodyPr>
          <a:lstStyle/>
          <a:p>
            <a:r>
              <a:rPr lang="en-GB" sz="3200" dirty="0"/>
              <a:t>Ο συγχρονισμός είναι ζωτικής σημασίας</a:t>
            </a:r>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TextBox 2">
            <a:extLst>
              <a:ext uri="{FF2B5EF4-FFF2-40B4-BE49-F238E27FC236}">
                <a16:creationId xmlns:a16="http://schemas.microsoft.com/office/drawing/2014/main" id="{482A3634-7B2C-D731-07FB-E54F8E15DF6F}"/>
              </a:ext>
            </a:extLst>
          </p:cNvPr>
          <p:cNvSpPr txBox="1"/>
          <p:nvPr/>
        </p:nvSpPr>
        <p:spPr>
          <a:xfrm>
            <a:off x="6708664" y="371842"/>
            <a:ext cx="6097772" cy="461665"/>
          </a:xfrm>
          <a:prstGeom prst="rect">
            <a:avLst/>
          </a:prstGeom>
          <a:noFill/>
        </p:spPr>
        <p:txBody>
          <a:bodyPr wrap="square">
            <a:spAutoFit/>
          </a:bodyPr>
          <a:lstStyle/>
          <a:p>
            <a:r>
              <a:rPr lang="en-GB" sz="2400" b="1" dirty="0">
                <a:solidFill>
                  <a:srgbClr val="B41F7A"/>
                </a:solidFill>
              </a:rPr>
              <a:t>Μηνιαίες αξιολογήσεις</a:t>
            </a:r>
            <a:endParaRPr lang="en-IE" sz="2400" b="1" dirty="0">
              <a:solidFill>
                <a:srgbClr val="B41F7A"/>
              </a:solidFill>
            </a:endParaRPr>
          </a:p>
        </p:txBody>
      </p:sp>
      <p:sp>
        <p:nvSpPr>
          <p:cNvPr id="8" name="TextBox 7">
            <a:extLst>
              <a:ext uri="{FF2B5EF4-FFF2-40B4-BE49-F238E27FC236}">
                <a16:creationId xmlns:a16="http://schemas.microsoft.com/office/drawing/2014/main" id="{819DB288-60C2-9C48-6AB7-8438E43D0067}"/>
              </a:ext>
            </a:extLst>
          </p:cNvPr>
          <p:cNvSpPr txBox="1"/>
          <p:nvPr/>
        </p:nvSpPr>
        <p:spPr>
          <a:xfrm>
            <a:off x="6734538" y="833507"/>
            <a:ext cx="5019048" cy="3467616"/>
          </a:xfrm>
          <a:prstGeom prst="rect">
            <a:avLst/>
          </a:prstGeom>
          <a:noFill/>
        </p:spPr>
        <p:txBody>
          <a:bodyPr wrap="square">
            <a:spAutoFit/>
          </a:bodyPr>
          <a:lstStyle/>
          <a:p>
            <a:pPr algn="l">
              <a:spcBef>
                <a:spcPts val="600"/>
              </a:spcBef>
            </a:pPr>
            <a:r>
              <a:rPr lang="en-GB" sz="2200" dirty="0">
                <a:solidFill>
                  <a:srgbClr val="595959"/>
                </a:solidFill>
                <a:ea typeface="Open Sans Light" panose="020B0306030504020204" pitchFamily="34" charset="0"/>
                <a:cs typeface="Open Sans Light" panose="020B0306030504020204" pitchFamily="34" charset="0"/>
              </a:rPr>
              <a:t>Βασικές επιχειρηματικές ανησυχίες:</a:t>
            </a:r>
          </a:p>
          <a:p>
            <a:pPr marL="176209" indent="-176209" algn="l">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Πού βρίσκεται η εταιρεία μου σήμερα οικονομικά;</a:t>
            </a:r>
          </a:p>
          <a:p>
            <a:pPr marL="176209" indent="-176209" algn="l">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Ποιοι είναι οι οδηγοί του κόστους μου;</a:t>
            </a:r>
          </a:p>
          <a:p>
            <a:pPr marL="176209" indent="-176209" algn="l">
              <a:spcBef>
                <a:spcPts val="600"/>
              </a:spcBef>
              <a:buFont typeface="Symbol" panose="05050102010706020507" pitchFamily="18" charset="2"/>
              <a:buChar char="-"/>
            </a:pPr>
            <a:r>
              <a:rPr lang="en-GB" sz="2200" dirty="0">
                <a:solidFill>
                  <a:srgbClr val="595959"/>
                </a:solidFill>
                <a:ea typeface="Open Sans Light" panose="020B0306030504020204" pitchFamily="34" charset="0"/>
                <a:cs typeface="Open Sans Light" panose="020B0306030504020204" pitchFamily="34" charset="0"/>
              </a:rPr>
              <a:t>Πού πήγαν τα χρήματά μου;</a:t>
            </a:r>
          </a:p>
          <a:p>
            <a:pPr algn="l">
              <a:spcBef>
                <a:spcPts val="600"/>
              </a:spcBef>
            </a:pPr>
            <a:endParaRPr lang="en-GB" sz="2200" dirty="0">
              <a:solidFill>
                <a:srgbClr val="595959"/>
              </a:solidFill>
              <a:ea typeface="Open Sans Light" panose="020B0306030504020204" pitchFamily="34" charset="0"/>
              <a:cs typeface="Open Sans Light" panose="020B0306030504020204" pitchFamily="34" charset="0"/>
            </a:endParaRPr>
          </a:p>
          <a:p>
            <a:pPr>
              <a:spcBef>
                <a:spcPts val="600"/>
              </a:spcBef>
            </a:pPr>
            <a:r>
              <a:rPr lang="en-GB" sz="2200" b="1" dirty="0">
                <a:solidFill>
                  <a:srgbClr val="595959"/>
                </a:solidFill>
                <a:ea typeface="Open Sans Light" panose="020B0306030504020204" pitchFamily="34" charset="0"/>
                <a:cs typeface="Open Sans Light" panose="020B0306030504020204" pitchFamily="34" charset="0"/>
                <a:sym typeface="Wingdings" panose="05000000000000000000" pitchFamily="2" charset="2"/>
              </a:rPr>
              <a:t>Πρώτο βήμα: </a:t>
            </a:r>
            <a:r>
              <a:rPr lang="en-GB" sz="2200" b="1" dirty="0" err="1">
                <a:solidFill>
                  <a:srgbClr val="595959"/>
                </a:solidFill>
                <a:ea typeface="Open Sans Light" panose="020B0306030504020204" pitchFamily="34" charset="0"/>
                <a:cs typeface="Open Sans Light" panose="020B0306030504020204" pitchFamily="34" charset="0"/>
                <a:sym typeface="Wingdings" panose="05000000000000000000" pitchFamily="2" charset="2"/>
              </a:rPr>
              <a:t>Αναλύστε τις </a:t>
            </a:r>
            <a:r>
              <a:rPr lang="en-GB" sz="2200" b="1" dirty="0">
                <a:solidFill>
                  <a:srgbClr val="595959"/>
                </a:solidFill>
                <a:ea typeface="Open Sans Light" panose="020B0306030504020204" pitchFamily="34" charset="0"/>
                <a:cs typeface="Open Sans Light" panose="020B0306030504020204" pitchFamily="34" charset="0"/>
                <a:sym typeface="Wingdings" panose="05000000000000000000" pitchFamily="2" charset="2"/>
              </a:rPr>
              <a:t>μηνιαίες επιχειρηματικές αξιολογήσεις</a:t>
            </a:r>
          </a:p>
          <a:p>
            <a:pPr algn="l">
              <a:lnSpc>
                <a:spcPts val="15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7941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80237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293120" cy="6463521"/>
          </a:xfrm>
        </p:spPr>
        <p:txBody>
          <a:bodyPr>
            <a:normAutofit/>
          </a:bodyPr>
          <a:lstStyle/>
          <a:p>
            <a:r>
              <a:rPr lang="en-GB" dirty="0">
                <a:solidFill>
                  <a:schemeClr val="bg1"/>
                </a:solidFill>
              </a:rPr>
              <a:t>Τι είναι οι KPIs - και τι όχι!</a:t>
            </a:r>
          </a:p>
          <a:p>
            <a:endParaRPr lang="en-GB" dirty="0">
              <a:solidFill>
                <a:schemeClr val="bg1"/>
              </a:solidFill>
            </a:endParaRPr>
          </a:p>
          <a:p>
            <a:endParaRPr lang="en-GB" dirty="0">
              <a:solidFill>
                <a:schemeClr val="bg1"/>
              </a:solidFill>
            </a:endParaRPr>
          </a:p>
          <a:p>
            <a:pPr>
              <a:lnSpc>
                <a:spcPts val="2260"/>
              </a:lnSpc>
              <a:spcBef>
                <a:spcPts val="0"/>
              </a:spcBef>
            </a:pPr>
            <a:r>
              <a:rPr lang="en-GB" sz="2400" dirty="0">
                <a:solidFill>
                  <a:schemeClr val="bg1"/>
                </a:solidFill>
              </a:rPr>
              <a:t>Οι διευθυντές των ΜΜΕ και οι ομάδες μπορούν εύκολα να χάσουν την αίσθηση του τι είναι πραγματικά σημαντικό ανάμεσα σε όλους τους στόχους και τις επιδιώξεις. Χρειάζονται λίγα και απλά βασικά στοιχεία που να τους λένε αν βρίσκονται σε καλό δρόμο ή όχι. </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03A753F1-0DE1-93CF-15D3-FDEA195E45E2}"/>
              </a:ext>
            </a:extLst>
          </p:cNvPr>
          <p:cNvGrpSpPr/>
          <p:nvPr/>
        </p:nvGrpSpPr>
        <p:grpSpPr>
          <a:xfrm>
            <a:off x="5343856" y="1582488"/>
            <a:ext cx="6620353" cy="1918740"/>
            <a:chOff x="4813591" y="1780979"/>
            <a:chExt cx="6620353" cy="2303689"/>
          </a:xfrm>
        </p:grpSpPr>
        <p:sp>
          <p:nvSpPr>
            <p:cNvPr id="46" name="Freeform 1">
              <a:extLst>
                <a:ext uri="{FF2B5EF4-FFF2-40B4-BE49-F238E27FC236}">
                  <a16:creationId xmlns:a16="http://schemas.microsoft.com/office/drawing/2014/main" id="{D03B51D3-6A9B-55C3-FFD5-5D7871AD09B9}"/>
                </a:ext>
              </a:extLst>
            </p:cNvPr>
            <p:cNvSpPr>
              <a:spLocks noChangeArrowheads="1"/>
            </p:cNvSpPr>
            <p:nvPr/>
          </p:nvSpPr>
          <p:spPr bwMode="auto">
            <a:xfrm>
              <a:off x="7450714" y="1790534"/>
              <a:ext cx="3983230" cy="2294134"/>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dirty="0"/>
            </a:p>
          </p:txBody>
        </p:sp>
        <p:sp>
          <p:nvSpPr>
            <p:cNvPr id="47" name="Freeform 1">
              <a:extLst>
                <a:ext uri="{FF2B5EF4-FFF2-40B4-BE49-F238E27FC236}">
                  <a16:creationId xmlns:a16="http://schemas.microsoft.com/office/drawing/2014/main" id="{8DC569A6-DAD7-2F44-A2A5-5FAA12FD897D}"/>
                </a:ext>
              </a:extLst>
            </p:cNvPr>
            <p:cNvSpPr>
              <a:spLocks noChangeArrowheads="1"/>
            </p:cNvSpPr>
            <p:nvPr/>
          </p:nvSpPr>
          <p:spPr bwMode="auto">
            <a:xfrm>
              <a:off x="4813591" y="1780979"/>
              <a:ext cx="4744864" cy="2303689"/>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a:p>
          </p:txBody>
        </p:sp>
      </p:grpSp>
      <p:sp>
        <p:nvSpPr>
          <p:cNvPr id="48" name="Freeform 243">
            <a:extLst>
              <a:ext uri="{FF2B5EF4-FFF2-40B4-BE49-F238E27FC236}">
                <a16:creationId xmlns:a16="http://schemas.microsoft.com/office/drawing/2014/main" id="{F32BAB5E-7731-A5D8-1591-FB0ADBC48EE0}"/>
              </a:ext>
            </a:extLst>
          </p:cNvPr>
          <p:cNvSpPr>
            <a:spLocks noChangeArrowheads="1"/>
          </p:cNvSpPr>
          <p:nvPr/>
        </p:nvSpPr>
        <p:spPr bwMode="auto">
          <a:xfrm>
            <a:off x="4345658" y="1556166"/>
            <a:ext cx="2400114" cy="2046980"/>
          </a:xfrm>
          <a:custGeom>
            <a:avLst/>
            <a:gdLst>
              <a:gd name="T0" fmla="*/ 3457 w 3536"/>
              <a:gd name="T1" fmla="*/ 0 h 3015"/>
              <a:gd name="T2" fmla="*/ 3457 w 3536"/>
              <a:gd name="T3" fmla="*/ 0 h 3015"/>
              <a:gd name="T4" fmla="*/ 3506 w 3536"/>
              <a:gd name="T5" fmla="*/ 96 h 3015"/>
              <a:gd name="T6" fmla="*/ 3506 w 3536"/>
              <a:gd name="T7" fmla="*/ 96 h 3015"/>
              <a:gd name="T8" fmla="*/ 2891 w 3536"/>
              <a:gd name="T9" fmla="*/ 1589 h 3015"/>
              <a:gd name="T10" fmla="*/ 2891 w 3536"/>
              <a:gd name="T11" fmla="*/ 1589 h 3015"/>
              <a:gd name="T12" fmla="*/ 2882 w 3536"/>
              <a:gd name="T13" fmla="*/ 1661 h 3015"/>
              <a:gd name="T14" fmla="*/ 2882 w 3536"/>
              <a:gd name="T15" fmla="*/ 1661 h 3015"/>
              <a:gd name="T16" fmla="*/ 1357 w 3536"/>
              <a:gd name="T17" fmla="*/ 3014 h 3015"/>
              <a:gd name="T18" fmla="*/ 1357 w 3536"/>
              <a:gd name="T19" fmla="*/ 3014 h 3015"/>
              <a:gd name="T20" fmla="*/ 1357 w 3536"/>
              <a:gd name="T21" fmla="*/ 3014 h 3015"/>
              <a:gd name="T22" fmla="*/ 0 w 3536"/>
              <a:gd name="T23" fmla="*/ 1658 h 3015"/>
              <a:gd name="T24" fmla="*/ 0 w 3536"/>
              <a:gd name="T25" fmla="*/ 1507 h 3015"/>
              <a:gd name="T26" fmla="*/ 0 w 3536"/>
              <a:gd name="T27" fmla="*/ 1507 h 3015"/>
              <a:gd name="T28" fmla="*/ 1507 w 3536"/>
              <a:gd name="T29" fmla="*/ 0 h 3015"/>
              <a:gd name="T30" fmla="*/ 3457 w 3536"/>
              <a:gd name="T31"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6" h="3015">
                <a:moveTo>
                  <a:pt x="3457" y="0"/>
                </a:moveTo>
                <a:lnTo>
                  <a:pt x="3457" y="0"/>
                </a:lnTo>
                <a:cubicBezTo>
                  <a:pt x="3507" y="0"/>
                  <a:pt x="3535" y="57"/>
                  <a:pt x="3506" y="96"/>
                </a:cubicBezTo>
                <a:lnTo>
                  <a:pt x="3506" y="96"/>
                </a:lnTo>
                <a:cubicBezTo>
                  <a:pt x="3303" y="369"/>
                  <a:pt x="2990" y="880"/>
                  <a:pt x="2891" y="1589"/>
                </a:cubicBezTo>
                <a:lnTo>
                  <a:pt x="2891" y="1589"/>
                </a:lnTo>
                <a:cubicBezTo>
                  <a:pt x="2888" y="1613"/>
                  <a:pt x="2885" y="1637"/>
                  <a:pt x="2882" y="1661"/>
                </a:cubicBezTo>
                <a:lnTo>
                  <a:pt x="2882" y="1661"/>
                </a:lnTo>
                <a:cubicBezTo>
                  <a:pt x="2793" y="2433"/>
                  <a:pt x="2135" y="3014"/>
                  <a:pt x="1357" y="3014"/>
                </a:cubicBezTo>
                <a:lnTo>
                  <a:pt x="1357" y="3014"/>
                </a:lnTo>
                <a:lnTo>
                  <a:pt x="1357" y="3014"/>
                </a:lnTo>
                <a:cubicBezTo>
                  <a:pt x="607" y="3014"/>
                  <a:pt x="0" y="2406"/>
                  <a:pt x="0" y="1658"/>
                </a:cubicBezTo>
                <a:lnTo>
                  <a:pt x="0" y="1507"/>
                </a:lnTo>
                <a:lnTo>
                  <a:pt x="0" y="1507"/>
                </a:lnTo>
                <a:cubicBezTo>
                  <a:pt x="0" y="675"/>
                  <a:pt x="674" y="0"/>
                  <a:pt x="1507" y="0"/>
                </a:cubicBezTo>
                <a:lnTo>
                  <a:pt x="3457" y="0"/>
                </a:lnTo>
              </a:path>
            </a:pathLst>
          </a:custGeom>
          <a:solidFill>
            <a:srgbClr val="F16924"/>
          </a:solidFill>
          <a:ln>
            <a:noFill/>
          </a:ln>
          <a:effectLst/>
        </p:spPr>
        <p:txBody>
          <a:bodyPr wrap="none" anchor="ctr"/>
          <a:lstStyle/>
          <a:p>
            <a:endParaRPr lang="en-US"/>
          </a:p>
        </p:txBody>
      </p:sp>
      <p:sp>
        <p:nvSpPr>
          <p:cNvPr id="49" name="CuadroTexto 547">
            <a:extLst>
              <a:ext uri="{FF2B5EF4-FFF2-40B4-BE49-F238E27FC236}">
                <a16:creationId xmlns:a16="http://schemas.microsoft.com/office/drawing/2014/main" id="{D9FBB490-F32F-DEA0-DFAE-56AFA3FA4AD3}"/>
              </a:ext>
            </a:extLst>
          </p:cNvPr>
          <p:cNvSpPr txBox="1"/>
          <p:nvPr/>
        </p:nvSpPr>
        <p:spPr>
          <a:xfrm>
            <a:off x="6571345" y="1094501"/>
            <a:ext cx="5620655" cy="414024"/>
          </a:xfrm>
          <a:prstGeom prst="rect">
            <a:avLst/>
          </a:prstGeom>
          <a:noFill/>
        </p:spPr>
        <p:txBody>
          <a:bodyPr wrap="square" rtlCol="0">
            <a:spAutoFit/>
          </a:bodyPr>
          <a:lstStyle/>
          <a:p>
            <a:pPr>
              <a:lnSpc>
                <a:spcPts val="2480"/>
              </a:lnSpc>
            </a:pPr>
            <a:r>
              <a:rPr lang="en-GB" sz="2400" b="1" dirty="0">
                <a:solidFill>
                  <a:srgbClr val="F16924"/>
                </a:solidFill>
                <a:latin typeface="Calibri" panose="020F0502020204030204" pitchFamily="34" charset="0"/>
                <a:ea typeface="Lato" charset="0"/>
                <a:cs typeface="Calibri" panose="020F0502020204030204" pitchFamily="34" charset="0"/>
              </a:rPr>
              <a:t> Το KPIS πρέπει να πληροί βασικές απαιτήσεις</a:t>
            </a:r>
          </a:p>
        </p:txBody>
      </p:sp>
      <p:grpSp>
        <p:nvGrpSpPr>
          <p:cNvPr id="53" name="Group 52">
            <a:extLst>
              <a:ext uri="{FF2B5EF4-FFF2-40B4-BE49-F238E27FC236}">
                <a16:creationId xmlns:a16="http://schemas.microsoft.com/office/drawing/2014/main" id="{C245EC04-A097-7F58-1F9A-A92BFA68D941}"/>
              </a:ext>
            </a:extLst>
          </p:cNvPr>
          <p:cNvGrpSpPr/>
          <p:nvPr/>
        </p:nvGrpSpPr>
        <p:grpSpPr>
          <a:xfrm>
            <a:off x="4802376" y="1987329"/>
            <a:ext cx="1186862" cy="1184653"/>
            <a:chOff x="5828070" y="2293165"/>
            <a:chExt cx="1186862" cy="1184653"/>
          </a:xfrm>
          <a:solidFill>
            <a:schemeClr val="bg1"/>
          </a:solidFill>
        </p:grpSpPr>
        <p:sp>
          <p:nvSpPr>
            <p:cNvPr id="54" name="Freeform 53">
              <a:extLst>
                <a:ext uri="{FF2B5EF4-FFF2-40B4-BE49-F238E27FC236}">
                  <a16:creationId xmlns:a16="http://schemas.microsoft.com/office/drawing/2014/main" id="{9CDCA1CB-918E-2A7A-CFD3-364E0CE1B48F}"/>
                </a:ext>
              </a:extLst>
            </p:cNvPr>
            <p:cNvSpPr/>
            <p:nvPr/>
          </p:nvSpPr>
          <p:spPr>
            <a:xfrm>
              <a:off x="5828070" y="2422663"/>
              <a:ext cx="1053970" cy="1055155"/>
            </a:xfrm>
            <a:custGeom>
              <a:avLst/>
              <a:gdLst>
                <a:gd name="connsiteX0" fmla="*/ 87346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4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3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8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468 w 1053970"/>
                <a:gd name="connsiteY38" fmla="*/ 1055156 h 1055155"/>
                <a:gd name="connsiteX39" fmla="*/ 182972 w 1053970"/>
                <a:gd name="connsiteY39" fmla="*/ 1037748 h 1055155"/>
                <a:gd name="connsiteX40" fmla="*/ 870646 w 1053970"/>
                <a:gd name="connsiteY40" fmla="*/ 1037748 h 1055155"/>
                <a:gd name="connsiteX41" fmla="*/ 871116 w 1053970"/>
                <a:gd name="connsiteY41" fmla="*/ 1037748 h 1055155"/>
                <a:gd name="connsiteX42" fmla="*/ 877231 w 1053970"/>
                <a:gd name="connsiteY42" fmla="*/ 1035866 h 1055155"/>
                <a:gd name="connsiteX43" fmla="*/ 1031981 w 1053970"/>
                <a:gd name="connsiteY43" fmla="*/ 890960 h 1055155"/>
                <a:gd name="connsiteX44" fmla="*/ 1036685 w 1053970"/>
                <a:gd name="connsiteY44" fmla="*/ 815214 h 1055155"/>
                <a:gd name="connsiteX45" fmla="*/ 1036685 w 1053970"/>
                <a:gd name="connsiteY45" fmla="*/ 799218 h 1055155"/>
                <a:gd name="connsiteX46" fmla="*/ 1036685 w 1053970"/>
                <a:gd name="connsiteY46" fmla="*/ 591739 h 1055155"/>
                <a:gd name="connsiteX47" fmla="*/ 989648 w 1053970"/>
                <a:gd name="connsiteY47" fmla="*/ 536693 h 1055155"/>
                <a:gd name="connsiteX48" fmla="*/ 943552 w 1053970"/>
                <a:gd name="connsiteY48" fmla="*/ 549396 h 1055155"/>
                <a:gd name="connsiteX49" fmla="*/ 923797 w 1053970"/>
                <a:gd name="connsiteY49" fmla="*/ 595032 h 1055155"/>
                <a:gd name="connsiteX50" fmla="*/ 923797 w 1053970"/>
                <a:gd name="connsiteY50" fmla="*/ 750289 h 1055155"/>
                <a:gd name="connsiteX51" fmla="*/ 923797 w 1053970"/>
                <a:gd name="connsiteY51" fmla="*/ 845795 h 1055155"/>
                <a:gd name="connsiteX52" fmla="*/ 844305 w 1053970"/>
                <a:gd name="connsiteY52" fmla="*/ 924835 h 1055155"/>
                <a:gd name="connsiteX53" fmla="*/ 208372 w 1053970"/>
                <a:gd name="connsiteY53" fmla="*/ 924835 h 1055155"/>
                <a:gd name="connsiteX54" fmla="*/ 128880 w 1053970"/>
                <a:gd name="connsiteY54" fmla="*/ 845324 h 1055155"/>
                <a:gd name="connsiteX55" fmla="*/ 128880 w 1053970"/>
                <a:gd name="connsiteY55" fmla="*/ 672660 h 1055155"/>
                <a:gd name="connsiteX56" fmla="*/ 128410 w 1053970"/>
                <a:gd name="connsiteY56" fmla="*/ 209243 h 1055155"/>
                <a:gd name="connsiteX57" fmla="*/ 151928 w 1053970"/>
                <a:gd name="connsiteY57" fmla="*/ 151375 h 1055155"/>
                <a:gd name="connsiteX58" fmla="*/ 209313 w 1053970"/>
                <a:gd name="connsiteY58" fmla="*/ 129263 h 1055155"/>
                <a:gd name="connsiteX59" fmla="*/ 419566 w 1053970"/>
                <a:gd name="connsiteY59" fmla="*/ 129733 h 1055155"/>
                <a:gd name="connsiteX60" fmla="*/ 460017 w 1053970"/>
                <a:gd name="connsiteY60" fmla="*/ 129733 h 1055155"/>
                <a:gd name="connsiteX61" fmla="*/ 517872 w 1053970"/>
                <a:gd name="connsiteY61" fmla="*/ 73276 h 1055155"/>
                <a:gd name="connsiteX62" fmla="*/ 459547 w 1053970"/>
                <a:gd name="connsiteY62" fmla="*/ 17290 h 1055155"/>
                <a:gd name="connsiteX63" fmla="*/ 434147 w 1053970"/>
                <a:gd name="connsiteY63" fmla="*/ 17290 h 1055155"/>
                <a:gd name="connsiteX64" fmla="*/ 199905 w 1053970"/>
                <a:gd name="connsiteY64" fmla="*/ 17290 h 1055155"/>
                <a:gd name="connsiteX65" fmla="*/ 21637 w 1053970"/>
                <a:gd name="connsiteY65" fmla="*/ 159844 h 1055155"/>
                <a:gd name="connsiteX66" fmla="*/ 17874 w 1053970"/>
                <a:gd name="connsiteY66" fmla="*/ 176310 h 1055155"/>
                <a:gd name="connsiteX67" fmla="*/ 16463 w 1053970"/>
                <a:gd name="connsiteY67" fmla="*/ 183367 h 1055155"/>
                <a:gd name="connsiteX68" fmla="*/ 16463 w 1053970"/>
                <a:gd name="connsiteY68" fmla="*/ 872612 h 1055155"/>
                <a:gd name="connsiteX69" fmla="*/ 18344 w 1053970"/>
                <a:gd name="connsiteY69" fmla="*/ 880610 h 1055155"/>
                <a:gd name="connsiteX70" fmla="*/ 22578 w 1053970"/>
                <a:gd name="connsiteY70" fmla="*/ 898958 h 1055155"/>
                <a:gd name="connsiteX71" fmla="*/ 175917 w 1053970"/>
                <a:gd name="connsiteY71" fmla="*/ 1036337 h 1055155"/>
                <a:gd name="connsiteX72" fmla="*/ 182972 w 1053970"/>
                <a:gd name="connsiteY72" fmla="*/ 1037748 h 1055155"/>
                <a:gd name="connsiteX73" fmla="*/ 18297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468" y="1055156"/>
                  </a:moveTo>
                  <a:lnTo>
                    <a:pt x="180150" y="1055156"/>
                  </a:lnTo>
                  <a:lnTo>
                    <a:pt x="178739" y="1054685"/>
                  </a:lnTo>
                  <a:cubicBezTo>
                    <a:pt x="177798" y="1054215"/>
                    <a:pt x="177328" y="1054215"/>
                    <a:pt x="176387" y="1053744"/>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1"/>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3"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6"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3" y="515993"/>
                    <a:pt x="992000" y="519286"/>
                  </a:cubicBezTo>
                  <a:cubicBezTo>
                    <a:pt x="1026807" y="524461"/>
                    <a:pt x="1053618" y="555512"/>
                    <a:pt x="1053618" y="591268"/>
                  </a:cubicBezTo>
                  <a:cubicBezTo>
                    <a:pt x="1054088" y="655253"/>
                    <a:pt x="1054088" y="728176"/>
                    <a:pt x="1053618" y="798748"/>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50" y="1052804"/>
                    <a:pt x="874409" y="1053274"/>
                  </a:cubicBezTo>
                  <a:lnTo>
                    <a:pt x="873468" y="1055156"/>
                  </a:lnTo>
                  <a:close/>
                  <a:moveTo>
                    <a:pt x="182972" y="1037748"/>
                  </a:moveTo>
                  <a:lnTo>
                    <a:pt x="870646" y="1037748"/>
                  </a:lnTo>
                  <a:cubicBezTo>
                    <a:pt x="870646" y="1037748"/>
                    <a:pt x="871116" y="1037748"/>
                    <a:pt x="871116" y="1037748"/>
                  </a:cubicBezTo>
                  <a:cubicBezTo>
                    <a:pt x="872998" y="1037278"/>
                    <a:pt x="874879" y="1036337"/>
                    <a:pt x="877231" y="1035866"/>
                  </a:cubicBezTo>
                  <a:cubicBezTo>
                    <a:pt x="955782" y="1024575"/>
                    <a:pt x="1017870" y="966707"/>
                    <a:pt x="1031981" y="890960"/>
                  </a:cubicBezTo>
                  <a:cubicBezTo>
                    <a:pt x="1036685" y="866496"/>
                    <a:pt x="1036685" y="840620"/>
                    <a:pt x="1036685" y="815214"/>
                  </a:cubicBezTo>
                  <a:cubicBezTo>
                    <a:pt x="1036685" y="810039"/>
                    <a:pt x="1036685" y="804864"/>
                    <a:pt x="1036685" y="799218"/>
                  </a:cubicBezTo>
                  <a:cubicBezTo>
                    <a:pt x="1037155" y="728647"/>
                    <a:pt x="1037155" y="655723"/>
                    <a:pt x="1036685" y="591739"/>
                  </a:cubicBezTo>
                  <a:cubicBezTo>
                    <a:pt x="1036685" y="563981"/>
                    <a:pt x="1016459" y="540457"/>
                    <a:pt x="989648" y="536693"/>
                  </a:cubicBezTo>
                  <a:cubicBezTo>
                    <a:pt x="972245" y="534341"/>
                    <a:pt x="955782" y="538575"/>
                    <a:pt x="943552" y="549396"/>
                  </a:cubicBezTo>
                  <a:cubicBezTo>
                    <a:pt x="930853" y="560217"/>
                    <a:pt x="923797" y="576684"/>
                    <a:pt x="923797" y="595032"/>
                  </a:cubicBezTo>
                  <a:cubicBezTo>
                    <a:pt x="923797" y="646784"/>
                    <a:pt x="923797" y="699477"/>
                    <a:pt x="923797" y="750289"/>
                  </a:cubicBezTo>
                  <a:cubicBezTo>
                    <a:pt x="923797" y="782281"/>
                    <a:pt x="923797" y="814273"/>
                    <a:pt x="923797" y="845795"/>
                  </a:cubicBezTo>
                  <a:cubicBezTo>
                    <a:pt x="923797" y="895195"/>
                    <a:pt x="894164" y="924835"/>
                    <a:pt x="844305" y="924835"/>
                  </a:cubicBezTo>
                  <a:cubicBezTo>
                    <a:pt x="632171" y="924835"/>
                    <a:pt x="420506" y="924835"/>
                    <a:pt x="208372" y="924835"/>
                  </a:cubicBezTo>
                  <a:cubicBezTo>
                    <a:pt x="159454" y="924835"/>
                    <a:pt x="128880" y="894254"/>
                    <a:pt x="128880" y="845324"/>
                  </a:cubicBezTo>
                  <a:cubicBezTo>
                    <a:pt x="128880" y="787927"/>
                    <a:pt x="128880" y="730058"/>
                    <a:pt x="128880" y="672660"/>
                  </a:cubicBezTo>
                  <a:cubicBezTo>
                    <a:pt x="128880" y="520697"/>
                    <a:pt x="128880" y="363559"/>
                    <a:pt x="128410" y="209243"/>
                  </a:cubicBezTo>
                  <a:cubicBezTo>
                    <a:pt x="128410" y="186661"/>
                    <a:pt x="136406" y="165960"/>
                    <a:pt x="151928" y="151375"/>
                  </a:cubicBezTo>
                  <a:cubicBezTo>
                    <a:pt x="166980" y="136790"/>
                    <a:pt x="187205" y="128792"/>
                    <a:pt x="209313" y="129263"/>
                  </a:cubicBezTo>
                  <a:cubicBezTo>
                    <a:pt x="279397" y="130674"/>
                    <a:pt x="350422" y="130204"/>
                    <a:pt x="419566" y="129733"/>
                  </a:cubicBezTo>
                  <a:cubicBezTo>
                    <a:pt x="433206" y="129733"/>
                    <a:pt x="446376" y="129733"/>
                    <a:pt x="460017" y="129733"/>
                  </a:cubicBezTo>
                  <a:cubicBezTo>
                    <a:pt x="492943" y="129733"/>
                    <a:pt x="517872" y="105269"/>
                    <a:pt x="517872" y="73276"/>
                  </a:cubicBezTo>
                  <a:cubicBezTo>
                    <a:pt x="517872" y="41284"/>
                    <a:pt x="492943" y="17290"/>
                    <a:pt x="459547" y="17290"/>
                  </a:cubicBezTo>
                  <a:lnTo>
                    <a:pt x="434147" y="17290"/>
                  </a:lnTo>
                  <a:cubicBezTo>
                    <a:pt x="357478" y="17290"/>
                    <a:pt x="277986" y="16819"/>
                    <a:pt x="199905" y="17290"/>
                  </a:cubicBezTo>
                  <a:cubicBezTo>
                    <a:pt x="114769" y="17760"/>
                    <a:pt x="41392" y="76570"/>
                    <a:pt x="21637" y="159844"/>
                  </a:cubicBezTo>
                  <a:cubicBezTo>
                    <a:pt x="20226" y="165019"/>
                    <a:pt x="19285" y="170665"/>
                    <a:pt x="17874" y="176310"/>
                  </a:cubicBezTo>
                  <a:cubicBezTo>
                    <a:pt x="17404" y="178663"/>
                    <a:pt x="16933" y="181015"/>
                    <a:pt x="16463" y="183367"/>
                  </a:cubicBezTo>
                  <a:lnTo>
                    <a:pt x="16463" y="872612"/>
                  </a:lnTo>
                  <a:cubicBezTo>
                    <a:pt x="16933" y="875435"/>
                    <a:pt x="17404" y="877787"/>
                    <a:pt x="18344" y="880610"/>
                  </a:cubicBezTo>
                  <a:cubicBezTo>
                    <a:pt x="19755" y="886726"/>
                    <a:pt x="21166" y="892842"/>
                    <a:pt x="22578" y="898958"/>
                  </a:cubicBezTo>
                  <a:cubicBezTo>
                    <a:pt x="41392" y="971882"/>
                    <a:pt x="101599" y="1025516"/>
                    <a:pt x="175917" y="1036337"/>
                  </a:cubicBezTo>
                  <a:cubicBezTo>
                    <a:pt x="178739" y="1036337"/>
                    <a:pt x="181091" y="1037278"/>
                    <a:pt x="182972" y="1037748"/>
                  </a:cubicBezTo>
                  <a:cubicBezTo>
                    <a:pt x="182502" y="1037748"/>
                    <a:pt x="182972" y="1037748"/>
                    <a:pt x="182972" y="1037748"/>
                  </a:cubicBezTo>
                  <a:close/>
                </a:path>
              </a:pathLst>
            </a:custGeom>
            <a:grpFill/>
            <a:ln w="4695" cap="flat">
              <a:solidFill>
                <a:schemeClr val="bg1"/>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5A9AFA9-6DEA-3BA0-73E6-84F8A4291EEF}"/>
                </a:ext>
              </a:extLst>
            </p:cNvPr>
            <p:cNvSpPr/>
            <p:nvPr/>
          </p:nvSpPr>
          <p:spPr>
            <a:xfrm>
              <a:off x="6236965" y="2345237"/>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solidFill>
              <a:srgbClr val="EDA13E"/>
            </a:solidFill>
            <a:ln w="469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755F5DF-236D-EAA6-A4E3-AFDCE42009BF}"/>
                </a:ext>
              </a:extLst>
            </p:cNvPr>
            <p:cNvSpPr/>
            <p:nvPr/>
          </p:nvSpPr>
          <p:spPr>
            <a:xfrm>
              <a:off x="6216972" y="2293165"/>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grpFill/>
            <a:ln w="4695" cap="flat">
              <a:solidFill>
                <a:schemeClr val="bg1"/>
              </a:solidFill>
              <a:prstDash val="solid"/>
              <a:miter/>
            </a:ln>
          </p:spPr>
          <p:txBody>
            <a:bodyPr rtlCol="0" anchor="ctr"/>
            <a:lstStyle/>
            <a:p>
              <a:endParaRPr lang="en-US"/>
            </a:p>
          </p:txBody>
        </p:sp>
      </p:grpSp>
      <p:sp>
        <p:nvSpPr>
          <p:cNvPr id="63" name="Rectángulo 548">
            <a:extLst>
              <a:ext uri="{FF2B5EF4-FFF2-40B4-BE49-F238E27FC236}">
                <a16:creationId xmlns:a16="http://schemas.microsoft.com/office/drawing/2014/main" id="{6AAD7437-50DF-4AAE-E162-8E2F0A3407E7}"/>
              </a:ext>
            </a:extLst>
          </p:cNvPr>
          <p:cNvSpPr/>
          <p:nvPr/>
        </p:nvSpPr>
        <p:spPr>
          <a:xfrm>
            <a:off x="6626265" y="1691913"/>
            <a:ext cx="5075271" cy="1775486"/>
          </a:xfrm>
          <a:prstGeom prst="rect">
            <a:avLst/>
          </a:prstGeom>
        </p:spPr>
        <p:txBody>
          <a:bodyPr wrap="square">
            <a:spAutoFit/>
          </a:bodyPr>
          <a:lstStyle/>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Μετρήσιμα / μετρήσιμα και εφαρμόσιμα</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Μέτρηση των παραγόντων που είναι κρίσιμοι για την επιτυχία του οργανισμού</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Συνδέεται με τους επιχειρηματικούς σκοπούς και στόχους</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Περιορίζεται στις πραγματικά σημαντικές μετρήσεις </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Εφαρμόζεται με συνέπεια σε όλη την εταιρεία</a:t>
            </a:r>
          </a:p>
        </p:txBody>
      </p:sp>
      <p:grpSp>
        <p:nvGrpSpPr>
          <p:cNvPr id="65" name="Group 64">
            <a:extLst>
              <a:ext uri="{FF2B5EF4-FFF2-40B4-BE49-F238E27FC236}">
                <a16:creationId xmlns:a16="http://schemas.microsoft.com/office/drawing/2014/main" id="{24515FEE-AC70-7EEB-818E-A90338D94C9D}"/>
              </a:ext>
            </a:extLst>
          </p:cNvPr>
          <p:cNvGrpSpPr/>
          <p:nvPr/>
        </p:nvGrpSpPr>
        <p:grpSpPr>
          <a:xfrm>
            <a:off x="5381065" y="4400043"/>
            <a:ext cx="6620353" cy="1918740"/>
            <a:chOff x="4813591" y="1780979"/>
            <a:chExt cx="6620353" cy="2303689"/>
          </a:xfrm>
        </p:grpSpPr>
        <p:sp>
          <p:nvSpPr>
            <p:cNvPr id="66" name="Freeform 1">
              <a:extLst>
                <a:ext uri="{FF2B5EF4-FFF2-40B4-BE49-F238E27FC236}">
                  <a16:creationId xmlns:a16="http://schemas.microsoft.com/office/drawing/2014/main" id="{80E5DA27-D763-9F2E-1374-D78DA8029CB9}"/>
                </a:ext>
              </a:extLst>
            </p:cNvPr>
            <p:cNvSpPr>
              <a:spLocks noChangeArrowheads="1"/>
            </p:cNvSpPr>
            <p:nvPr/>
          </p:nvSpPr>
          <p:spPr bwMode="auto">
            <a:xfrm>
              <a:off x="7450714" y="1790534"/>
              <a:ext cx="3983230" cy="2294134"/>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dirty="0"/>
            </a:p>
          </p:txBody>
        </p:sp>
        <p:sp>
          <p:nvSpPr>
            <p:cNvPr id="67" name="Freeform 1">
              <a:extLst>
                <a:ext uri="{FF2B5EF4-FFF2-40B4-BE49-F238E27FC236}">
                  <a16:creationId xmlns:a16="http://schemas.microsoft.com/office/drawing/2014/main" id="{B15E77AB-11D8-3070-41C4-68CD4BF7B881}"/>
                </a:ext>
              </a:extLst>
            </p:cNvPr>
            <p:cNvSpPr>
              <a:spLocks noChangeArrowheads="1"/>
            </p:cNvSpPr>
            <p:nvPr/>
          </p:nvSpPr>
          <p:spPr bwMode="auto">
            <a:xfrm>
              <a:off x="4813591" y="1780979"/>
              <a:ext cx="4744864" cy="2303689"/>
            </a:xfrm>
            <a:custGeom>
              <a:avLst/>
              <a:gdLst>
                <a:gd name="T0" fmla="*/ 5868 w 5869"/>
                <a:gd name="T1" fmla="*/ 1358 h 2717"/>
                <a:gd name="T2" fmla="*/ 5868 w 5869"/>
                <a:gd name="T3" fmla="*/ 1358 h 2717"/>
                <a:gd name="T4" fmla="*/ 5868 w 5869"/>
                <a:gd name="T5" fmla="*/ 1358 h 2717"/>
                <a:gd name="T6" fmla="*/ 4510 w 5869"/>
                <a:gd name="T7" fmla="*/ 0 h 2717"/>
                <a:gd name="T8" fmla="*/ 0 w 5869"/>
                <a:gd name="T9" fmla="*/ 0 h 2717"/>
                <a:gd name="T10" fmla="*/ 0 w 5869"/>
                <a:gd name="T11" fmla="*/ 2716 h 2717"/>
                <a:gd name="T12" fmla="*/ 4510 w 5869"/>
                <a:gd name="T13" fmla="*/ 2716 h 2717"/>
                <a:gd name="T14" fmla="*/ 4510 w 5869"/>
                <a:gd name="T15" fmla="*/ 2716 h 2717"/>
                <a:gd name="T16" fmla="*/ 5868 w 5869"/>
                <a:gd name="T17" fmla="*/ 1358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9" h="2717">
                  <a:moveTo>
                    <a:pt x="5868" y="1358"/>
                  </a:moveTo>
                  <a:lnTo>
                    <a:pt x="5868" y="1358"/>
                  </a:lnTo>
                  <a:lnTo>
                    <a:pt x="5868" y="1358"/>
                  </a:lnTo>
                  <a:cubicBezTo>
                    <a:pt x="5868" y="608"/>
                    <a:pt x="5260" y="0"/>
                    <a:pt x="4510" y="0"/>
                  </a:cubicBezTo>
                  <a:lnTo>
                    <a:pt x="0" y="0"/>
                  </a:lnTo>
                  <a:lnTo>
                    <a:pt x="0" y="2716"/>
                  </a:lnTo>
                  <a:lnTo>
                    <a:pt x="4510" y="2716"/>
                  </a:lnTo>
                  <a:lnTo>
                    <a:pt x="4510" y="2716"/>
                  </a:lnTo>
                  <a:cubicBezTo>
                    <a:pt x="5260" y="2716"/>
                    <a:pt x="5868" y="2108"/>
                    <a:pt x="5868" y="1358"/>
                  </a:cubicBezTo>
                </a:path>
              </a:pathLst>
            </a:custGeom>
            <a:solidFill>
              <a:srgbClr val="B41F7A"/>
            </a:solidFill>
            <a:ln>
              <a:noFill/>
            </a:ln>
            <a:effectLst/>
          </p:spPr>
          <p:txBody>
            <a:bodyPr wrap="none" anchor="ctr"/>
            <a:lstStyle/>
            <a:p>
              <a:endParaRPr lang="en-US"/>
            </a:p>
          </p:txBody>
        </p:sp>
      </p:grpSp>
      <p:sp>
        <p:nvSpPr>
          <p:cNvPr id="68" name="Freeform 243">
            <a:extLst>
              <a:ext uri="{FF2B5EF4-FFF2-40B4-BE49-F238E27FC236}">
                <a16:creationId xmlns:a16="http://schemas.microsoft.com/office/drawing/2014/main" id="{20E92DEA-7CBC-906A-D76C-541C04A3CA69}"/>
              </a:ext>
            </a:extLst>
          </p:cNvPr>
          <p:cNvSpPr>
            <a:spLocks noChangeArrowheads="1"/>
          </p:cNvSpPr>
          <p:nvPr/>
        </p:nvSpPr>
        <p:spPr bwMode="auto">
          <a:xfrm>
            <a:off x="4382867" y="4373721"/>
            <a:ext cx="2400114" cy="2046980"/>
          </a:xfrm>
          <a:custGeom>
            <a:avLst/>
            <a:gdLst>
              <a:gd name="T0" fmla="*/ 3457 w 3536"/>
              <a:gd name="T1" fmla="*/ 0 h 3015"/>
              <a:gd name="T2" fmla="*/ 3457 w 3536"/>
              <a:gd name="T3" fmla="*/ 0 h 3015"/>
              <a:gd name="T4" fmla="*/ 3506 w 3536"/>
              <a:gd name="T5" fmla="*/ 96 h 3015"/>
              <a:gd name="T6" fmla="*/ 3506 w 3536"/>
              <a:gd name="T7" fmla="*/ 96 h 3015"/>
              <a:gd name="T8" fmla="*/ 2891 w 3536"/>
              <a:gd name="T9" fmla="*/ 1589 h 3015"/>
              <a:gd name="T10" fmla="*/ 2891 w 3536"/>
              <a:gd name="T11" fmla="*/ 1589 h 3015"/>
              <a:gd name="T12" fmla="*/ 2882 w 3536"/>
              <a:gd name="T13" fmla="*/ 1661 h 3015"/>
              <a:gd name="T14" fmla="*/ 2882 w 3536"/>
              <a:gd name="T15" fmla="*/ 1661 h 3015"/>
              <a:gd name="T16" fmla="*/ 1357 w 3536"/>
              <a:gd name="T17" fmla="*/ 3014 h 3015"/>
              <a:gd name="T18" fmla="*/ 1357 w 3536"/>
              <a:gd name="T19" fmla="*/ 3014 h 3015"/>
              <a:gd name="T20" fmla="*/ 1357 w 3536"/>
              <a:gd name="T21" fmla="*/ 3014 h 3015"/>
              <a:gd name="T22" fmla="*/ 0 w 3536"/>
              <a:gd name="T23" fmla="*/ 1658 h 3015"/>
              <a:gd name="T24" fmla="*/ 0 w 3536"/>
              <a:gd name="T25" fmla="*/ 1507 h 3015"/>
              <a:gd name="T26" fmla="*/ 0 w 3536"/>
              <a:gd name="T27" fmla="*/ 1507 h 3015"/>
              <a:gd name="T28" fmla="*/ 1507 w 3536"/>
              <a:gd name="T29" fmla="*/ 0 h 3015"/>
              <a:gd name="T30" fmla="*/ 3457 w 3536"/>
              <a:gd name="T31"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36" h="3015">
                <a:moveTo>
                  <a:pt x="3457" y="0"/>
                </a:moveTo>
                <a:lnTo>
                  <a:pt x="3457" y="0"/>
                </a:lnTo>
                <a:cubicBezTo>
                  <a:pt x="3507" y="0"/>
                  <a:pt x="3535" y="57"/>
                  <a:pt x="3506" y="96"/>
                </a:cubicBezTo>
                <a:lnTo>
                  <a:pt x="3506" y="96"/>
                </a:lnTo>
                <a:cubicBezTo>
                  <a:pt x="3303" y="369"/>
                  <a:pt x="2990" y="880"/>
                  <a:pt x="2891" y="1589"/>
                </a:cubicBezTo>
                <a:lnTo>
                  <a:pt x="2891" y="1589"/>
                </a:lnTo>
                <a:cubicBezTo>
                  <a:pt x="2888" y="1613"/>
                  <a:pt x="2885" y="1637"/>
                  <a:pt x="2882" y="1661"/>
                </a:cubicBezTo>
                <a:lnTo>
                  <a:pt x="2882" y="1661"/>
                </a:lnTo>
                <a:cubicBezTo>
                  <a:pt x="2793" y="2433"/>
                  <a:pt x="2135" y="3014"/>
                  <a:pt x="1357" y="3014"/>
                </a:cubicBezTo>
                <a:lnTo>
                  <a:pt x="1357" y="3014"/>
                </a:lnTo>
                <a:lnTo>
                  <a:pt x="1357" y="3014"/>
                </a:lnTo>
                <a:cubicBezTo>
                  <a:pt x="607" y="3014"/>
                  <a:pt x="0" y="2406"/>
                  <a:pt x="0" y="1658"/>
                </a:cubicBezTo>
                <a:lnTo>
                  <a:pt x="0" y="1507"/>
                </a:lnTo>
                <a:lnTo>
                  <a:pt x="0" y="1507"/>
                </a:lnTo>
                <a:cubicBezTo>
                  <a:pt x="0" y="675"/>
                  <a:pt x="674" y="0"/>
                  <a:pt x="1507" y="0"/>
                </a:cubicBezTo>
                <a:lnTo>
                  <a:pt x="3457" y="0"/>
                </a:lnTo>
              </a:path>
            </a:pathLst>
          </a:custGeom>
          <a:solidFill>
            <a:srgbClr val="F16924"/>
          </a:solidFill>
          <a:ln>
            <a:noFill/>
          </a:ln>
          <a:effectLst/>
        </p:spPr>
        <p:txBody>
          <a:bodyPr wrap="none" anchor="ctr"/>
          <a:lstStyle/>
          <a:p>
            <a:endParaRPr lang="en-US"/>
          </a:p>
        </p:txBody>
      </p:sp>
      <p:sp>
        <p:nvSpPr>
          <p:cNvPr id="69" name="CuadroTexto 547">
            <a:extLst>
              <a:ext uri="{FF2B5EF4-FFF2-40B4-BE49-F238E27FC236}">
                <a16:creationId xmlns:a16="http://schemas.microsoft.com/office/drawing/2014/main" id="{B1A0D4B6-CF57-FB70-BCEA-A8E121FD4152}"/>
              </a:ext>
            </a:extLst>
          </p:cNvPr>
          <p:cNvSpPr txBox="1"/>
          <p:nvPr/>
        </p:nvSpPr>
        <p:spPr>
          <a:xfrm>
            <a:off x="6868256" y="3962893"/>
            <a:ext cx="3496022" cy="734625"/>
          </a:xfrm>
          <a:prstGeom prst="rect">
            <a:avLst/>
          </a:prstGeom>
          <a:noFill/>
        </p:spPr>
        <p:txBody>
          <a:bodyPr wrap="square" rtlCol="0">
            <a:spAutoFit/>
          </a:bodyPr>
          <a:lstStyle/>
          <a:p>
            <a:pPr>
              <a:lnSpc>
                <a:spcPts val="2480"/>
              </a:lnSpc>
            </a:pPr>
            <a:r>
              <a:rPr lang="en-IE" sz="2400" b="1" dirty="0">
                <a:solidFill>
                  <a:srgbClr val="F16924"/>
                </a:solidFill>
                <a:latin typeface="Calibri" panose="020F0502020204030204" pitchFamily="34" charset="0"/>
                <a:ea typeface="Lato" charset="0"/>
                <a:cs typeface="Calibri" panose="020F0502020204030204" pitchFamily="34" charset="0"/>
              </a:rPr>
              <a:t>Τι δεν είναι οι KPIs!</a:t>
            </a:r>
          </a:p>
          <a:p>
            <a:pPr algn="r">
              <a:lnSpc>
                <a:spcPts val="2480"/>
              </a:lnSpc>
            </a:pPr>
            <a:endParaRPr lang="en-GB" sz="2400" b="1" dirty="0">
              <a:solidFill>
                <a:srgbClr val="F16924"/>
              </a:solidFill>
              <a:latin typeface="Calibri" panose="020F0502020204030204" pitchFamily="34" charset="0"/>
              <a:ea typeface="Lato" charset="0"/>
              <a:cs typeface="Calibri" panose="020F0502020204030204" pitchFamily="34" charset="0"/>
            </a:endParaRPr>
          </a:p>
        </p:txBody>
      </p:sp>
      <p:sp>
        <p:nvSpPr>
          <p:cNvPr id="74" name="Rectángulo 548">
            <a:extLst>
              <a:ext uri="{FF2B5EF4-FFF2-40B4-BE49-F238E27FC236}">
                <a16:creationId xmlns:a16="http://schemas.microsoft.com/office/drawing/2014/main" id="{2AEF1ADD-3214-3BA9-83DC-4C10CDD128C5}"/>
              </a:ext>
            </a:extLst>
          </p:cNvPr>
          <p:cNvSpPr/>
          <p:nvPr/>
        </p:nvSpPr>
        <p:spPr>
          <a:xfrm>
            <a:off x="6663474" y="4509468"/>
            <a:ext cx="4561117" cy="2071144"/>
          </a:xfrm>
          <a:prstGeom prst="rect">
            <a:avLst/>
          </a:prstGeom>
        </p:spPr>
        <p:txBody>
          <a:bodyPr wrap="square">
            <a:spAutoFit/>
          </a:bodyPr>
          <a:lstStyle/>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Μετρήσεις που είναι ασαφείς ή ασαφείς</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"Ωραία να ξέρεις" ή μετρήσεις που δεν μπορούν να αναλάβουν δράση</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Αναφορές</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Εξαντλητικό σύνολο μετρήσεων</a:t>
            </a:r>
          </a:p>
          <a:p>
            <a:pPr marL="171450" indent="-171450" algn="l">
              <a:lnSpc>
                <a:spcPts val="2240"/>
              </a:lnSpc>
              <a:buClr>
                <a:srgbClr val="EDA13E"/>
              </a:buClr>
              <a:buFont typeface="Arial" panose="020B0604020202020204" pitchFamily="34" charset="0"/>
              <a:buChar char="•"/>
            </a:pPr>
            <a:r>
              <a:rPr lang="en-GB" dirty="0">
                <a:solidFill>
                  <a:schemeClr val="bg1"/>
                </a:solidFill>
                <a:ea typeface="Open Sans Light" panose="020B0306030504020204" pitchFamily="34" charset="0"/>
                <a:cs typeface="Open Sans Light" panose="020B0306030504020204" pitchFamily="34" charset="0"/>
              </a:rPr>
              <a:t>Ανταποδοτική</a:t>
            </a:r>
            <a:endParaRPr lang="en-GB" dirty="0">
              <a:solidFill>
                <a:schemeClr val="bg1"/>
              </a:solidFill>
              <a:ea typeface="Open Sans Light" panose="020B0306030504020204" pitchFamily="34" charset="0"/>
              <a:cs typeface="Open Sans Light" panose="020B0306030504020204" pitchFamily="34" charset="0"/>
              <a:sym typeface="Wingdings" panose="05000000000000000000" pitchFamily="2" charset="2"/>
            </a:endParaRPr>
          </a:p>
          <a:p>
            <a:pPr>
              <a:lnSpc>
                <a:spcPts val="2240"/>
              </a:lnSpc>
              <a:buClr>
                <a:srgbClr val="EDA13E"/>
              </a:buClr>
            </a:pPr>
            <a:endParaRPr lang="en-US" sz="2200" b="1" dirty="0">
              <a:solidFill>
                <a:schemeClr val="bg1"/>
              </a:solidFill>
              <a:latin typeface="Calibri" panose="020F0502020204030204" pitchFamily="34" charset="0"/>
              <a:ea typeface="Lato" charset="0"/>
              <a:cs typeface="Calibri" panose="020F0502020204030204" pitchFamily="34" charset="0"/>
            </a:endParaRPr>
          </a:p>
        </p:txBody>
      </p:sp>
      <p:grpSp>
        <p:nvGrpSpPr>
          <p:cNvPr id="75" name="Group 74">
            <a:extLst>
              <a:ext uri="{FF2B5EF4-FFF2-40B4-BE49-F238E27FC236}">
                <a16:creationId xmlns:a16="http://schemas.microsoft.com/office/drawing/2014/main" id="{A68C675C-E91B-98A9-5388-6A26580FFA33}"/>
              </a:ext>
            </a:extLst>
          </p:cNvPr>
          <p:cNvGrpSpPr/>
          <p:nvPr/>
        </p:nvGrpSpPr>
        <p:grpSpPr>
          <a:xfrm>
            <a:off x="4841427" y="4817249"/>
            <a:ext cx="1079256" cy="1146789"/>
            <a:chOff x="7365223" y="2411725"/>
            <a:chExt cx="1079256" cy="1055743"/>
          </a:xfrm>
          <a:solidFill>
            <a:schemeClr val="bg1"/>
          </a:solidFill>
        </p:grpSpPr>
        <p:sp>
          <p:nvSpPr>
            <p:cNvPr id="76" name="Freeform 75">
              <a:extLst>
                <a:ext uri="{FF2B5EF4-FFF2-40B4-BE49-F238E27FC236}">
                  <a16:creationId xmlns:a16="http://schemas.microsoft.com/office/drawing/2014/main" id="{19BA8DF3-186D-477D-15CA-E942F5B2CB60}"/>
                </a:ext>
              </a:extLst>
            </p:cNvPr>
            <p:cNvSpPr/>
            <p:nvPr/>
          </p:nvSpPr>
          <p:spPr>
            <a:xfrm>
              <a:off x="7365223" y="2412313"/>
              <a:ext cx="1053970" cy="1055155"/>
            </a:xfrm>
            <a:custGeom>
              <a:avLst/>
              <a:gdLst>
                <a:gd name="connsiteX0" fmla="*/ 87393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5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2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7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938 w 1053970"/>
                <a:gd name="connsiteY38" fmla="*/ 1055156 h 1055155"/>
                <a:gd name="connsiteX39" fmla="*/ 183442 w 1053970"/>
                <a:gd name="connsiteY39" fmla="*/ 1037748 h 1055155"/>
                <a:gd name="connsiteX40" fmla="*/ 871116 w 1053970"/>
                <a:gd name="connsiteY40" fmla="*/ 1037748 h 1055155"/>
                <a:gd name="connsiteX41" fmla="*/ 871587 w 1053970"/>
                <a:gd name="connsiteY41" fmla="*/ 1037748 h 1055155"/>
                <a:gd name="connsiteX42" fmla="*/ 877701 w 1053970"/>
                <a:gd name="connsiteY42" fmla="*/ 1035866 h 1055155"/>
                <a:gd name="connsiteX43" fmla="*/ 1032452 w 1053970"/>
                <a:gd name="connsiteY43" fmla="*/ 890960 h 1055155"/>
                <a:gd name="connsiteX44" fmla="*/ 1037155 w 1053970"/>
                <a:gd name="connsiteY44" fmla="*/ 815214 h 1055155"/>
                <a:gd name="connsiteX45" fmla="*/ 1037155 w 1053970"/>
                <a:gd name="connsiteY45" fmla="*/ 799218 h 1055155"/>
                <a:gd name="connsiteX46" fmla="*/ 1037155 w 1053970"/>
                <a:gd name="connsiteY46" fmla="*/ 591739 h 1055155"/>
                <a:gd name="connsiteX47" fmla="*/ 990119 w 1053970"/>
                <a:gd name="connsiteY47" fmla="*/ 536693 h 1055155"/>
                <a:gd name="connsiteX48" fmla="*/ 944023 w 1053970"/>
                <a:gd name="connsiteY48" fmla="*/ 549396 h 1055155"/>
                <a:gd name="connsiteX49" fmla="*/ 924268 w 1053970"/>
                <a:gd name="connsiteY49" fmla="*/ 595032 h 1055155"/>
                <a:gd name="connsiteX50" fmla="*/ 924268 w 1053970"/>
                <a:gd name="connsiteY50" fmla="*/ 750289 h 1055155"/>
                <a:gd name="connsiteX51" fmla="*/ 924268 w 1053970"/>
                <a:gd name="connsiteY51" fmla="*/ 845795 h 1055155"/>
                <a:gd name="connsiteX52" fmla="*/ 844776 w 1053970"/>
                <a:gd name="connsiteY52" fmla="*/ 924834 h 1055155"/>
                <a:gd name="connsiteX53" fmla="*/ 208842 w 1053970"/>
                <a:gd name="connsiteY53" fmla="*/ 924834 h 1055155"/>
                <a:gd name="connsiteX54" fmla="*/ 129350 w 1053970"/>
                <a:gd name="connsiteY54" fmla="*/ 845324 h 1055155"/>
                <a:gd name="connsiteX55" fmla="*/ 129350 w 1053970"/>
                <a:gd name="connsiteY55" fmla="*/ 672660 h 1055155"/>
                <a:gd name="connsiteX56" fmla="*/ 128880 w 1053970"/>
                <a:gd name="connsiteY56" fmla="*/ 209243 h 1055155"/>
                <a:gd name="connsiteX57" fmla="*/ 152398 w 1053970"/>
                <a:gd name="connsiteY57" fmla="*/ 151375 h 1055155"/>
                <a:gd name="connsiteX58" fmla="*/ 209783 w 1053970"/>
                <a:gd name="connsiteY58" fmla="*/ 129263 h 1055155"/>
                <a:gd name="connsiteX59" fmla="*/ 420036 w 1053970"/>
                <a:gd name="connsiteY59" fmla="*/ 129733 h 1055155"/>
                <a:gd name="connsiteX60" fmla="*/ 460487 w 1053970"/>
                <a:gd name="connsiteY60" fmla="*/ 129733 h 1055155"/>
                <a:gd name="connsiteX61" fmla="*/ 518342 w 1053970"/>
                <a:gd name="connsiteY61" fmla="*/ 73276 h 1055155"/>
                <a:gd name="connsiteX62" fmla="*/ 460017 w 1053970"/>
                <a:gd name="connsiteY62" fmla="*/ 17290 h 1055155"/>
                <a:gd name="connsiteX63" fmla="*/ 434617 w 1053970"/>
                <a:gd name="connsiteY63" fmla="*/ 17290 h 1055155"/>
                <a:gd name="connsiteX64" fmla="*/ 200376 w 1053970"/>
                <a:gd name="connsiteY64" fmla="*/ 17290 h 1055155"/>
                <a:gd name="connsiteX65" fmla="*/ 22107 w 1053970"/>
                <a:gd name="connsiteY65" fmla="*/ 159844 h 1055155"/>
                <a:gd name="connsiteX66" fmla="*/ 18344 w 1053970"/>
                <a:gd name="connsiteY66" fmla="*/ 176310 h 1055155"/>
                <a:gd name="connsiteX67" fmla="*/ 16933 w 1053970"/>
                <a:gd name="connsiteY67" fmla="*/ 183367 h 1055155"/>
                <a:gd name="connsiteX68" fmla="*/ 16933 w 1053970"/>
                <a:gd name="connsiteY68" fmla="*/ 872612 h 1055155"/>
                <a:gd name="connsiteX69" fmla="*/ 18815 w 1053970"/>
                <a:gd name="connsiteY69" fmla="*/ 880610 h 1055155"/>
                <a:gd name="connsiteX70" fmla="*/ 23048 w 1053970"/>
                <a:gd name="connsiteY70" fmla="*/ 898958 h 1055155"/>
                <a:gd name="connsiteX71" fmla="*/ 176387 w 1053970"/>
                <a:gd name="connsiteY71" fmla="*/ 1036337 h 1055155"/>
                <a:gd name="connsiteX72" fmla="*/ 183442 w 1053970"/>
                <a:gd name="connsiteY72" fmla="*/ 1037748 h 1055155"/>
                <a:gd name="connsiteX73" fmla="*/ 18344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938" y="1055156"/>
                  </a:moveTo>
                  <a:lnTo>
                    <a:pt x="180150" y="1055156"/>
                  </a:lnTo>
                  <a:lnTo>
                    <a:pt x="178739" y="1054685"/>
                  </a:lnTo>
                  <a:cubicBezTo>
                    <a:pt x="177798" y="1054215"/>
                    <a:pt x="177328" y="1054215"/>
                    <a:pt x="176387" y="1053745"/>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0"/>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2"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7"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2" y="515992"/>
                    <a:pt x="992000" y="519286"/>
                  </a:cubicBezTo>
                  <a:cubicBezTo>
                    <a:pt x="1026807" y="524461"/>
                    <a:pt x="1053618" y="555512"/>
                    <a:pt x="1053618" y="591268"/>
                  </a:cubicBezTo>
                  <a:cubicBezTo>
                    <a:pt x="1054088" y="655253"/>
                    <a:pt x="1054088" y="728176"/>
                    <a:pt x="1053618" y="798747"/>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49" y="1052804"/>
                    <a:pt x="874409" y="1053274"/>
                  </a:cubicBezTo>
                  <a:lnTo>
                    <a:pt x="873938" y="1055156"/>
                  </a:lnTo>
                  <a:close/>
                  <a:moveTo>
                    <a:pt x="183442" y="1037748"/>
                  </a:moveTo>
                  <a:lnTo>
                    <a:pt x="871116" y="1037748"/>
                  </a:lnTo>
                  <a:cubicBezTo>
                    <a:pt x="871116" y="1037748"/>
                    <a:pt x="871587" y="1037748"/>
                    <a:pt x="871587" y="1037748"/>
                  </a:cubicBezTo>
                  <a:cubicBezTo>
                    <a:pt x="873468" y="1037278"/>
                    <a:pt x="875349" y="1036337"/>
                    <a:pt x="877701" y="1035866"/>
                  </a:cubicBezTo>
                  <a:cubicBezTo>
                    <a:pt x="956252" y="1024575"/>
                    <a:pt x="1018341" y="966707"/>
                    <a:pt x="1032452" y="890960"/>
                  </a:cubicBezTo>
                  <a:cubicBezTo>
                    <a:pt x="1037155" y="866496"/>
                    <a:pt x="1037155" y="840620"/>
                    <a:pt x="1037155" y="815214"/>
                  </a:cubicBezTo>
                  <a:cubicBezTo>
                    <a:pt x="1037155" y="810039"/>
                    <a:pt x="1037155" y="804864"/>
                    <a:pt x="1037155" y="799218"/>
                  </a:cubicBezTo>
                  <a:cubicBezTo>
                    <a:pt x="1037625" y="728647"/>
                    <a:pt x="1037625" y="655723"/>
                    <a:pt x="1037155" y="591739"/>
                  </a:cubicBezTo>
                  <a:cubicBezTo>
                    <a:pt x="1037155" y="563981"/>
                    <a:pt x="1016929" y="540457"/>
                    <a:pt x="990119" y="536693"/>
                  </a:cubicBezTo>
                  <a:cubicBezTo>
                    <a:pt x="972715" y="534341"/>
                    <a:pt x="956252" y="538575"/>
                    <a:pt x="944023" y="549396"/>
                  </a:cubicBezTo>
                  <a:cubicBezTo>
                    <a:pt x="931323" y="560217"/>
                    <a:pt x="924268" y="576684"/>
                    <a:pt x="924268" y="595032"/>
                  </a:cubicBezTo>
                  <a:cubicBezTo>
                    <a:pt x="924268" y="646784"/>
                    <a:pt x="924268" y="699477"/>
                    <a:pt x="924268" y="750289"/>
                  </a:cubicBezTo>
                  <a:cubicBezTo>
                    <a:pt x="924268" y="782281"/>
                    <a:pt x="924268" y="814273"/>
                    <a:pt x="924268" y="845795"/>
                  </a:cubicBezTo>
                  <a:cubicBezTo>
                    <a:pt x="924268" y="895195"/>
                    <a:pt x="894634" y="924834"/>
                    <a:pt x="844776" y="924834"/>
                  </a:cubicBezTo>
                  <a:cubicBezTo>
                    <a:pt x="632641" y="924834"/>
                    <a:pt x="420977" y="924834"/>
                    <a:pt x="208842" y="924834"/>
                  </a:cubicBezTo>
                  <a:cubicBezTo>
                    <a:pt x="159924" y="924834"/>
                    <a:pt x="129350" y="894254"/>
                    <a:pt x="129350" y="845324"/>
                  </a:cubicBezTo>
                  <a:cubicBezTo>
                    <a:pt x="129350" y="787927"/>
                    <a:pt x="129350" y="730058"/>
                    <a:pt x="129350" y="672660"/>
                  </a:cubicBezTo>
                  <a:cubicBezTo>
                    <a:pt x="129350" y="520697"/>
                    <a:pt x="129350" y="363559"/>
                    <a:pt x="128880" y="209243"/>
                  </a:cubicBezTo>
                  <a:cubicBezTo>
                    <a:pt x="128880" y="186661"/>
                    <a:pt x="136876" y="165960"/>
                    <a:pt x="152398" y="151375"/>
                  </a:cubicBezTo>
                  <a:cubicBezTo>
                    <a:pt x="167450" y="136790"/>
                    <a:pt x="187676" y="128792"/>
                    <a:pt x="209783" y="129263"/>
                  </a:cubicBezTo>
                  <a:cubicBezTo>
                    <a:pt x="279867" y="130674"/>
                    <a:pt x="350892" y="130204"/>
                    <a:pt x="420036" y="129733"/>
                  </a:cubicBezTo>
                  <a:cubicBezTo>
                    <a:pt x="433677" y="129733"/>
                    <a:pt x="446847" y="129733"/>
                    <a:pt x="460487" y="129733"/>
                  </a:cubicBezTo>
                  <a:cubicBezTo>
                    <a:pt x="493413" y="129733"/>
                    <a:pt x="518342" y="105269"/>
                    <a:pt x="518342" y="73276"/>
                  </a:cubicBezTo>
                  <a:cubicBezTo>
                    <a:pt x="518342" y="41284"/>
                    <a:pt x="493413" y="17290"/>
                    <a:pt x="460017" y="17290"/>
                  </a:cubicBezTo>
                  <a:lnTo>
                    <a:pt x="434617" y="17290"/>
                  </a:lnTo>
                  <a:cubicBezTo>
                    <a:pt x="357948" y="17290"/>
                    <a:pt x="278456" y="16819"/>
                    <a:pt x="200376" y="17290"/>
                  </a:cubicBezTo>
                  <a:cubicBezTo>
                    <a:pt x="115239" y="17760"/>
                    <a:pt x="41862" y="76570"/>
                    <a:pt x="22107" y="159844"/>
                  </a:cubicBezTo>
                  <a:cubicBezTo>
                    <a:pt x="20696" y="165019"/>
                    <a:pt x="19755" y="170665"/>
                    <a:pt x="18344" y="176310"/>
                  </a:cubicBezTo>
                  <a:cubicBezTo>
                    <a:pt x="17874" y="178663"/>
                    <a:pt x="17404" y="181015"/>
                    <a:pt x="16933" y="183367"/>
                  </a:cubicBezTo>
                  <a:lnTo>
                    <a:pt x="16933" y="872612"/>
                  </a:lnTo>
                  <a:cubicBezTo>
                    <a:pt x="17404" y="875435"/>
                    <a:pt x="17874" y="877787"/>
                    <a:pt x="18815" y="880610"/>
                  </a:cubicBezTo>
                  <a:cubicBezTo>
                    <a:pt x="20226" y="886726"/>
                    <a:pt x="21637" y="892842"/>
                    <a:pt x="23048" y="898958"/>
                  </a:cubicBezTo>
                  <a:cubicBezTo>
                    <a:pt x="41862" y="971882"/>
                    <a:pt x="102069" y="1025516"/>
                    <a:pt x="176387" y="1036337"/>
                  </a:cubicBezTo>
                  <a:cubicBezTo>
                    <a:pt x="179209" y="1036337"/>
                    <a:pt x="181091" y="1036807"/>
                    <a:pt x="183442" y="1037748"/>
                  </a:cubicBezTo>
                  <a:cubicBezTo>
                    <a:pt x="182972" y="1037748"/>
                    <a:pt x="182972" y="1037748"/>
                    <a:pt x="183442" y="1037748"/>
                  </a:cubicBezTo>
                  <a:close/>
                </a:path>
              </a:pathLst>
            </a:custGeom>
            <a:grpFill/>
            <a:ln w="4695" cap="flat">
              <a:solidFill>
                <a:schemeClr val="bg1"/>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197EC0C-2AB8-1B2A-BC04-8C3898343EE3}"/>
                </a:ext>
              </a:extLst>
            </p:cNvPr>
            <p:cNvSpPr/>
            <p:nvPr/>
          </p:nvSpPr>
          <p:spPr>
            <a:xfrm>
              <a:off x="7666512" y="2467820"/>
              <a:ext cx="777967" cy="778154"/>
            </a:xfrm>
            <a:custGeom>
              <a:avLst/>
              <a:gdLst>
                <a:gd name="connsiteX0" fmla="*/ 225658 w 777967"/>
                <a:gd name="connsiteY0" fmla="*/ 648304 h 778154"/>
                <a:gd name="connsiteX1" fmla="*/ 237887 w 777967"/>
                <a:gd name="connsiteY1" fmla="*/ 648304 h 778154"/>
                <a:gd name="connsiteX2" fmla="*/ 453314 w 777967"/>
                <a:gd name="connsiteY2" fmla="*/ 648304 h 778154"/>
                <a:gd name="connsiteX3" fmla="*/ 515873 w 777967"/>
                <a:gd name="connsiteY3" fmla="*/ 734871 h 778154"/>
                <a:gd name="connsiteX4" fmla="*/ 452374 w 777967"/>
                <a:gd name="connsiteY4" fmla="*/ 778155 h 778154"/>
                <a:gd name="connsiteX5" fmla="*/ 124059 w 777967"/>
                <a:gd name="connsiteY5" fmla="*/ 778155 h 778154"/>
                <a:gd name="connsiteX6" fmla="*/ 65734 w 777967"/>
                <a:gd name="connsiteY6" fmla="*/ 778155 h 778154"/>
                <a:gd name="connsiteX7" fmla="*/ 353 w 777967"/>
                <a:gd name="connsiteY7" fmla="*/ 713230 h 778154"/>
                <a:gd name="connsiteX8" fmla="*/ 353 w 777967"/>
                <a:gd name="connsiteY8" fmla="*/ 324618 h 778154"/>
                <a:gd name="connsiteX9" fmla="*/ 65263 w 777967"/>
                <a:gd name="connsiteY9" fmla="*/ 259222 h 778154"/>
                <a:gd name="connsiteX10" fmla="*/ 129703 w 777967"/>
                <a:gd name="connsiteY10" fmla="*/ 325088 h 778154"/>
                <a:gd name="connsiteX11" fmla="*/ 129703 w 777967"/>
                <a:gd name="connsiteY11" fmla="*/ 540565 h 778154"/>
                <a:gd name="connsiteX12" fmla="*/ 129703 w 777967"/>
                <a:gd name="connsiteY12" fmla="*/ 556091 h 778154"/>
                <a:gd name="connsiteX13" fmla="*/ 141462 w 777967"/>
                <a:gd name="connsiteY13" fmla="*/ 544800 h 778154"/>
                <a:gd name="connsiteX14" fmla="*/ 662627 w 777967"/>
                <a:gd name="connsiteY14" fmla="*/ 23514 h 778154"/>
                <a:gd name="connsiteX15" fmla="*/ 729419 w 777967"/>
                <a:gd name="connsiteY15" fmla="*/ 2343 h 778154"/>
                <a:gd name="connsiteX16" fmla="*/ 762344 w 777967"/>
                <a:gd name="connsiteY16" fmla="*/ 106788 h 778154"/>
                <a:gd name="connsiteX17" fmla="*/ 751526 w 777967"/>
                <a:gd name="connsiteY17" fmla="*/ 118080 h 778154"/>
                <a:gd name="connsiteX18" fmla="*/ 233184 w 777967"/>
                <a:gd name="connsiteY18" fmla="*/ 636072 h 778154"/>
                <a:gd name="connsiteX19" fmla="*/ 222365 w 777967"/>
                <a:gd name="connsiteY19" fmla="*/ 644540 h 778154"/>
                <a:gd name="connsiteX20" fmla="*/ 225658 w 777967"/>
                <a:gd name="connsiteY20" fmla="*/ 648304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225658" y="648304"/>
                  </a:moveTo>
                  <a:cubicBezTo>
                    <a:pt x="229891" y="648304"/>
                    <a:pt x="233654" y="648304"/>
                    <a:pt x="237887" y="648304"/>
                  </a:cubicBezTo>
                  <a:cubicBezTo>
                    <a:pt x="309853" y="648304"/>
                    <a:pt x="381349" y="648304"/>
                    <a:pt x="453314" y="648304"/>
                  </a:cubicBezTo>
                  <a:cubicBezTo>
                    <a:pt x="499881" y="648304"/>
                    <a:pt x="530925" y="692058"/>
                    <a:pt x="515873" y="734871"/>
                  </a:cubicBezTo>
                  <a:cubicBezTo>
                    <a:pt x="506466" y="761218"/>
                    <a:pt x="482477" y="778155"/>
                    <a:pt x="452374" y="778155"/>
                  </a:cubicBezTo>
                  <a:cubicBezTo>
                    <a:pt x="342779" y="778155"/>
                    <a:pt x="233654" y="778155"/>
                    <a:pt x="124059" y="778155"/>
                  </a:cubicBezTo>
                  <a:cubicBezTo>
                    <a:pt x="104774" y="778155"/>
                    <a:pt x="85489" y="778155"/>
                    <a:pt x="65734" y="778155"/>
                  </a:cubicBezTo>
                  <a:cubicBezTo>
                    <a:pt x="28575" y="777684"/>
                    <a:pt x="353" y="750397"/>
                    <a:pt x="353" y="713230"/>
                  </a:cubicBezTo>
                  <a:cubicBezTo>
                    <a:pt x="-118" y="583849"/>
                    <a:pt x="-118" y="453998"/>
                    <a:pt x="353" y="324618"/>
                  </a:cubicBezTo>
                  <a:cubicBezTo>
                    <a:pt x="353" y="287921"/>
                    <a:pt x="29515" y="259222"/>
                    <a:pt x="65263" y="259222"/>
                  </a:cubicBezTo>
                  <a:cubicBezTo>
                    <a:pt x="101011" y="259222"/>
                    <a:pt x="129703" y="287921"/>
                    <a:pt x="129703" y="325088"/>
                  </a:cubicBezTo>
                  <a:cubicBezTo>
                    <a:pt x="130173" y="397071"/>
                    <a:pt x="129703" y="468583"/>
                    <a:pt x="129703" y="540565"/>
                  </a:cubicBezTo>
                  <a:cubicBezTo>
                    <a:pt x="129703" y="544800"/>
                    <a:pt x="129703" y="549034"/>
                    <a:pt x="129703" y="556091"/>
                  </a:cubicBezTo>
                  <a:cubicBezTo>
                    <a:pt x="134877" y="551386"/>
                    <a:pt x="138170" y="548093"/>
                    <a:pt x="141462" y="544800"/>
                  </a:cubicBezTo>
                  <a:cubicBezTo>
                    <a:pt x="315027" y="371195"/>
                    <a:pt x="489062" y="197119"/>
                    <a:pt x="662627" y="23514"/>
                  </a:cubicBezTo>
                  <a:cubicBezTo>
                    <a:pt x="681441" y="4695"/>
                    <a:pt x="703078" y="-4714"/>
                    <a:pt x="729419" y="2343"/>
                  </a:cubicBezTo>
                  <a:cubicBezTo>
                    <a:pt x="775985" y="14575"/>
                    <a:pt x="793388" y="70091"/>
                    <a:pt x="762344" y="106788"/>
                  </a:cubicBezTo>
                  <a:cubicBezTo>
                    <a:pt x="759052" y="111023"/>
                    <a:pt x="755289" y="114316"/>
                    <a:pt x="751526" y="118080"/>
                  </a:cubicBezTo>
                  <a:cubicBezTo>
                    <a:pt x="578902" y="290744"/>
                    <a:pt x="406278" y="463408"/>
                    <a:pt x="233184" y="636072"/>
                  </a:cubicBezTo>
                  <a:cubicBezTo>
                    <a:pt x="229891" y="639365"/>
                    <a:pt x="226128" y="641717"/>
                    <a:pt x="222365" y="644540"/>
                  </a:cubicBezTo>
                  <a:cubicBezTo>
                    <a:pt x="224246" y="645952"/>
                    <a:pt x="225187" y="646893"/>
                    <a:pt x="225658" y="648304"/>
                  </a:cubicBezTo>
                  <a:close/>
                </a:path>
              </a:pathLst>
            </a:custGeom>
            <a:solidFill>
              <a:srgbClr val="EDA13E"/>
            </a:solidFill>
            <a:ln w="4695" cap="flat">
              <a:solidFill>
                <a:schemeClr val="bg1"/>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B83055E-1909-9FBA-FE7E-E6F3CAF9D2B8}"/>
                </a:ext>
              </a:extLst>
            </p:cNvPr>
            <p:cNvSpPr/>
            <p:nvPr/>
          </p:nvSpPr>
          <p:spPr>
            <a:xfrm>
              <a:off x="7645678" y="2411725"/>
              <a:ext cx="796300" cy="795571"/>
            </a:xfrm>
            <a:custGeom>
              <a:avLst/>
              <a:gdLst>
                <a:gd name="connsiteX0" fmla="*/ 722363 w 796300"/>
                <a:gd name="connsiteY0" fmla="*/ 0 h 795571"/>
                <a:gd name="connsiteX1" fmla="*/ 741178 w 796300"/>
                <a:gd name="connsiteY1" fmla="*/ 2352 h 795571"/>
                <a:gd name="connsiteX2" fmla="*/ 792918 w 796300"/>
                <a:gd name="connsiteY2" fmla="*/ 50811 h 795571"/>
                <a:gd name="connsiteX3" fmla="*/ 778807 w 796300"/>
                <a:gd name="connsiteY3" fmla="*/ 120912 h 795571"/>
                <a:gd name="connsiteX4" fmla="*/ 768929 w 796300"/>
                <a:gd name="connsiteY4" fmla="*/ 131262 h 795571"/>
                <a:gd name="connsiteX5" fmla="*/ 767048 w 796300"/>
                <a:gd name="connsiteY5" fmla="*/ 133144 h 795571"/>
                <a:gd name="connsiteX6" fmla="*/ 251528 w 796300"/>
                <a:gd name="connsiteY6" fmla="*/ 648784 h 795571"/>
                <a:gd name="connsiteX7" fmla="*/ 310323 w 796300"/>
                <a:gd name="connsiteY7" fmla="*/ 648784 h 795571"/>
                <a:gd name="connsiteX8" fmla="*/ 461781 w 796300"/>
                <a:gd name="connsiteY8" fmla="*/ 648784 h 795571"/>
                <a:gd name="connsiteX9" fmla="*/ 523399 w 796300"/>
                <a:gd name="connsiteY9" fmla="*/ 680306 h 795571"/>
                <a:gd name="connsiteX10" fmla="*/ 532336 w 796300"/>
                <a:gd name="connsiteY10" fmla="*/ 746642 h 795571"/>
                <a:gd name="connsiteX11" fmla="*/ 460840 w 796300"/>
                <a:gd name="connsiteY11" fmla="*/ 795572 h 795571"/>
                <a:gd name="connsiteX12" fmla="*/ 220954 w 796300"/>
                <a:gd name="connsiteY12" fmla="*/ 795572 h 795571"/>
                <a:gd name="connsiteX13" fmla="*/ 132525 w 796300"/>
                <a:gd name="connsiteY13" fmla="*/ 795572 h 795571"/>
                <a:gd name="connsiteX14" fmla="*/ 114652 w 796300"/>
                <a:gd name="connsiteY14" fmla="*/ 795572 h 795571"/>
                <a:gd name="connsiteX15" fmla="*/ 74200 w 796300"/>
                <a:gd name="connsiteY15" fmla="*/ 795572 h 795571"/>
                <a:gd name="connsiteX16" fmla="*/ 353 w 796300"/>
                <a:gd name="connsiteY16" fmla="*/ 722178 h 795571"/>
                <a:gd name="connsiteX17" fmla="*/ 353 w 796300"/>
                <a:gd name="connsiteY17" fmla="*/ 333566 h 795571"/>
                <a:gd name="connsiteX18" fmla="*/ 21990 w 796300"/>
                <a:gd name="connsiteY18" fmla="*/ 280873 h 795571"/>
                <a:gd name="connsiteX19" fmla="*/ 73730 w 796300"/>
                <a:gd name="connsiteY19" fmla="*/ 259702 h 795571"/>
                <a:gd name="connsiteX20" fmla="*/ 147107 w 796300"/>
                <a:gd name="connsiteY20" fmla="*/ 334037 h 795571"/>
                <a:gd name="connsiteX21" fmla="*/ 147107 w 796300"/>
                <a:gd name="connsiteY21" fmla="*/ 486000 h 795571"/>
                <a:gd name="connsiteX22" fmla="*/ 147107 w 796300"/>
                <a:gd name="connsiteY22" fmla="*/ 544809 h 795571"/>
                <a:gd name="connsiteX23" fmla="*/ 246824 w 796300"/>
                <a:gd name="connsiteY23" fmla="*/ 445069 h 795571"/>
                <a:gd name="connsiteX24" fmla="*/ 665449 w 796300"/>
                <a:gd name="connsiteY24" fmla="*/ 26347 h 795571"/>
                <a:gd name="connsiteX25" fmla="*/ 722363 w 796300"/>
                <a:gd name="connsiteY25" fmla="*/ 0 h 795571"/>
                <a:gd name="connsiteX26" fmla="*/ 234595 w 796300"/>
                <a:gd name="connsiteY26" fmla="*/ 665721 h 795571"/>
                <a:gd name="connsiteX27" fmla="*/ 229891 w 796300"/>
                <a:gd name="connsiteY27" fmla="*/ 665721 h 795571"/>
                <a:gd name="connsiteX28" fmla="*/ 221424 w 796300"/>
                <a:gd name="connsiteY28" fmla="*/ 651607 h 795571"/>
                <a:gd name="connsiteX29" fmla="*/ 227539 w 796300"/>
                <a:gd name="connsiteY29" fmla="*/ 646902 h 795571"/>
                <a:gd name="connsiteX30" fmla="*/ 231302 w 796300"/>
                <a:gd name="connsiteY30" fmla="*/ 644079 h 795571"/>
                <a:gd name="connsiteX31" fmla="*/ 237417 w 796300"/>
                <a:gd name="connsiteY31" fmla="*/ 638904 h 795571"/>
                <a:gd name="connsiteX32" fmla="*/ 755759 w 796300"/>
                <a:gd name="connsiteY32" fmla="*/ 120912 h 795571"/>
                <a:gd name="connsiteX33" fmla="*/ 757640 w 796300"/>
                <a:gd name="connsiteY33" fmla="*/ 119030 h 795571"/>
                <a:gd name="connsiteX34" fmla="*/ 766107 w 796300"/>
                <a:gd name="connsiteY34" fmla="*/ 110091 h 795571"/>
                <a:gd name="connsiteX35" fmla="*/ 776926 w 796300"/>
                <a:gd name="connsiteY35" fmla="*/ 56457 h 795571"/>
                <a:gd name="connsiteX36" fmla="*/ 737415 w 796300"/>
                <a:gd name="connsiteY36" fmla="*/ 19289 h 795571"/>
                <a:gd name="connsiteX37" fmla="*/ 678619 w 796300"/>
                <a:gd name="connsiteY37" fmla="*/ 38108 h 795571"/>
                <a:gd name="connsiteX38" fmla="*/ 259994 w 796300"/>
                <a:gd name="connsiteY38" fmla="*/ 456830 h 795571"/>
                <a:gd name="connsiteX39" fmla="*/ 156984 w 796300"/>
                <a:gd name="connsiteY39" fmla="*/ 559864 h 795571"/>
                <a:gd name="connsiteX40" fmla="*/ 149929 w 796300"/>
                <a:gd name="connsiteY40" fmla="*/ 566451 h 795571"/>
                <a:gd name="connsiteX41" fmla="*/ 130644 w 796300"/>
                <a:gd name="connsiteY41" fmla="*/ 584799 h 795571"/>
                <a:gd name="connsiteX42" fmla="*/ 130644 w 796300"/>
                <a:gd name="connsiteY42" fmla="*/ 549043 h 795571"/>
                <a:gd name="connsiteX43" fmla="*/ 130644 w 796300"/>
                <a:gd name="connsiteY43" fmla="*/ 485529 h 795571"/>
                <a:gd name="connsiteX44" fmla="*/ 130644 w 796300"/>
                <a:gd name="connsiteY44" fmla="*/ 333566 h 795571"/>
                <a:gd name="connsiteX45" fmla="*/ 74671 w 796300"/>
                <a:gd name="connsiteY45" fmla="*/ 276168 h 795571"/>
                <a:gd name="connsiteX46" fmla="*/ 74200 w 796300"/>
                <a:gd name="connsiteY46" fmla="*/ 276168 h 795571"/>
                <a:gd name="connsiteX47" fmla="*/ 34690 w 796300"/>
                <a:gd name="connsiteY47" fmla="*/ 292164 h 795571"/>
                <a:gd name="connsiteX48" fmla="*/ 18227 w 796300"/>
                <a:gd name="connsiteY48" fmla="*/ 332625 h 795571"/>
                <a:gd name="connsiteX49" fmla="*/ 18227 w 796300"/>
                <a:gd name="connsiteY49" fmla="*/ 721237 h 795571"/>
                <a:gd name="connsiteX50" fmla="*/ 75141 w 796300"/>
                <a:gd name="connsiteY50" fmla="*/ 777694 h 795571"/>
                <a:gd name="connsiteX51" fmla="*/ 115122 w 796300"/>
                <a:gd name="connsiteY51" fmla="*/ 777694 h 795571"/>
                <a:gd name="connsiteX52" fmla="*/ 132996 w 796300"/>
                <a:gd name="connsiteY52" fmla="*/ 777694 h 795571"/>
                <a:gd name="connsiteX53" fmla="*/ 221424 w 796300"/>
                <a:gd name="connsiteY53" fmla="*/ 777694 h 795571"/>
                <a:gd name="connsiteX54" fmla="*/ 461310 w 796300"/>
                <a:gd name="connsiteY54" fmla="*/ 777694 h 795571"/>
                <a:gd name="connsiteX55" fmla="*/ 516343 w 796300"/>
                <a:gd name="connsiteY55" fmla="*/ 740056 h 795571"/>
                <a:gd name="connsiteX56" fmla="*/ 509758 w 796300"/>
                <a:gd name="connsiteY56" fmla="*/ 689245 h 795571"/>
                <a:gd name="connsiteX57" fmla="*/ 461781 w 796300"/>
                <a:gd name="connsiteY57" fmla="*/ 665250 h 795571"/>
                <a:gd name="connsiteX58" fmla="*/ 310323 w 796300"/>
                <a:gd name="connsiteY58" fmla="*/ 665250 h 795571"/>
                <a:gd name="connsiteX59" fmla="*/ 246354 w 796300"/>
                <a:gd name="connsiteY59" fmla="*/ 665250 h 795571"/>
                <a:gd name="connsiteX60" fmla="*/ 234595 w 796300"/>
                <a:gd name="connsiteY60" fmla="*/ 665250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22363" y="0"/>
                  </a:moveTo>
                  <a:cubicBezTo>
                    <a:pt x="728478" y="0"/>
                    <a:pt x="735063" y="941"/>
                    <a:pt x="741178" y="2352"/>
                  </a:cubicBezTo>
                  <a:cubicBezTo>
                    <a:pt x="765637" y="8939"/>
                    <a:pt x="784922" y="26817"/>
                    <a:pt x="792918" y="50811"/>
                  </a:cubicBezTo>
                  <a:cubicBezTo>
                    <a:pt x="800444" y="74805"/>
                    <a:pt x="795270" y="101152"/>
                    <a:pt x="778807" y="120912"/>
                  </a:cubicBezTo>
                  <a:cubicBezTo>
                    <a:pt x="775515" y="124676"/>
                    <a:pt x="772222" y="127969"/>
                    <a:pt x="768929" y="131262"/>
                  </a:cubicBezTo>
                  <a:lnTo>
                    <a:pt x="767048" y="133144"/>
                  </a:lnTo>
                  <a:cubicBezTo>
                    <a:pt x="595365" y="304867"/>
                    <a:pt x="423681" y="476590"/>
                    <a:pt x="251528" y="648784"/>
                  </a:cubicBezTo>
                  <a:cubicBezTo>
                    <a:pt x="271283" y="648784"/>
                    <a:pt x="290568" y="648784"/>
                    <a:pt x="310323" y="648784"/>
                  </a:cubicBezTo>
                  <a:cubicBezTo>
                    <a:pt x="360182" y="648784"/>
                    <a:pt x="411452" y="648784"/>
                    <a:pt x="461781" y="648784"/>
                  </a:cubicBezTo>
                  <a:cubicBezTo>
                    <a:pt x="487181" y="648784"/>
                    <a:pt x="509758" y="660546"/>
                    <a:pt x="523399" y="680306"/>
                  </a:cubicBezTo>
                  <a:cubicBezTo>
                    <a:pt x="537039" y="699595"/>
                    <a:pt x="540332" y="724060"/>
                    <a:pt x="532336" y="746642"/>
                  </a:cubicBezTo>
                  <a:cubicBezTo>
                    <a:pt x="521517" y="776753"/>
                    <a:pt x="494236" y="795572"/>
                    <a:pt x="460840" y="795572"/>
                  </a:cubicBezTo>
                  <a:cubicBezTo>
                    <a:pt x="380878" y="795572"/>
                    <a:pt x="300916" y="795572"/>
                    <a:pt x="220954" y="795572"/>
                  </a:cubicBezTo>
                  <a:lnTo>
                    <a:pt x="132525" y="795572"/>
                  </a:lnTo>
                  <a:cubicBezTo>
                    <a:pt x="126411" y="795572"/>
                    <a:pt x="120766" y="795572"/>
                    <a:pt x="114652" y="795572"/>
                  </a:cubicBezTo>
                  <a:cubicBezTo>
                    <a:pt x="101481" y="795572"/>
                    <a:pt x="87841" y="795572"/>
                    <a:pt x="74200" y="795572"/>
                  </a:cubicBezTo>
                  <a:cubicBezTo>
                    <a:pt x="32338" y="795101"/>
                    <a:pt x="353" y="763579"/>
                    <a:pt x="353" y="722178"/>
                  </a:cubicBezTo>
                  <a:cubicBezTo>
                    <a:pt x="-118" y="599855"/>
                    <a:pt x="-118" y="472356"/>
                    <a:pt x="353" y="333566"/>
                  </a:cubicBezTo>
                  <a:cubicBezTo>
                    <a:pt x="353" y="313336"/>
                    <a:pt x="8349" y="294517"/>
                    <a:pt x="21990" y="280873"/>
                  </a:cubicBezTo>
                  <a:cubicBezTo>
                    <a:pt x="35630" y="267229"/>
                    <a:pt x="54445" y="259702"/>
                    <a:pt x="73730" y="259702"/>
                  </a:cubicBezTo>
                  <a:cubicBezTo>
                    <a:pt x="114652" y="260172"/>
                    <a:pt x="146636" y="292635"/>
                    <a:pt x="147107" y="334037"/>
                  </a:cubicBezTo>
                  <a:cubicBezTo>
                    <a:pt x="147107" y="384848"/>
                    <a:pt x="147107" y="436129"/>
                    <a:pt x="147107" y="486000"/>
                  </a:cubicBezTo>
                  <a:cubicBezTo>
                    <a:pt x="147107" y="505760"/>
                    <a:pt x="147107" y="525049"/>
                    <a:pt x="147107" y="544809"/>
                  </a:cubicBezTo>
                  <a:lnTo>
                    <a:pt x="246824" y="445069"/>
                  </a:lnTo>
                  <a:cubicBezTo>
                    <a:pt x="384171" y="307690"/>
                    <a:pt x="525751" y="166077"/>
                    <a:pt x="665449" y="26347"/>
                  </a:cubicBezTo>
                  <a:cubicBezTo>
                    <a:pt x="683793" y="8939"/>
                    <a:pt x="702608" y="0"/>
                    <a:pt x="722363" y="0"/>
                  </a:cubicBezTo>
                  <a:close/>
                  <a:moveTo>
                    <a:pt x="234595" y="665721"/>
                  </a:moveTo>
                  <a:lnTo>
                    <a:pt x="229891" y="665721"/>
                  </a:lnTo>
                  <a:lnTo>
                    <a:pt x="221424" y="651607"/>
                  </a:lnTo>
                  <a:lnTo>
                    <a:pt x="227539" y="646902"/>
                  </a:lnTo>
                  <a:cubicBezTo>
                    <a:pt x="228950" y="645961"/>
                    <a:pt x="229891" y="645020"/>
                    <a:pt x="231302" y="644079"/>
                  </a:cubicBezTo>
                  <a:cubicBezTo>
                    <a:pt x="233654" y="642197"/>
                    <a:pt x="236006" y="640786"/>
                    <a:pt x="237417" y="638904"/>
                  </a:cubicBezTo>
                  <a:cubicBezTo>
                    <a:pt x="410041" y="466240"/>
                    <a:pt x="582665" y="293576"/>
                    <a:pt x="755759" y="120912"/>
                  </a:cubicBezTo>
                  <a:lnTo>
                    <a:pt x="757640" y="119030"/>
                  </a:lnTo>
                  <a:cubicBezTo>
                    <a:pt x="760933" y="115737"/>
                    <a:pt x="763755" y="112914"/>
                    <a:pt x="766107" y="110091"/>
                  </a:cubicBezTo>
                  <a:cubicBezTo>
                    <a:pt x="778807" y="95036"/>
                    <a:pt x="783040" y="75276"/>
                    <a:pt x="776926" y="56457"/>
                  </a:cubicBezTo>
                  <a:cubicBezTo>
                    <a:pt x="771281" y="38108"/>
                    <a:pt x="756229" y="24465"/>
                    <a:pt x="737415" y="19289"/>
                  </a:cubicBezTo>
                  <a:cubicBezTo>
                    <a:pt x="715778" y="13644"/>
                    <a:pt x="696964" y="19760"/>
                    <a:pt x="678619" y="38108"/>
                  </a:cubicBezTo>
                  <a:cubicBezTo>
                    <a:pt x="539391" y="177839"/>
                    <a:pt x="397341" y="319452"/>
                    <a:pt x="259994" y="456830"/>
                  </a:cubicBezTo>
                  <a:lnTo>
                    <a:pt x="156984" y="559864"/>
                  </a:lnTo>
                  <a:cubicBezTo>
                    <a:pt x="154633" y="562217"/>
                    <a:pt x="152751" y="564098"/>
                    <a:pt x="149929" y="566451"/>
                  </a:cubicBezTo>
                  <a:lnTo>
                    <a:pt x="130644" y="584799"/>
                  </a:lnTo>
                  <a:lnTo>
                    <a:pt x="130644" y="549043"/>
                  </a:lnTo>
                  <a:cubicBezTo>
                    <a:pt x="130644" y="527872"/>
                    <a:pt x="130644" y="506701"/>
                    <a:pt x="130644" y="485529"/>
                  </a:cubicBezTo>
                  <a:cubicBezTo>
                    <a:pt x="130644" y="435659"/>
                    <a:pt x="130644" y="384377"/>
                    <a:pt x="130644" y="333566"/>
                  </a:cubicBezTo>
                  <a:cubicBezTo>
                    <a:pt x="130644" y="301574"/>
                    <a:pt x="105715" y="276639"/>
                    <a:pt x="74671" y="276168"/>
                  </a:cubicBezTo>
                  <a:cubicBezTo>
                    <a:pt x="74671" y="276168"/>
                    <a:pt x="74671" y="276168"/>
                    <a:pt x="74200" y="276168"/>
                  </a:cubicBezTo>
                  <a:cubicBezTo>
                    <a:pt x="59148" y="276168"/>
                    <a:pt x="45508" y="281814"/>
                    <a:pt x="34690" y="292164"/>
                  </a:cubicBezTo>
                  <a:cubicBezTo>
                    <a:pt x="23871" y="302985"/>
                    <a:pt x="18227" y="317100"/>
                    <a:pt x="18227" y="332625"/>
                  </a:cubicBezTo>
                  <a:cubicBezTo>
                    <a:pt x="17756" y="471885"/>
                    <a:pt x="18227" y="598914"/>
                    <a:pt x="18227" y="721237"/>
                  </a:cubicBezTo>
                  <a:cubicBezTo>
                    <a:pt x="18227" y="752759"/>
                    <a:pt x="42686" y="777223"/>
                    <a:pt x="75141" y="777694"/>
                  </a:cubicBezTo>
                  <a:cubicBezTo>
                    <a:pt x="88311" y="777694"/>
                    <a:pt x="101952" y="777694"/>
                    <a:pt x="115122" y="777694"/>
                  </a:cubicBezTo>
                  <a:cubicBezTo>
                    <a:pt x="121237" y="777694"/>
                    <a:pt x="126881" y="777694"/>
                    <a:pt x="132996" y="777694"/>
                  </a:cubicBezTo>
                  <a:lnTo>
                    <a:pt x="221424" y="777694"/>
                  </a:lnTo>
                  <a:cubicBezTo>
                    <a:pt x="301386" y="777694"/>
                    <a:pt x="381348" y="777694"/>
                    <a:pt x="461310" y="777694"/>
                  </a:cubicBezTo>
                  <a:cubicBezTo>
                    <a:pt x="487181" y="777694"/>
                    <a:pt x="508347" y="763109"/>
                    <a:pt x="516343" y="740056"/>
                  </a:cubicBezTo>
                  <a:cubicBezTo>
                    <a:pt x="522458" y="722648"/>
                    <a:pt x="520106" y="704300"/>
                    <a:pt x="509758" y="689245"/>
                  </a:cubicBezTo>
                  <a:cubicBezTo>
                    <a:pt x="498940" y="673719"/>
                    <a:pt x="481536" y="665250"/>
                    <a:pt x="461781" y="665250"/>
                  </a:cubicBezTo>
                  <a:cubicBezTo>
                    <a:pt x="411452" y="665250"/>
                    <a:pt x="360182" y="665250"/>
                    <a:pt x="310323" y="665250"/>
                  </a:cubicBezTo>
                  <a:cubicBezTo>
                    <a:pt x="289157" y="665250"/>
                    <a:pt x="267520" y="665250"/>
                    <a:pt x="246354" y="665250"/>
                  </a:cubicBezTo>
                  <a:lnTo>
                    <a:pt x="234595" y="665250"/>
                  </a:lnTo>
                  <a:close/>
                </a:path>
              </a:pathLst>
            </a:custGeom>
            <a:grpFill/>
            <a:ln w="4695"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37386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02E89CE-DB36-968E-1F2A-4172F43A234B}"/>
              </a:ext>
            </a:extLst>
          </p:cNvPr>
          <p:cNvSpPr/>
          <p:nvPr/>
        </p:nvSpPr>
        <p:spPr>
          <a:xfrm>
            <a:off x="7131620" y="1321861"/>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DB3A38E7-232B-335A-9967-2B54636D0AAF}"/>
              </a:ext>
            </a:extLst>
          </p:cNvPr>
          <p:cNvSpPr/>
          <p:nvPr/>
        </p:nvSpPr>
        <p:spPr>
          <a:xfrm>
            <a:off x="7961274" y="2296460"/>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438FA68F-F470-DEA7-05D3-55A028BC2FE0}"/>
              </a:ext>
            </a:extLst>
          </p:cNvPr>
          <p:cNvSpPr/>
          <p:nvPr/>
        </p:nvSpPr>
        <p:spPr>
          <a:xfrm>
            <a:off x="7961274" y="4453279"/>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B2EC575-27E7-5487-F591-4A9C680EC6DF}"/>
              </a:ext>
            </a:extLst>
          </p:cNvPr>
          <p:cNvSpPr/>
          <p:nvPr/>
        </p:nvSpPr>
        <p:spPr>
          <a:xfrm>
            <a:off x="8229235" y="3355936"/>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0B89D08-5C25-C0F1-A9B5-70F2FD13DC52}"/>
              </a:ext>
            </a:extLst>
          </p:cNvPr>
          <p:cNvSpPr/>
          <p:nvPr/>
        </p:nvSpPr>
        <p:spPr>
          <a:xfrm>
            <a:off x="7131619" y="5529273"/>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76" name="Group 375">
            <a:extLst>
              <a:ext uri="{FF2B5EF4-FFF2-40B4-BE49-F238E27FC236}">
                <a16:creationId xmlns:a16="http://schemas.microsoft.com/office/drawing/2014/main" id="{9A5150E6-C5CD-BBFB-9398-72325641DB31}"/>
              </a:ext>
            </a:extLst>
          </p:cNvPr>
          <p:cNvGrpSpPr/>
          <p:nvPr/>
        </p:nvGrpSpPr>
        <p:grpSpPr>
          <a:xfrm>
            <a:off x="6006843" y="162513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sp>
        <p:nvSpPr>
          <p:cNvPr id="346" name="Freeform 345">
            <a:extLst>
              <a:ext uri="{FF2B5EF4-FFF2-40B4-BE49-F238E27FC236}">
                <a16:creationId xmlns:a16="http://schemas.microsoft.com/office/drawing/2014/main" id="{DF7AADC5-B99D-E4BA-9683-6769704BA095}"/>
              </a:ext>
            </a:extLst>
          </p:cNvPr>
          <p:cNvSpPr/>
          <p:nvPr/>
        </p:nvSpPr>
        <p:spPr>
          <a:xfrm>
            <a:off x="4792474" y="1644418"/>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sp>
        <p:nvSpPr>
          <p:cNvPr id="22" name="Rounded Rectangle 21">
            <a:extLst>
              <a:ext uri="{FF2B5EF4-FFF2-40B4-BE49-F238E27FC236}">
                <a16:creationId xmlns:a16="http://schemas.microsoft.com/office/drawing/2014/main" id="{656CA94F-D6EE-6598-B3D7-8464309398D1}"/>
              </a:ext>
            </a:extLst>
          </p:cNvPr>
          <p:cNvSpPr/>
          <p:nvPr/>
        </p:nvSpPr>
        <p:spPr>
          <a:xfrm>
            <a:off x="6541586" y="1316371"/>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6167915" y="1275396"/>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6256554" y="1362339"/>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nvGrpSpPr>
          <p:cNvPr id="9" name="Group 8">
            <a:extLst>
              <a:ext uri="{FF2B5EF4-FFF2-40B4-BE49-F238E27FC236}">
                <a16:creationId xmlns:a16="http://schemas.microsoft.com/office/drawing/2014/main" id="{640D5918-EABC-C933-FC3D-09CB9F021CEF}"/>
              </a:ext>
            </a:extLst>
          </p:cNvPr>
          <p:cNvGrpSpPr/>
          <p:nvPr/>
        </p:nvGrpSpPr>
        <p:grpSpPr>
          <a:xfrm>
            <a:off x="5824833" y="1883390"/>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493492" y="2763102"/>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652925" y="352936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5877185" y="5105874"/>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524645" y="4304491"/>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sp>
        <p:nvSpPr>
          <p:cNvPr id="46" name="Rounded Rectangle 45">
            <a:extLst>
              <a:ext uri="{FF2B5EF4-FFF2-40B4-BE49-F238E27FC236}">
                <a16:creationId xmlns:a16="http://schemas.microsoft.com/office/drawing/2014/main" id="{61B6D1AC-971C-7337-50AA-657B5FF3619B}"/>
              </a:ext>
            </a:extLst>
          </p:cNvPr>
          <p:cNvSpPr/>
          <p:nvPr/>
        </p:nvSpPr>
        <p:spPr>
          <a:xfrm>
            <a:off x="7371240" y="2290970"/>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6997570" y="2249995"/>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7086209" y="2336938"/>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sp>
        <p:nvSpPr>
          <p:cNvPr id="53" name="Rounded Rectangle 52">
            <a:extLst>
              <a:ext uri="{FF2B5EF4-FFF2-40B4-BE49-F238E27FC236}">
                <a16:creationId xmlns:a16="http://schemas.microsoft.com/office/drawing/2014/main" id="{7476D459-FA29-574A-2A25-431B3ABB116D}"/>
              </a:ext>
            </a:extLst>
          </p:cNvPr>
          <p:cNvSpPr/>
          <p:nvPr/>
        </p:nvSpPr>
        <p:spPr>
          <a:xfrm>
            <a:off x="7371240" y="4447789"/>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6997570" y="4406814"/>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7086209" y="4493757"/>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sp>
        <p:nvSpPr>
          <p:cNvPr id="60" name="Rounded Rectangle 59">
            <a:extLst>
              <a:ext uri="{FF2B5EF4-FFF2-40B4-BE49-F238E27FC236}">
                <a16:creationId xmlns:a16="http://schemas.microsoft.com/office/drawing/2014/main" id="{D18D0D7E-72E0-508A-C06B-6836CAA21713}"/>
              </a:ext>
            </a:extLst>
          </p:cNvPr>
          <p:cNvSpPr/>
          <p:nvPr/>
        </p:nvSpPr>
        <p:spPr>
          <a:xfrm>
            <a:off x="7639201" y="3350446"/>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7265531" y="3309471"/>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7354170" y="339641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sp>
        <p:nvSpPr>
          <p:cNvPr id="681" name="Rounded Rectangle 680">
            <a:extLst>
              <a:ext uri="{FF2B5EF4-FFF2-40B4-BE49-F238E27FC236}">
                <a16:creationId xmlns:a16="http://schemas.microsoft.com/office/drawing/2014/main" id="{94C73EC3-7DE8-BBCC-FEE6-C66FDF945D75}"/>
              </a:ext>
            </a:extLst>
          </p:cNvPr>
          <p:cNvSpPr/>
          <p:nvPr/>
        </p:nvSpPr>
        <p:spPr>
          <a:xfrm>
            <a:off x="6541585" y="5523783"/>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6167915" y="5482808"/>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6256554" y="5569751"/>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79836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5 βασικά βήματα στη διαδικασία KPI</a:t>
            </a:r>
          </a:p>
          <a:p>
            <a:endParaRPr lang="en-GB" sz="3200" dirty="0">
              <a:solidFill>
                <a:schemeClr val="bg1"/>
              </a:solidFill>
            </a:endParaRPr>
          </a:p>
          <a:p>
            <a:endParaRPr lang="en-GB" sz="3200" dirty="0">
              <a:solidFill>
                <a:schemeClr val="bg1"/>
              </a:solidFill>
            </a:endParaRPr>
          </a:p>
          <a:p>
            <a:r>
              <a:rPr lang="en-GB" sz="2000" dirty="0">
                <a:solidFill>
                  <a:schemeClr val="bg1"/>
                </a:solidFill>
                <a:ea typeface="Open Sans Light" panose="020B0306030504020204" pitchFamily="34" charset="0"/>
                <a:cs typeface="Open Sans Light" panose="020B0306030504020204" pitchFamily="34" charset="0"/>
              </a:rPr>
              <a:t>Ανάλογα με τον τομέα των επιχειρηματικών επιδόσεων που μετράται, η συχνότητα με την οποία πρέπει να επανεξετάζονται οι ΚΔΑ μπορεί να διαφέρει. Η ακριβής μέτρηση των επιδόσεων μπορεί να επιτευχθεί μόνο εάν καθοριστεί και τηρηθεί αυστηρά ένα χρονοδιάγραμμα περιοδικής αναθεώρησης.</a:t>
            </a:r>
          </a:p>
          <a:p>
            <a:endParaRPr lang="en-GB" sz="2800" dirty="0"/>
          </a:p>
        </p:txBody>
      </p:sp>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
        <p:nvSpPr>
          <p:cNvPr id="33" name="TextBox 49">
            <a:extLst>
              <a:ext uri="{FF2B5EF4-FFF2-40B4-BE49-F238E27FC236}">
                <a16:creationId xmlns:a16="http://schemas.microsoft.com/office/drawing/2014/main" id="{801AE013-B840-A981-F644-953B61B93057}"/>
              </a:ext>
            </a:extLst>
          </p:cNvPr>
          <p:cNvSpPr txBox="1"/>
          <p:nvPr/>
        </p:nvSpPr>
        <p:spPr>
          <a:xfrm>
            <a:off x="7013353" y="1274798"/>
            <a:ext cx="3556799" cy="739241"/>
          </a:xfrm>
          <a:prstGeom prst="rect">
            <a:avLst/>
          </a:prstGeom>
          <a:noFill/>
        </p:spPr>
        <p:txBody>
          <a:bodyPr wrap="square" numCol="1" rtlCol="0" anchor="ctr">
            <a:spAutoFit/>
          </a:bodyPr>
          <a:lstStyle/>
          <a:p>
            <a:pPr>
              <a:lnSpc>
                <a:spcPts val="1688"/>
              </a:lnSpc>
            </a:pP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Προσδιορισμός ενός συνόλου σχετικών KPI για την παρακολούθηση μιας εταιρείας ή μιας επιχειρηματικής μονάδας</a:t>
            </a:r>
          </a:p>
        </p:txBody>
      </p:sp>
      <p:sp>
        <p:nvSpPr>
          <p:cNvPr id="35" name="TextBox 49">
            <a:extLst>
              <a:ext uri="{FF2B5EF4-FFF2-40B4-BE49-F238E27FC236}">
                <a16:creationId xmlns:a16="http://schemas.microsoft.com/office/drawing/2014/main" id="{5E0E529F-5B2F-91D5-9D04-980B7CACD23E}"/>
              </a:ext>
            </a:extLst>
          </p:cNvPr>
          <p:cNvSpPr txBox="1"/>
          <p:nvPr/>
        </p:nvSpPr>
        <p:spPr>
          <a:xfrm>
            <a:off x="7843008" y="2245838"/>
            <a:ext cx="3556799" cy="746358"/>
          </a:xfrm>
          <a:prstGeom prst="rect">
            <a:avLst/>
          </a:prstGeom>
          <a:noFill/>
        </p:spPr>
        <p:txBody>
          <a:bodyPr wrap="square" numCol="1" rtlCol="0" anchor="ctr">
            <a:spAutoFit/>
          </a:bodyPr>
          <a:lstStyle/>
          <a:p>
            <a:pPr>
              <a:lnSpc>
                <a:spcPts val="1688"/>
              </a:lnSpc>
            </a:pP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Δημιουργήστε πίνακες ελέγχου ή κάρτες αποτελεσμάτων για τη μέτρηση και την προβολή των αποτελεσμάτων των KPI</a:t>
            </a:r>
          </a:p>
        </p:txBody>
      </p:sp>
      <p:sp>
        <p:nvSpPr>
          <p:cNvPr id="36" name="TextBox 49">
            <a:extLst>
              <a:ext uri="{FF2B5EF4-FFF2-40B4-BE49-F238E27FC236}">
                <a16:creationId xmlns:a16="http://schemas.microsoft.com/office/drawing/2014/main" id="{E85DB5D5-AB60-089C-3785-9515B35C2F58}"/>
              </a:ext>
            </a:extLst>
          </p:cNvPr>
          <p:cNvSpPr txBox="1"/>
          <p:nvPr/>
        </p:nvSpPr>
        <p:spPr>
          <a:xfrm>
            <a:off x="7771282" y="4517237"/>
            <a:ext cx="3637533" cy="534762"/>
          </a:xfrm>
          <a:prstGeom prst="rect">
            <a:avLst/>
          </a:prstGeom>
          <a:noFill/>
        </p:spPr>
        <p:txBody>
          <a:bodyPr wrap="square" numCol="1" rtlCol="0" anchor="ctr">
            <a:spAutoFit/>
          </a:bodyPr>
          <a:lstStyle/>
          <a:p>
            <a:pPr>
              <a:lnSpc>
                <a:spcPts val="1688"/>
              </a:lnSpc>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Αλλαγή στρατηγικών και διαδικασιών, όπως απαιτείται, για τη βελτίωση των επιδόσεων</a:t>
            </a:r>
          </a:p>
        </p:txBody>
      </p:sp>
      <p:sp>
        <p:nvSpPr>
          <p:cNvPr id="37" name="TextBox 49">
            <a:extLst>
              <a:ext uri="{FF2B5EF4-FFF2-40B4-BE49-F238E27FC236}">
                <a16:creationId xmlns:a16="http://schemas.microsoft.com/office/drawing/2014/main" id="{5DE5D699-9A1E-A790-9945-18F926FF585C}"/>
              </a:ext>
            </a:extLst>
          </p:cNvPr>
          <p:cNvSpPr txBox="1"/>
          <p:nvPr/>
        </p:nvSpPr>
        <p:spPr>
          <a:xfrm>
            <a:off x="7013354" y="5482211"/>
            <a:ext cx="3734363" cy="739241"/>
          </a:xfrm>
          <a:prstGeom prst="rect">
            <a:avLst/>
          </a:prstGeom>
          <a:noFill/>
        </p:spPr>
        <p:txBody>
          <a:bodyPr wrap="square" numCol="1" rtlCol="0" anchor="ctr">
            <a:spAutoFit/>
          </a:bodyPr>
          <a:lstStyle/>
          <a:p>
            <a:pPr>
              <a:lnSpc>
                <a:spcPts val="1688"/>
              </a:lnSpc>
            </a:pPr>
            <a:r>
              <a:rPr lang="en-GB" sz="1400" dirty="0">
                <a:solidFill>
                  <a:schemeClr val="bg1"/>
                </a:solidFill>
                <a:latin typeface="Calibri" panose="020F0502020204030204" pitchFamily="34" charset="0"/>
                <a:ea typeface="Lato Light" panose="020F0502020204030203" pitchFamily="34" charset="0"/>
                <a:cs typeface="Calibri" panose="020F0502020204030204" pitchFamily="34" charset="0"/>
              </a:rPr>
              <a:t>Αξιολογήστε αν οι δείκτες KPI εξακολουθούν να ευθυγραμμίζονται με τους στόχους και προσαρμόστε τους, εάν χρειάζεται.</a:t>
            </a:r>
          </a:p>
        </p:txBody>
      </p:sp>
      <p:sp>
        <p:nvSpPr>
          <p:cNvPr id="38" name="TextBox 37">
            <a:extLst>
              <a:ext uri="{FF2B5EF4-FFF2-40B4-BE49-F238E27FC236}">
                <a16:creationId xmlns:a16="http://schemas.microsoft.com/office/drawing/2014/main" id="{28D81980-7530-2D5B-D842-3E83070C518C}"/>
              </a:ext>
            </a:extLst>
          </p:cNvPr>
          <p:cNvSpPr txBox="1"/>
          <p:nvPr/>
        </p:nvSpPr>
        <p:spPr>
          <a:xfrm>
            <a:off x="8048917" y="3368154"/>
            <a:ext cx="3637533" cy="746358"/>
          </a:xfrm>
          <a:prstGeom prst="rect">
            <a:avLst/>
          </a:prstGeom>
          <a:noFill/>
        </p:spPr>
        <p:txBody>
          <a:bodyPr wrap="square">
            <a:spAutoFit/>
          </a:bodyPr>
          <a:lstStyle/>
          <a:p>
            <a:pPr>
              <a:lnSpc>
                <a:spcPts val="1688"/>
              </a:lnSpc>
            </a:pPr>
            <a:r>
              <a:rPr lang="en-GB" sz="1600" dirty="0">
                <a:solidFill>
                  <a:schemeClr val="bg1"/>
                </a:solidFill>
                <a:latin typeface="Calibri" panose="020F0502020204030204" pitchFamily="34" charset="0"/>
                <a:ea typeface="Lato Light" panose="020F0502020204030203" pitchFamily="34" charset="0"/>
                <a:cs typeface="Calibri" panose="020F0502020204030204" pitchFamily="34" charset="0"/>
              </a:rPr>
              <a:t>Αξιολογήστε πόσο καλά επιτυγχάνονται οι επιχειρηματικοί στόχοι με βάση τους KPIs.</a:t>
            </a:r>
          </a:p>
        </p:txBody>
      </p:sp>
      <p:sp>
        <p:nvSpPr>
          <p:cNvPr id="39" name="Rectangle 38">
            <a:extLst>
              <a:ext uri="{FF2B5EF4-FFF2-40B4-BE49-F238E27FC236}">
                <a16:creationId xmlns:a16="http://schemas.microsoft.com/office/drawing/2014/main" id="{0176D3FF-1092-EACA-5C62-C2BE209DF4CB}"/>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82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444819"/>
            <a:ext cx="6122604"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latin typeface="Calibri" panose="020F0502020204030204" pitchFamily="34" charset="0"/>
                <a:cs typeface="Calibri" panose="020F0502020204030204" pitchFamily="34" charset="0"/>
              </a:rPr>
              <a:t>Οφέλη από τη χρήση των KPIs</a:t>
            </a:r>
          </a:p>
          <a:p>
            <a:pPr>
              <a:lnSpc>
                <a:spcPct val="120000"/>
              </a:lnSpc>
            </a:pPr>
            <a:endParaRPr lang="en-GB" sz="1050" dirty="0">
              <a:latin typeface="Segoe UI" panose="020B0502040204020203" pitchFamily="34" charset="0"/>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606322" y="2086718"/>
            <a:ext cx="5130801" cy="4811574"/>
          </a:xfrm>
          <a:prstGeom prst="rect">
            <a:avLst/>
          </a:prstGeom>
          <a:noFill/>
        </p:spPr>
        <p:txBody>
          <a:bodyPr wrap="square" rtlCol="0">
            <a:spAutoFit/>
          </a:bodyPr>
          <a:lstStyle/>
          <a:p>
            <a:pPr indent="-85725">
              <a:lnSpc>
                <a:spcPts val="2340"/>
              </a:lnSpc>
              <a:tabLst>
                <a:tab pos="361950" algn="l"/>
              </a:tabLst>
            </a:pPr>
            <a:r>
              <a:rPr lang="en-GB" sz="2000" dirty="0">
                <a:solidFill>
                  <a:srgbClr val="595959"/>
                </a:solidFill>
              </a:rPr>
              <a:t>Το τελικό όφελος των βασικών δεικτών απόδοσης είναι η δυνατότητα μέτρησης των αποτελεσμάτων των ενεργειών σας, οι οποίες συχνά γίνονται με βάση υποθέσεις. Ενώ η έρευνα μπορεί να σας βοηθήσει να κάνετε τεκμηριωμένες εικασίες και να μειώσετε τους κινδύνους σας, είναι σημαντικό να ορίσετε βασικούς δείκτες επιδόσεων, ή KPI, για να σας βοηθήσουν να αυξήσετε ή να σταματήσετε τις δραστηριότητες που δημιουργούν καλύτερα ή χειρότερα από τα αναμενόμενα αποτελέσματα.  Αυτό σας επιτρέπει να λαμβάνετε καλύτερες αποφάσεις, να βελτιώνετε τις διαδικασίες και να βελτιώνετε τις αποδόσεις σας μακροπρόθεσμα.  </a:t>
            </a:r>
          </a:p>
          <a:p>
            <a:pPr indent="-85725">
              <a:lnSpc>
                <a:spcPts val="2340"/>
              </a:lnSpc>
              <a:tabLst>
                <a:tab pos="361950" algn="l"/>
              </a:tabLst>
            </a:pPr>
            <a:r>
              <a:rPr lang="en-GB" sz="2000" dirty="0">
                <a:solidFill>
                  <a:srgbClr val="595959"/>
                </a:solidFill>
              </a:rPr>
              <a:t> </a:t>
            </a:r>
          </a:p>
        </p:txBody>
      </p:sp>
      <p:sp>
        <p:nvSpPr>
          <p:cNvPr id="17" name="Rectangle 16">
            <a:extLst>
              <a:ext uri="{FF2B5EF4-FFF2-40B4-BE49-F238E27FC236}">
                <a16:creationId xmlns:a16="http://schemas.microsoft.com/office/drawing/2014/main" id="{63FAF0F0-94FA-7682-892A-7A8BF465F65D}"/>
              </a:ext>
            </a:extLst>
          </p:cNvPr>
          <p:cNvSpPr/>
          <p:nvPr/>
        </p:nvSpPr>
        <p:spPr>
          <a:xfrm>
            <a:off x="734714" y="14751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27" name="Group 26">
            <a:extLst>
              <a:ext uri="{FF2B5EF4-FFF2-40B4-BE49-F238E27FC236}">
                <a16:creationId xmlns:a16="http://schemas.microsoft.com/office/drawing/2014/main" id="{C02EE919-3D04-31E2-119F-00158FD3BB7E}"/>
              </a:ext>
            </a:extLst>
          </p:cNvPr>
          <p:cNvGrpSpPr/>
          <p:nvPr/>
        </p:nvGrpSpPr>
        <p:grpSpPr>
          <a:xfrm>
            <a:off x="4030918" y="1105287"/>
            <a:ext cx="8200838" cy="4647426"/>
            <a:chOff x="3018187" y="1475147"/>
            <a:chExt cx="9498571" cy="5382853"/>
          </a:xfrm>
        </p:grpSpPr>
        <p:pic>
          <p:nvPicPr>
            <p:cNvPr id="11" name="Picture 10">
              <a:extLst>
                <a:ext uri="{FF2B5EF4-FFF2-40B4-BE49-F238E27FC236}">
                  <a16:creationId xmlns:a16="http://schemas.microsoft.com/office/drawing/2014/main" id="{5B417E31-A625-D329-19EC-0D4E6B3A7540}"/>
                </a:ext>
              </a:extLst>
            </p:cNvPr>
            <p:cNvPicPr>
              <a:picLocks noChangeAspect="1"/>
            </p:cNvPicPr>
            <p:nvPr/>
          </p:nvPicPr>
          <p:blipFill rotWithShape="1">
            <a:blip r:embed="rId2"/>
            <a:srcRect l="-18315" t="15879" r="18373" b="11083"/>
            <a:stretch/>
          </p:blipFill>
          <p:spPr>
            <a:xfrm>
              <a:off x="3018187" y="1475147"/>
              <a:ext cx="9463935" cy="5382853"/>
            </a:xfrm>
            <a:prstGeom prst="rect">
              <a:avLst/>
            </a:prstGeom>
          </p:spPr>
        </p:pic>
        <p:sp>
          <p:nvSpPr>
            <p:cNvPr id="25" name="Rectangle 24">
              <a:extLst>
                <a:ext uri="{FF2B5EF4-FFF2-40B4-BE49-F238E27FC236}">
                  <a16:creationId xmlns:a16="http://schemas.microsoft.com/office/drawing/2014/main" id="{6458987B-B85E-A84D-BF8A-FF615E80A92F}"/>
                </a:ext>
              </a:extLst>
            </p:cNvPr>
            <p:cNvSpPr/>
            <p:nvPr/>
          </p:nvSpPr>
          <p:spPr>
            <a:xfrm>
              <a:off x="6326485" y="1694707"/>
              <a:ext cx="6190273" cy="38844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20">
              <a:extLst>
                <a:ext uri="{FF2B5EF4-FFF2-40B4-BE49-F238E27FC236}">
                  <a16:creationId xmlns:a16="http://schemas.microsoft.com/office/drawing/2014/main" id="{667C7E28-4C46-8AFB-80CB-F223776CA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6" r="-223"/>
            <a:stretch/>
          </p:blipFill>
          <p:spPr>
            <a:xfrm>
              <a:off x="6326484" y="1853819"/>
              <a:ext cx="6155637" cy="3566232"/>
            </a:xfrm>
            <a:prstGeom prst="rect">
              <a:avLst/>
            </a:prstGeom>
            <a:solidFill>
              <a:schemeClr val="bg1"/>
            </a:solidFill>
          </p:spPr>
        </p:pic>
      </p:grpSp>
    </p:spTree>
    <p:extLst>
      <p:ext uri="{BB962C8B-B14F-4D97-AF65-F5344CB8AC3E}">
        <p14:creationId xmlns:p14="http://schemas.microsoft.com/office/powerpoint/2010/main" val="373214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3954713"/>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278555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EE88BA1-C927-D93E-DE27-C53ECDD0D50B}"/>
              </a:ext>
            </a:extLst>
          </p:cNvPr>
          <p:cNvCxnSpPr>
            <a:cxnSpLocks/>
          </p:cNvCxnSpPr>
          <p:nvPr/>
        </p:nvCxnSpPr>
        <p:spPr>
          <a:xfrm>
            <a:off x="5456770" y="5054654"/>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49">
            <a:extLst>
              <a:ext uri="{FF2B5EF4-FFF2-40B4-BE49-F238E27FC236}">
                <a16:creationId xmlns:a16="http://schemas.microsoft.com/office/drawing/2014/main" id="{D757A3B3-349A-E58F-6AEE-8284F535B134}"/>
              </a:ext>
            </a:extLst>
          </p:cNvPr>
          <p:cNvSpPr txBox="1"/>
          <p:nvPr/>
        </p:nvSpPr>
        <p:spPr>
          <a:xfrm>
            <a:off x="6222245" y="492085"/>
            <a:ext cx="5420020" cy="7995907"/>
          </a:xfrm>
          <a:prstGeom prst="rect">
            <a:avLst/>
          </a:prstGeom>
          <a:noFill/>
        </p:spPr>
        <p:txBody>
          <a:bodyPr wrap="square" numCol="1" rtlCol="0" anchor="t">
            <a:spAutoFit/>
          </a:bodyPr>
          <a:lstStyle/>
          <a:p>
            <a:pPr>
              <a:lnSpc>
                <a:spcPts val="2240"/>
              </a:lnSpc>
              <a:defRPr/>
            </a:pPr>
            <a:r>
              <a:rPr lang="en-GB" dirty="0">
                <a:solidFill>
                  <a:srgbClr val="595959"/>
                </a:solidFill>
                <a:ea typeface="Lato Light" panose="020F0502020204030203" pitchFamily="34" charset="0"/>
                <a:cs typeface="Lato Light" panose="020F0502020204030203" pitchFamily="34" charset="0"/>
              </a:rPr>
              <a:t>Βραχυπρόθεσμος προγραμματισμός ρευστότητας / 3ετής προγραμματισμός / 1ετής πρόβλεψη / Λογαριασμοί εισπρακτέοι / Λογαριασμοί πληρωτέοι</a:t>
            </a: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r>
              <a:rPr lang="en-GB" dirty="0">
                <a:solidFill>
                  <a:srgbClr val="595959"/>
                </a:solidFill>
                <a:ea typeface="Lato Light" panose="020F0502020204030203" pitchFamily="34" charset="0"/>
                <a:cs typeface="Lato Light" panose="020F0502020204030203" pitchFamily="34" charset="0"/>
              </a:rPr>
              <a:t>Τόκοι, συναλλαγματικές ισοτιμίες</a:t>
            </a: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r>
              <a:rPr lang="en-GB" dirty="0">
                <a:solidFill>
                  <a:srgbClr val="595959"/>
                </a:solidFill>
                <a:ea typeface="Lato Light" panose="020F0502020204030203" pitchFamily="34" charset="0"/>
                <a:cs typeface="Lato Light" panose="020F0502020204030203" pitchFamily="34" charset="0"/>
              </a:rPr>
              <a:t>Τιμές πρώτων υλών / αποθέματα / ποιότητα και τήρηση των ημερομηνιών παράδοσης των προμηθευτών</a:t>
            </a: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r>
              <a:rPr lang="en-GB" dirty="0">
                <a:solidFill>
                  <a:srgbClr val="595959"/>
                </a:solidFill>
                <a:ea typeface="Lato Light" panose="020F0502020204030203" pitchFamily="34" charset="0"/>
                <a:cs typeface="Lato Light" panose="020F0502020204030203" pitchFamily="34" charset="0"/>
              </a:rPr>
              <a:t>Παραγγελίες που ελήφθησαν / Επιχειρηματικό κλίμα </a:t>
            </a:r>
          </a:p>
          <a:p>
            <a:pPr>
              <a:lnSpc>
                <a:spcPts val="2240"/>
              </a:lnSpc>
              <a:defRPr/>
            </a:pPr>
            <a:r>
              <a:rPr lang="en-GB" dirty="0">
                <a:solidFill>
                  <a:srgbClr val="595959"/>
                </a:solidFill>
                <a:ea typeface="Lato Light" panose="020F0502020204030203" pitchFamily="34" charset="0"/>
                <a:cs typeface="Lato Light" panose="020F0502020204030203" pitchFamily="34" charset="0"/>
              </a:rPr>
              <a:t>/ Καταναλωτικό αίσθημα</a:t>
            </a: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r>
              <a:rPr lang="en-GB" dirty="0">
                <a:solidFill>
                  <a:srgbClr val="595959"/>
                </a:solidFill>
                <a:ea typeface="Lato Light" panose="020F0502020204030203" pitchFamily="34" charset="0"/>
                <a:cs typeface="Lato Light" panose="020F0502020204030203" pitchFamily="34" charset="0"/>
              </a:rPr>
              <a:t>Νέες διεργασίες + τεχνολογίες / </a:t>
            </a:r>
            <a:r>
              <a:rPr lang="en-GB" dirty="0" err="1">
                <a:solidFill>
                  <a:srgbClr val="595959"/>
                </a:solidFill>
                <a:ea typeface="Lato Light" panose="020F0502020204030203" pitchFamily="34" charset="0"/>
                <a:cs typeface="Lato Light" panose="020F0502020204030203" pitchFamily="34" charset="0"/>
              </a:rPr>
              <a:t>Συμπεριφορά των </a:t>
            </a:r>
            <a:r>
              <a:rPr lang="en-GB" dirty="0">
                <a:solidFill>
                  <a:srgbClr val="595959"/>
                </a:solidFill>
                <a:ea typeface="Lato Light" panose="020F0502020204030203" pitchFamily="34" charset="0"/>
                <a:cs typeface="Lato Light" panose="020F0502020204030203" pitchFamily="34" charset="0"/>
              </a:rPr>
              <a:t>καταναλωτών / Αριθμός τρεχόντων έργων ανάπτυξης / Αριθμός δικών μας διπλωμάτων ευρεσιτεχνίας / Χορηγηθείσες άδειες / Κόστος έρευνας και ανάπτυξης</a:t>
            </a: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42002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r>
              <a:rPr lang="en-GB" sz="3200" dirty="0">
                <a:solidFill>
                  <a:schemeClr val="bg1"/>
                </a:solidFill>
              </a:rPr>
              <a:t>Το απόλυτο ελάχιστο που πρέπει να παρακολουθείτε</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358032" y="832618"/>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79" name="Group 78">
            <a:extLst>
              <a:ext uri="{FF2B5EF4-FFF2-40B4-BE49-F238E27FC236}">
                <a16:creationId xmlns:a16="http://schemas.microsoft.com/office/drawing/2014/main" id="{61F7FA56-B03C-81F6-BE0E-2704DE19540A}"/>
              </a:ext>
            </a:extLst>
          </p:cNvPr>
          <p:cNvGrpSpPr/>
          <p:nvPr/>
        </p:nvGrpSpPr>
        <p:grpSpPr>
          <a:xfrm>
            <a:off x="5358032" y="2075593"/>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358032" y="307373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358032" y="4152583"/>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3" y="2785551"/>
            <a:ext cx="4214651" cy="4538207"/>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Με τον καθορισμό των σχετικών περιοχών παρατήρησης και την επιλογή κατάλληλων δεικτών έγκαιρης ανίχνευσης (βλ. δίπλα), οι αλλαγές στην αγορά και στην εταιρεία μπορούν να εντοπιστούν και να παρακολουθηθούν συστηματικά. Με τη σημαντική μεταβολή ενός δείκτη, δίνεται σήμα για συζήτηση και, εάν είναι απαραίτητο, για τη λήψη μέτρων.</a:t>
            </a:r>
          </a:p>
          <a:p>
            <a:pPr marL="12700" indent="-12700"/>
            <a:r>
              <a:rPr lang="en-US" sz="1800" dirty="0">
                <a:solidFill>
                  <a:schemeClr val="bg1"/>
                </a:solidFill>
              </a:rPr>
              <a:t>Υπάρχει ένας αριθμός ελάχιστων τομέων που πρέπει να τηρείτε συνεχώς (χωρίς ιδιαίτερη σειρά) .....</a:t>
            </a:r>
          </a:p>
          <a:p>
            <a:pPr marL="12700" indent="-12700"/>
            <a:endParaRPr lang="en-US" sz="1800" dirty="0">
              <a:solidFill>
                <a:schemeClr val="bg1"/>
              </a:solidFill>
            </a:endParaRP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5" name="Group 4">
            <a:extLst>
              <a:ext uri="{FF2B5EF4-FFF2-40B4-BE49-F238E27FC236}">
                <a16:creationId xmlns:a16="http://schemas.microsoft.com/office/drawing/2014/main" id="{6D5482A8-FD2C-326E-B529-8E67B6237990}"/>
              </a:ext>
            </a:extLst>
          </p:cNvPr>
          <p:cNvGrpSpPr/>
          <p:nvPr/>
        </p:nvGrpSpPr>
        <p:grpSpPr>
          <a:xfrm>
            <a:off x="5358032" y="5372312"/>
            <a:ext cx="701992" cy="701724"/>
            <a:chOff x="7037107" y="1407878"/>
            <a:chExt cx="701992" cy="701724"/>
          </a:xfrm>
        </p:grpSpPr>
        <p:sp>
          <p:nvSpPr>
            <p:cNvPr id="9" name="Freeform 8">
              <a:extLst>
                <a:ext uri="{FF2B5EF4-FFF2-40B4-BE49-F238E27FC236}">
                  <a16:creationId xmlns:a16="http://schemas.microsoft.com/office/drawing/2014/main" id="{3E63B1B9-10F8-3EC5-1803-51474F240449}"/>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48B1DCE-D4C4-E176-789D-1DAF8EED731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BE3398CE-D653-66E4-CE9B-B2D8EA3DA851}"/>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Tree>
    <p:extLst>
      <p:ext uri="{BB962C8B-B14F-4D97-AF65-F5344CB8AC3E}">
        <p14:creationId xmlns:p14="http://schemas.microsoft.com/office/powerpoint/2010/main" val="212459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502304" y="3424392"/>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44155" y="1710626"/>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Box 49">
            <a:extLst>
              <a:ext uri="{FF2B5EF4-FFF2-40B4-BE49-F238E27FC236}">
                <a16:creationId xmlns:a16="http://schemas.microsoft.com/office/drawing/2014/main" id="{D757A3B3-349A-E58F-6AEE-8284F535B134}"/>
              </a:ext>
            </a:extLst>
          </p:cNvPr>
          <p:cNvSpPr txBox="1"/>
          <p:nvPr/>
        </p:nvSpPr>
        <p:spPr>
          <a:xfrm>
            <a:off x="6159909" y="550490"/>
            <a:ext cx="5420020" cy="4892430"/>
          </a:xfrm>
          <a:prstGeom prst="rect">
            <a:avLst/>
          </a:prstGeom>
          <a:noFill/>
        </p:spPr>
        <p:txBody>
          <a:bodyPr wrap="square" numCol="1" rtlCol="0" anchor="t">
            <a:spAutoFit/>
          </a:bodyPr>
          <a:lstStyle/>
          <a:p>
            <a:pPr>
              <a:lnSpc>
                <a:spcPts val="2240"/>
              </a:lnSpc>
              <a:defRPr/>
            </a:pPr>
            <a:r>
              <a:rPr lang="en-GB" sz="2200" dirty="0">
                <a:solidFill>
                  <a:srgbClr val="595959"/>
                </a:solidFill>
                <a:ea typeface="Lato Light" panose="020F0502020204030203" pitchFamily="34" charset="0"/>
                <a:cs typeface="Lato Light" panose="020F0502020204030203" pitchFamily="34" charset="0"/>
              </a:rPr>
              <a:t>Διακύμανση του προσωπικού / Άδειες ασθενείας / Ηλικιακή διάρθρωση του εργατικού δυναμικού </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Ηλικιακή διάρθρωση των μηχανημάτων / Ανεπάρκεια επενδύσεων / Εκμετάλλευση δυναμικότητας / Κατανάλωση ενέργειας / Απορρίμματα / Κόστος κακής ποιότητας / Κόστος συντήρησης</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r>
              <a:rPr lang="en-GB" sz="2200" dirty="0">
                <a:solidFill>
                  <a:srgbClr val="595959"/>
                </a:solidFill>
                <a:ea typeface="Lato Light" panose="020F0502020204030203" pitchFamily="34" charset="0"/>
                <a:cs typeface="Lato Light" panose="020F0502020204030203" pitchFamily="34" charset="0"/>
              </a:rPr>
              <a:t>Αριθμός ερευνών ανά Περίοδο / Εξέλιξη των παραγγελιών στον κύριο κλάδο σας (που θα επηρεάσει αργότερα τις παραγγελίες σας) / Έσοδα / Τιμές / Στρατηγική τιμών και προϊόντων των ανταγωνιστών σας / Χαμένες παραγγελίες</a:t>
            </a: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420020"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189771"/>
            <a:ext cx="3654315" cy="3041709"/>
          </a:xfrm>
        </p:spPr>
        <p:txBody>
          <a:bodyPr>
            <a:normAutofit/>
          </a:bodyPr>
          <a:lstStyle/>
          <a:p>
            <a:r>
              <a:rPr lang="en-GB" dirty="0">
                <a:solidFill>
                  <a:schemeClr val="bg1"/>
                </a:solidFill>
              </a:rPr>
              <a:t>Το απόλυτο ελάχιστο που πρέπει να παρακολουθείτε</a:t>
            </a:r>
          </a:p>
          <a:p>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350601" y="832618"/>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79" name="Group 78">
            <a:extLst>
              <a:ext uri="{FF2B5EF4-FFF2-40B4-BE49-F238E27FC236}">
                <a16:creationId xmlns:a16="http://schemas.microsoft.com/office/drawing/2014/main" id="{61F7FA56-B03C-81F6-BE0E-2704DE19540A}"/>
              </a:ext>
            </a:extLst>
          </p:cNvPr>
          <p:cNvGrpSpPr/>
          <p:nvPr/>
        </p:nvGrpSpPr>
        <p:grpSpPr>
          <a:xfrm>
            <a:off x="5350601" y="1844579"/>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350601" y="3609974"/>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08</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3" y="2785551"/>
            <a:ext cx="4214651" cy="4538207"/>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800" dirty="0">
                <a:solidFill>
                  <a:schemeClr val="bg1"/>
                </a:solidFill>
              </a:rPr>
              <a:t>Με τον καθορισμό των σχετικών τομέων παρατήρησης και την επιλογή κατάλληλων δεικτών έγκαιρης ανίχνευσης (βλ. δίπλα), οι αλλαγές στην αγορά και στην εταιρεία μπορούν να εντοπιστούν και να παρακολουθηθούν συστηματικά. Με τη σημαντική μεταβολή ενός δείκτη, δίνεται σήμα για συζήτηση και, εάν είναι απαραίτητο, για τη λήψη μέτρων.</a:t>
            </a:r>
          </a:p>
          <a:p>
            <a:pPr marL="12700" indent="-12700"/>
            <a:r>
              <a:rPr lang="en-US" sz="1800" dirty="0">
                <a:solidFill>
                  <a:schemeClr val="bg1"/>
                </a:solidFill>
              </a:rPr>
              <a:t>Υπάρχει ένας αριθμός ελάχιστων τομέων που πρέπει να τηρείτε συνεχώς (χωρίς ιδιαίτερη σειρά) .....</a:t>
            </a:r>
          </a:p>
          <a:p>
            <a:pPr marL="12700" indent="-12700"/>
            <a:endParaRPr lang="en-US" sz="1800" dirty="0">
              <a:solidFill>
                <a:schemeClr val="bg1"/>
              </a:solidFill>
            </a:endParaRPr>
          </a:p>
          <a:p>
            <a:pPr marL="12700" indent="-1270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80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03</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Autofit/>
          </a:bodyPr>
          <a:lstStyle/>
          <a:p>
            <a:pPr>
              <a:buClr>
                <a:srgbClr val="EDA13E"/>
              </a:buClr>
            </a:pPr>
            <a:r>
              <a:rPr lang="en-GB" dirty="0">
                <a:latin typeface="Calibri" panose="020F0502020204030204" pitchFamily="34" charset="0"/>
                <a:cs typeface="Calibri" panose="020F0502020204030204" pitchFamily="34" charset="0"/>
              </a:rPr>
              <a:t>Π</a:t>
            </a:r>
            <a:r>
              <a:rPr lang="el-GR" dirty="0">
                <a:latin typeface="Calibri" panose="020F0502020204030204" pitchFamily="34" charset="0"/>
                <a:cs typeface="Calibri" panose="020F0502020204030204" pitchFamily="34" charset="0"/>
              </a:rPr>
              <a:t>Ω</a:t>
            </a:r>
            <a:r>
              <a:rPr lang="en-GB" dirty="0">
                <a:latin typeface="Calibri" panose="020F0502020204030204" pitchFamily="34" charset="0"/>
                <a:cs typeface="Calibri" panose="020F0502020204030204" pitchFamily="34" charset="0"/>
              </a:rPr>
              <a:t>Σ </a:t>
            </a:r>
            <a:r>
              <a:rPr lang="el-GR" dirty="0">
                <a:latin typeface="Calibri" panose="020F0502020204030204" pitchFamily="34" charset="0"/>
                <a:cs typeface="Calibri" panose="020F0502020204030204" pitchFamily="34" charset="0"/>
              </a:rPr>
              <a:t>ΕΙΝΑΙ</a:t>
            </a:r>
            <a:r>
              <a:rPr lang="en-GB" dirty="0">
                <a:latin typeface="Calibri" panose="020F0502020204030204" pitchFamily="34" charset="0"/>
                <a:cs typeface="Calibri" panose="020F0502020204030204" pitchFamily="34" charset="0"/>
              </a:rPr>
              <a:t> Η "ΚΑΛ</a:t>
            </a:r>
            <a:r>
              <a:rPr lang="el-GR" dirty="0">
                <a:latin typeface="Calibri" panose="020F0502020204030204" pitchFamily="34" charset="0"/>
                <a:cs typeface="Calibri" panose="020F0502020204030204" pitchFamily="34" charset="0"/>
              </a:rPr>
              <a:t>Η</a:t>
            </a:r>
            <a:r>
              <a:rPr lang="en-GB" dirty="0">
                <a:latin typeface="Calibri" panose="020F0502020204030204" pitchFamily="34" charset="0"/>
                <a:cs typeface="Calibri" panose="020F0502020204030204" pitchFamily="34" charset="0"/>
              </a:rPr>
              <a:t>" ΔΙΑΧΕ</a:t>
            </a:r>
            <a:r>
              <a:rPr lang="el-GR" dirty="0">
                <a:latin typeface="Calibri" panose="020F0502020204030204" pitchFamily="34" charset="0"/>
                <a:cs typeface="Calibri" panose="020F0502020204030204" pitchFamily="34" charset="0"/>
              </a:rPr>
              <a:t>Ι</a:t>
            </a:r>
            <a:r>
              <a:rPr lang="en-GB" dirty="0">
                <a:latin typeface="Calibri" panose="020F0502020204030204" pitchFamily="34" charset="0"/>
                <a:cs typeface="Calibri" panose="020F0502020204030204" pitchFamily="34" charset="0"/>
              </a:rPr>
              <a:t>ΡΙΣΗ ΚΙΝΔ</a:t>
            </a:r>
            <a:r>
              <a:rPr lang="el-GR" dirty="0">
                <a:latin typeface="Calibri" panose="020F0502020204030204" pitchFamily="34" charset="0"/>
                <a:cs typeface="Calibri" panose="020F0502020204030204" pitchFamily="34" charset="0"/>
              </a:rPr>
              <a:t>Υ</a:t>
            </a:r>
            <a:r>
              <a:rPr lang="en-GB" dirty="0">
                <a:latin typeface="Calibri" panose="020F0502020204030204" pitchFamily="34" charset="0"/>
                <a:cs typeface="Calibri" panose="020F0502020204030204" pitchFamily="34" charset="0"/>
              </a:rPr>
              <a:t>Ν</a:t>
            </a:r>
            <a:r>
              <a:rPr lang="el-GR" dirty="0">
                <a:latin typeface="Calibri" panose="020F0502020204030204" pitchFamily="34" charset="0"/>
                <a:cs typeface="Calibri" panose="020F0502020204030204" pitchFamily="34" charset="0"/>
              </a:rPr>
              <a:t>ΟΥ</a:t>
            </a:r>
            <a:r>
              <a:rPr lang="en-GB" dirty="0">
                <a:latin typeface="Calibri" panose="020F0502020204030204" pitchFamily="34" charset="0"/>
                <a:cs typeface="Calibri" panose="020F0502020204030204" pitchFamily="34" charset="0"/>
              </a:rPr>
              <a:t>;</a:t>
            </a:r>
          </a:p>
          <a:p>
            <a:pPr>
              <a:buClr>
                <a:srgbClr val="EDA13E"/>
              </a:buClr>
            </a:pP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4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fontScale="92500"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Με βάση τα ευρήματα του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Διεθνούς Πλαισίου Μάθησης του Συστήματος Έγκαιρης Προειδοποίησης</a:t>
            </a:r>
            <a:r>
              <a:rPr lang="el-GR"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του έργου</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SECURE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το πακέτο και το </a:t>
            </a:r>
            <a:r>
              <a:rPr lang="en-IE" sz="2400" dirty="0" err="1">
                <a:effectLst/>
                <a:latin typeface="Calibri" panose="020F0502020204030204" pitchFamily="34" charset="0"/>
                <a:ea typeface="Calibri" panose="020F0502020204030204" pitchFamily="34" charset="0"/>
                <a:cs typeface="Calibri" panose="020F0502020204030204" pitchFamily="34" charset="0"/>
              </a:rPr>
              <a:t>μοντέλο</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μάθησης</a:t>
            </a:r>
            <a:r>
              <a:rPr lang="el-GR" sz="2400" dirty="0">
                <a:effectLst/>
                <a:latin typeface="Calibri" panose="020F0502020204030204" pitchFamily="34" charset="0"/>
                <a:ea typeface="Calibri" panose="020F0502020204030204" pitchFamily="34" charset="0"/>
                <a:cs typeface="Calibri" panose="020F0502020204030204" pitchFamily="34" charset="0"/>
              </a:rPr>
              <a:t> ΕΕΚ</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του</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a:effectLst/>
                <a:latin typeface="Calibri" panose="020F0502020204030204" pitchFamily="34" charset="0"/>
                <a:ea typeface="Calibri" panose="020F0502020204030204" pitchFamily="34" charset="0"/>
                <a:cs typeface="Calibri" panose="020F0502020204030204" pitchFamily="34" charset="0"/>
              </a:rPr>
              <a:t>έργου </a:t>
            </a:r>
            <a:r>
              <a:rPr lang="en-IE" sz="2400" dirty="0">
                <a:effectLst/>
                <a:latin typeface="Calibri" panose="020F0502020204030204" pitchFamily="34" charset="0"/>
                <a:ea typeface="Calibri" panose="020F0502020204030204" pitchFamily="34" charset="0"/>
                <a:cs typeface="Calibri" panose="020F0502020204030204" pitchFamily="34" charset="0"/>
              </a:rPr>
              <a:t>SECURE </a:t>
            </a:r>
            <a:r>
              <a:rPr lang="en-IE" sz="2400" dirty="0" err="1">
                <a:effectLst/>
                <a:latin typeface="Calibri" panose="020F0502020204030204" pitchFamily="34" charset="0"/>
                <a:ea typeface="Calibri" panose="020F0502020204030204" pitchFamily="34" charset="0"/>
                <a:cs typeface="Calibri" panose="020F0502020204030204" pitchFamily="34" charset="0"/>
              </a:rPr>
              <a:t>έχει</a:t>
            </a:r>
            <a:r>
              <a:rPr lang="en-IE" sz="2400" dirty="0">
                <a:effectLst/>
                <a:latin typeface="Calibri" panose="020F0502020204030204" pitchFamily="34" charset="0"/>
                <a:ea typeface="Calibri" panose="020F0502020204030204" pitchFamily="34" charset="0"/>
                <a:cs typeface="Calibri" panose="020F0502020204030204" pitchFamily="34" charset="0"/>
              </a:rPr>
              <a:t> σχεδιαστεί σε έξι ε</a:t>
            </a:r>
            <a:r>
              <a:rPr lang="el-GR" sz="2400" dirty="0" err="1">
                <a:effectLst/>
                <a:latin typeface="Calibri" panose="020F0502020204030204" pitchFamily="34" charset="0"/>
                <a:ea typeface="Calibri" panose="020F0502020204030204" pitchFamily="34" charset="0"/>
                <a:cs typeface="Calibri" panose="020F0502020204030204" pitchFamily="34" charset="0"/>
              </a:rPr>
              <a:t>νδιαφέρουσες</a:t>
            </a:r>
            <a:r>
              <a:rPr lang="en-IE" sz="2400" dirty="0">
                <a:effectLst/>
                <a:latin typeface="Calibri" panose="020F0502020204030204" pitchFamily="34" charset="0"/>
                <a:ea typeface="Calibri" panose="020F0502020204030204" pitchFamily="34" charset="0"/>
                <a:cs typeface="Calibri" panose="020F0502020204030204" pitchFamily="34" charset="0"/>
              </a:rPr>
              <a:t> ενότητες κατάρτισης:-</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0076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Τι είναι μια επιχειρηματική κρίση και ποιοι είναι οι μηχανισμοί έγκαιρης ανίχνευσης;</a:t>
            </a:r>
          </a:p>
          <a:p>
            <a:pPr marL="285750" marR="0" lvl="0" indent="-285750" algn="l" defTabSz="755934" rtl="0" eaLnBrk="1" fontAlgn="auto" latinLnBrk="0" hangingPunct="1">
              <a:lnSpc>
                <a:spcPts val="1520"/>
              </a:lnSpc>
              <a:spcBef>
                <a:spcPts val="0"/>
              </a:spcBef>
              <a:spcAft>
                <a:spcPts val="0"/>
              </a:spcAft>
              <a:buClr>
                <a:srgbClr val="94C33D"/>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Γνωρίζοντας πότε - μια επισκόπηση των 3 φάσεων της κρίσης των ΜΜΕ/επιχειρήσεων - κύρια στάδια, το στάδιο πριν από την κρίση, το ίδιο το στάδιο της διαχείρισης και της αντιμετώπισης και το στάδιο μετά την κρίση.</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ΤΑ ΒΑΣΙΚ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kumimoji="0" lang="en-IE" sz="1700" b="1" i="0" u="none" strike="noStrike" kern="1200" cap="none" spc="0" normalizeH="0" baseline="0" noProof="0" dirty="0">
                <a:ln>
                  <a:noFill/>
                </a:ln>
                <a:solidFill>
                  <a:srgbClr val="B41F7A"/>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700" b="1" i="0" u="none" strike="noStrike" kern="1200" cap="none" spc="0" normalizeH="0" baseline="0" noProof="0" dirty="0">
              <a:ln>
                <a:noFill/>
              </a:ln>
              <a:solidFill>
                <a:srgbClr val="B41F7A"/>
              </a:solidFill>
              <a:effectLst/>
              <a:uLnTx/>
              <a:uFillTx/>
              <a:latin typeface="Calibri" panose="020F0502020204030204" pitchFamily="34" charset="0"/>
              <a:ea typeface="+mn-ea"/>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94C33D"/>
              </a:buClr>
              <a:buSzTx/>
              <a:buFont typeface="Arial" panose="020B0604020202020204" pitchFamily="34" charset="0"/>
              <a:buNone/>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Δεν το είχατε προβλέψει, συνήθως δεν είναι κάτι για το οποίο είστε προετοιμασμένοι, αλλά μόλις συμβεί, εύχεστε να ήσασταν, π.χ. φυσική κρίση, αποδυνάμωση της οικονομίας και συμφορές, περιβάλλον της αγοράς π.χ. αλυσίδες εφοδιασμού , θέματα που σχετίζονται με την τεχνολογία .</a:t>
            </a:r>
          </a:p>
        </p:txBody>
      </p:sp>
      <p:sp>
        <p:nvSpPr>
          <p:cNvPr id="24" name="Rectangle 23">
            <a:extLst>
              <a:ext uri="{FF2B5EF4-FFF2-40B4-BE49-F238E27FC236}">
                <a16:creationId xmlns:a16="http://schemas.microsoft.com/office/drawing/2014/main" id="{D263234C-8544-8496-E925-CA8F026DDDAF}"/>
              </a:ext>
            </a:extLst>
          </p:cNvPr>
          <p:cNvSpPr/>
          <p:nvPr/>
        </p:nvSpPr>
        <p:spPr>
          <a:xfrm>
            <a:off x="3752850" y="1405824"/>
            <a:ext cx="8082931"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ΑΠΌ ΕΞΩΤΕΡΙΚΟΥΣ ΑΝΑΠΟΦΕΥΚΤΟΥΣ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Διαχειριστικές δεξιότητες και κουλτούρα,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Κρίση στις πωλήσεις προϊόντων, πελατειακή βάση, εξάρτηση, σχέσεις.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Συστήματα δεδομένων και εργαλεία εσωτερικής και εξωτερικής ανάλυσης εντός της επιχείρησης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Κέρδη και κρίση ρευστότητας</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Επιχειρησιακή κρίση</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Τεχνολογικές ελλείψεις - έλλειψη δεξιοτήτων και πόρων </a:t>
            </a:r>
          </a:p>
          <a:p>
            <a:pPr marL="171450" marR="0" lvl="0" indent="-171450" algn="l" defTabSz="755934" rtl="0" eaLnBrk="1" fontAlgn="auto" latinLnBrk="0" hangingPunct="1">
              <a:lnSpc>
                <a:spcPts val="1520"/>
              </a:lnSpc>
              <a:spcBef>
                <a:spcPts val="0"/>
              </a:spcBef>
              <a:spcAft>
                <a:spcPts val="0"/>
              </a:spcAft>
              <a:buClr>
                <a:srgbClr val="F29E3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Οργανωτική κρίση/κρίση προσωπικού</a:t>
            </a:r>
          </a:p>
        </p:txBody>
      </p:sp>
      <p:sp>
        <p:nvSpPr>
          <p:cNvPr id="29" name="Rectangle 28">
            <a:extLst>
              <a:ext uri="{FF2B5EF4-FFF2-40B4-BE49-F238E27FC236}">
                <a16:creationId xmlns:a16="http://schemas.microsoft.com/office/drawing/2014/main" id="{BDD3F0A1-DF76-3CC5-EA43-D7F0F2F8F0B1}"/>
              </a:ext>
            </a:extLst>
          </p:cNvPr>
          <p:cNvSpPr/>
          <p:nvPr/>
        </p:nvSpPr>
        <p:spPr>
          <a:xfrm>
            <a:off x="4661647" y="2579591"/>
            <a:ext cx="7174134" cy="353943"/>
          </a:xfrm>
          <a:prstGeom prst="rect">
            <a:avLst/>
          </a:prstGeom>
        </p:spPr>
        <p:txBody>
          <a:bodyPr wrap="square">
            <a:spAutoFit/>
          </a:bodyPr>
          <a:lstStyle/>
          <a:p>
            <a:pPr algn="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ΚΡΙΣΗ ΠΡΟΕΡΧΟΜΕΝΗ ΑΠΟ ΕΣΩΤΕΡΙΚΟΥΣ ΠΑΡΑΓΟΝΤΕΣ</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ΗΓΕΤΙΚ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ΚΟΥΛΤΟ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Υ</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ΡΑ, ΔΙΑΧΕ</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ΡΙΣΗ ΤΩΝ ΕΝΔΙΑΦΕΡΟΜ</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Ε</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ΝΩΝ ΜΕΡ</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ΚΑΙ ΕΠΙΚΟΙΝΩΝ</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4953000" y="4723452"/>
            <a:ext cx="7003865"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ΚΑΤΑΝ</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ΗΣΗ ΤΩΝ ΧΡΗΜΑΤΟΟΙΚΟΝΟΜΙΚ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ΔΕΙΚΤ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ΚΑΙ ΤΩΝ ΔΕΙΚΤ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ΡΕΥΣΤ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ΤΗΤΑΣ &amp; ΤΗΣ ΑΦΕΡΕΓΓ</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ΥΟ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ΤΗΤΑΣ ΩΣ ΠΡΟΣ</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Ε</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ΓΓΙΣΗ</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ΑΝΑΔΙ</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ΡΘΡΩΣΗΣ</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ts val="1520"/>
              </a:lnSpc>
              <a:spcBef>
                <a:spcPts val="0"/>
              </a:spcBef>
              <a:spcAft>
                <a:spcPts val="0"/>
              </a:spcAft>
              <a:buClr>
                <a:srgbClr val="F29E38"/>
              </a:buClr>
              <a:buSzTx/>
              <a:buFont typeface="Arial" panose="020B0604020202020204" pitchFamily="34" charset="0"/>
              <a:buNone/>
              <a:tabLst/>
              <a:defRPr/>
            </a:pPr>
            <a:r>
              <a:rPr kumimoji="0" lang="en-GB" sz="1600" b="0" i="0" u="none" strike="noStrike" kern="1200" cap="none" spc="0" normalizeH="0" baseline="0" noProof="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rPr>
              <a:t>Ως ΜΜΕ με περιορισμένους πόρους, πώς μπορείτε να εφαρμόσετε συστήματα έγκαιρης προειδοποίησης που θα σας επιτρέπουν να εντοπίζετε κρίσεις σε πρώιμο στάδιο πριν αυτές πάρουν διαστάσεις που απειλούν την ύπαρξη της εταιρείας.</a:t>
            </a:r>
            <a:endParaRPr kumimoji="0" lang="en-GB" sz="1600" b="0" i="0" u="none" strike="noStrike" kern="1200" cap="none" spc="0" normalizeH="0" baseline="0" noProof="0" dirty="0">
              <a:ln>
                <a:noFill/>
              </a:ln>
              <a:solidFill>
                <a:srgbClr val="4B4B4B"/>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ΣΥΣΤ</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Η</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ΜΑΤΑ </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Ε</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ΓΚΑΙΡΗΣ ΠΡΟΕΙΔΟΠΟ</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Ι</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ΗΣΗΣ</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01</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02</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03</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 </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04</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05</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marR="0" lvl="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ΕΝΟΤΗΤΑ</a:t>
            </a:r>
            <a:r>
              <a:rPr kumimoji="0" lang="en-IE"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rPr>
              <a:t> 06</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cxnSp>
        <p:nvCxnSpPr>
          <p:cNvPr id="2" name="Straight Connector 24">
            <a:extLst>
              <a:ext uri="{FF2B5EF4-FFF2-40B4-BE49-F238E27FC236}">
                <a16:creationId xmlns:a16="http://schemas.microsoft.com/office/drawing/2014/main" id="{03B6080A-BBC2-7053-3E61-10EFBE48560C}"/>
              </a:ext>
            </a:extLst>
          </p:cNvPr>
          <p:cNvCxnSpPr>
            <a:cxnSpLocks/>
          </p:cNvCxnSpPr>
          <p:nvPr/>
        </p:nvCxnSpPr>
        <p:spPr>
          <a:xfrm>
            <a:off x="31148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4">
            <a:extLst>
              <a:ext uri="{FF2B5EF4-FFF2-40B4-BE49-F238E27FC236}">
                <a16:creationId xmlns:a16="http://schemas.microsoft.com/office/drawing/2014/main" id="{20B93D3A-30D6-3B67-64F2-9C08FFBA660E}"/>
              </a:ext>
            </a:extLst>
          </p:cNvPr>
          <p:cNvCxnSpPr>
            <a:cxnSpLocks/>
          </p:cNvCxnSpPr>
          <p:nvPr/>
        </p:nvCxnSpPr>
        <p:spPr>
          <a:xfrm>
            <a:off x="3267294" y="20501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5264F8-9BBD-2039-4454-B827DF483BC2}"/>
              </a:ext>
            </a:extLst>
          </p:cNvPr>
          <p:cNvSpPr>
            <a:spLocks noGrp="1"/>
          </p:cNvSpPr>
          <p:nvPr>
            <p:ph type="body" sz="quarter" idx="18"/>
          </p:nvPr>
        </p:nvSpPr>
        <p:spPr>
          <a:xfrm>
            <a:off x="529759" y="1757011"/>
            <a:ext cx="4008374" cy="3867704"/>
          </a:xfrm>
        </p:spPr>
        <p:txBody>
          <a:bodyPr>
            <a:normAutofit fontScale="85000" lnSpcReduction="10000"/>
          </a:bodyPr>
          <a:lstStyle/>
          <a:p>
            <a:pPr marL="0" indent="0">
              <a:lnSpc>
                <a:spcPts val="2620"/>
              </a:lnSpc>
            </a:pPr>
            <a:r>
              <a:rPr lang="en-GB" sz="2600" b="0" i="0" dirty="0">
                <a:effectLst/>
                <a:latin typeface="Calibri" panose="020F0502020204030204" pitchFamily="34" charset="0"/>
                <a:cs typeface="Calibri" panose="020F0502020204030204" pitchFamily="34" charset="0"/>
              </a:rPr>
              <a:t>Ο στόχος της διαχείρισης κινδύνων είναι να διασφαλιστεί ότι η αβεβαιότητα δεν απομακρύνει ποτέ την προσπάθεια από τους καθορισμένους επιχειρηματικούς στόχους.</a:t>
            </a:r>
          </a:p>
          <a:p>
            <a:pPr marL="0" indent="0">
              <a:lnSpc>
                <a:spcPts val="2620"/>
              </a:lnSpc>
            </a:pPr>
            <a:endParaRPr lang="en-GB" sz="2600" dirty="0">
              <a:latin typeface="Calibri" panose="020F0502020204030204" pitchFamily="34" charset="0"/>
              <a:cs typeface="Calibri" panose="020F0502020204030204" pitchFamily="34" charset="0"/>
            </a:endParaRPr>
          </a:p>
          <a:p>
            <a:pPr marL="0" indent="0">
              <a:lnSpc>
                <a:spcPts val="2620"/>
              </a:lnSpc>
            </a:pPr>
            <a:r>
              <a:rPr lang="en-GB" sz="2600" b="0" i="0" dirty="0">
                <a:effectLst/>
                <a:latin typeface="Calibri" panose="020F0502020204030204" pitchFamily="34" charset="0"/>
                <a:cs typeface="Calibri" panose="020F0502020204030204" pitchFamily="34" charset="0"/>
              </a:rPr>
              <a:t>Το ερώτημα τώρα είναι, πώς μοιάζει η καλή διαχείριση </a:t>
            </a:r>
            <a:r>
              <a:rPr lang="en-GB" sz="2600" b="0" i="0" dirty="0" err="1">
                <a:effectLst/>
                <a:latin typeface="Calibri" panose="020F0502020204030204" pitchFamily="34" charset="0"/>
                <a:cs typeface="Calibri" panose="020F0502020204030204" pitchFamily="34" charset="0"/>
              </a:rPr>
              <a:t>του ρίσκου;  </a:t>
            </a:r>
            <a:r>
              <a:rPr lang="en-GB" sz="2600" dirty="0">
                <a:solidFill>
                  <a:schemeClr val="tx1"/>
                </a:solidFill>
                <a:latin typeface="Calibri" panose="020F0502020204030204" pitchFamily="34" charset="0"/>
                <a:ea typeface="Open Sans Light" panose="020B030603050402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6C0C285-C435-ECC9-7ABF-49FB257DB5C8}"/>
              </a:ext>
            </a:extLst>
          </p:cNvPr>
          <p:cNvSpPr>
            <a:spLocks noGrp="1"/>
          </p:cNvSpPr>
          <p:nvPr>
            <p:ph type="body" sz="quarter" idx="16"/>
          </p:nvPr>
        </p:nvSpPr>
        <p:spPr/>
        <p:txBody>
          <a:bodyPr>
            <a:normAutofit lnSpcReduction="10000"/>
          </a:bodyPr>
          <a:lstStyle/>
          <a:p>
            <a:r>
              <a:rPr lang="en-US" dirty="0"/>
              <a:t>Τα οφέλη της Διαχείρισης Επιχειρησιακών Κινδύνων (ΔΕΚ)</a:t>
            </a:r>
          </a:p>
          <a:p>
            <a:endParaRPr lang="en-US" dirty="0"/>
          </a:p>
        </p:txBody>
      </p:sp>
      <p:sp>
        <p:nvSpPr>
          <p:cNvPr id="6" name="Text Placeholder 4">
            <a:extLst>
              <a:ext uri="{FF2B5EF4-FFF2-40B4-BE49-F238E27FC236}">
                <a16:creationId xmlns:a16="http://schemas.microsoft.com/office/drawing/2014/main" id="{B11B2CEB-604F-752E-533A-DDF94BACFD4E}"/>
              </a:ext>
            </a:extLst>
          </p:cNvPr>
          <p:cNvSpPr txBox="1">
            <a:spLocks/>
          </p:cNvSpPr>
          <p:nvPr/>
        </p:nvSpPr>
        <p:spPr>
          <a:xfrm>
            <a:off x="5135625" y="1769889"/>
            <a:ext cx="6526616" cy="38677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pPr>
            <a:r>
              <a:rPr lang="en-GB" sz="2400" b="1" dirty="0">
                <a:solidFill>
                  <a:srgbClr val="F16924"/>
                </a:solidFill>
                <a:ea typeface="Open Sans Light" panose="020B0306030504020204" pitchFamily="34" charset="0"/>
                <a:cs typeface="Open Sans Light" panose="020B0306030504020204" pitchFamily="34" charset="0"/>
              </a:rPr>
              <a:t>Διαχείριση επιχειρηματικού κινδύνου (ERM)</a:t>
            </a:r>
          </a:p>
          <a:p>
            <a:pPr marL="0" indent="0">
              <a:lnSpc>
                <a:spcPct val="120000"/>
              </a:lnSpc>
            </a:pPr>
            <a:endParaRPr lang="en-GB" sz="2400" b="1" dirty="0">
              <a:ea typeface="Open Sans Light" panose="020B0306030504020204" pitchFamily="34" charset="0"/>
              <a:cs typeface="Open Sans Light" panose="020B0306030504020204" pitchFamily="34" charset="0"/>
            </a:endParaRPr>
          </a:p>
          <a:p>
            <a:pPr marL="371475" indent="-371475">
              <a:lnSpc>
                <a:spcPct val="120000"/>
              </a:lnSpc>
              <a:buClr>
                <a:srgbClr val="F16924"/>
              </a:buClr>
              <a:buFont typeface="Arial" panose="020B0604020202020204" pitchFamily="34" charset="0"/>
              <a:buChar char="•"/>
            </a:pPr>
            <a:r>
              <a:rPr lang="en-GB" sz="2400" dirty="0">
                <a:ea typeface="Open Sans Light" panose="020B0306030504020204" pitchFamily="34" charset="0"/>
                <a:cs typeface="Open Sans Light" panose="020B0306030504020204" pitchFamily="34" charset="0"/>
              </a:rPr>
              <a:t>Ευθυγραμμίζει τον οργανισμό, τους ανθρώπους, τις διαδικασίες και την υποδομή, παρέχει ένα σημείο αναφοράς για τον κίνδυνο/ανταμοιβή, βοηθά στην ορατότητα του κινδύνου στις επιχειρησιακές δραστηριότητες και για τα πιο ώριμα οφέλη, ένα ανταγωνιστικό πλεονέκτημα.</a:t>
            </a:r>
          </a:p>
          <a:p>
            <a:pPr marL="371475" indent="-371475">
              <a:lnSpc>
                <a:spcPct val="120000"/>
              </a:lnSpc>
              <a:buClr>
                <a:srgbClr val="F16924"/>
              </a:buClr>
              <a:buFont typeface="Arial" panose="020B0604020202020204" pitchFamily="34" charset="0"/>
              <a:buChar char="•"/>
            </a:pPr>
            <a:r>
              <a:rPr lang="en-GB" sz="2400" dirty="0">
                <a:ea typeface="Lato Light" panose="020F0502020204030203" pitchFamily="34" charset="0"/>
                <a:cs typeface="Mukta ExtraLight" panose="020B0000000000000000" pitchFamily="34" charset="77"/>
              </a:rPr>
              <a:t>Σας επιτρέπει να διαχειρίζεστε τους κινδύνους με ολοκληρωμένο τρόπο - αντί για ξεχωριστά σιλό κινδύνων.</a:t>
            </a:r>
          </a:p>
          <a:p>
            <a:pPr marL="371475" indent="-371475">
              <a:lnSpc>
                <a:spcPct val="120000"/>
              </a:lnSpc>
              <a:buClr>
                <a:srgbClr val="F16924"/>
              </a:buClr>
              <a:buFont typeface="Arial" panose="020B0604020202020204" pitchFamily="34" charset="0"/>
              <a:buChar char="•"/>
            </a:pPr>
            <a:r>
              <a:rPr lang="en-GB" sz="2400" dirty="0">
                <a:ea typeface="Lato Light" panose="020F0502020204030203" pitchFamily="34" charset="0"/>
                <a:cs typeface="Mukta ExtraLight" panose="020B0000000000000000" pitchFamily="34" charset="77"/>
              </a:rPr>
              <a:t>Αναδεικνύει τη διαχείριση κινδύνων ως στρατηγικό εργαλείο για την επίτευξη των στόχων και των σκοπών σας</a:t>
            </a:r>
          </a:p>
          <a:p>
            <a:endParaRPr lang="en-US" dirty="0"/>
          </a:p>
        </p:txBody>
      </p:sp>
      <p:sp>
        <p:nvSpPr>
          <p:cNvPr id="7" name="Text Placeholder 9">
            <a:extLst>
              <a:ext uri="{FF2B5EF4-FFF2-40B4-BE49-F238E27FC236}">
                <a16:creationId xmlns:a16="http://schemas.microsoft.com/office/drawing/2014/main" id="{373B65B9-6671-7A89-CE1D-3EDDD2E7AD6E}"/>
              </a:ext>
            </a:extLst>
          </p:cNvPr>
          <p:cNvSpPr txBox="1">
            <a:spLocks/>
          </p:cNvSpPr>
          <p:nvPr/>
        </p:nvSpPr>
        <p:spPr>
          <a:xfrm>
            <a:off x="4723480" y="5897347"/>
            <a:ext cx="6879941" cy="719328"/>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pPr>
            <a:r>
              <a:rPr lang="en-GB" sz="2000" b="1" dirty="0">
                <a:solidFill>
                  <a:schemeClr val="bg1"/>
                </a:solidFill>
                <a:highlight>
                  <a:srgbClr val="F16924"/>
                </a:highlight>
              </a:rPr>
              <a:t>        ΠΡΟΣΘΕΤΗ ΑΝΑΓΝΩΣΗ </a:t>
            </a:r>
            <a:r>
              <a:rPr lang="en-IE" sz="2000" dirty="0">
                <a:solidFill>
                  <a:schemeClr val="bg1"/>
                </a:solidFill>
                <a:highlight>
                  <a:srgbClr val="F16924"/>
                </a:highlight>
                <a:hlinkClick r:id="rId2">
                  <a:extLst>
                    <a:ext uri="{A12FA001-AC4F-418D-AE19-62706E023703}">
                      <ahyp:hlinkClr xmlns:ahyp="http://schemas.microsoft.com/office/drawing/2018/hyperlinkcolor" val="tx"/>
                    </a:ext>
                  </a:extLst>
                </a:hlinkClick>
              </a:rPr>
              <a:t>Διαχείριση κινδύνων 101 για ΜΜΕ</a:t>
            </a:r>
            <a:endParaRPr lang="en-GB" sz="2000" dirty="0">
              <a:solidFill>
                <a:schemeClr val="bg1"/>
              </a:solidFill>
              <a:highlight>
                <a:srgbClr val="F16924"/>
              </a:highlight>
            </a:endParaRPr>
          </a:p>
        </p:txBody>
      </p:sp>
      <p:sp>
        <p:nvSpPr>
          <p:cNvPr id="8" name="Rectangle 7">
            <a:extLst>
              <a:ext uri="{FF2B5EF4-FFF2-40B4-BE49-F238E27FC236}">
                <a16:creationId xmlns:a16="http://schemas.microsoft.com/office/drawing/2014/main" id="{ED19720C-1205-6616-BD45-DD88B8EC5A7B}"/>
              </a:ext>
            </a:extLst>
          </p:cNvPr>
          <p:cNvSpPr/>
          <p:nvPr/>
        </p:nvSpPr>
        <p:spPr>
          <a:xfrm rot="5400000">
            <a:off x="2565469" y="3996306"/>
            <a:ext cx="4500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75432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0CF80-2439-BE0E-045F-FC4797D99788}"/>
              </a:ext>
            </a:extLst>
          </p:cNvPr>
          <p:cNvSpPr/>
          <p:nvPr/>
        </p:nvSpPr>
        <p:spPr>
          <a:xfrm>
            <a:off x="304800" y="1"/>
            <a:ext cx="11497733" cy="59436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551058" y="1586651"/>
            <a:ext cx="7860313" cy="4983480"/>
          </a:xfrm>
        </p:spPr>
        <p:txBody>
          <a:bodyPr>
            <a:normAutofit/>
          </a:bodyPr>
          <a:lstStyle/>
          <a:p>
            <a:pPr marL="12700" indent="-12700"/>
            <a:r>
              <a:rPr lang="en-US" sz="2000" dirty="0"/>
              <a:t>Μια συστηματική προσέγγιση είναι ήδη ζωτικής σημασίας για τον εντοπισμό πιθανών κινδύνων. Θα ήταν μοιραίο να υπάρχουν τυφλά σημεία στη διαχείριση των κινδύνων.</a:t>
            </a:r>
          </a:p>
          <a:p>
            <a:pPr marL="342900" indent="-342900">
              <a:spcBef>
                <a:spcPts val="500"/>
              </a:spcBef>
              <a:buClr>
                <a:srgbClr val="F16924"/>
              </a:buClr>
              <a:buFont typeface="Arial" panose="020B0604020202020204" pitchFamily="34" charset="0"/>
              <a:buChar char="•"/>
            </a:pPr>
            <a:r>
              <a:rPr lang="en-US" sz="2000" dirty="0"/>
              <a:t>Θα πρέπει να αποτελεί μέρος της διαδικασίας επιχειρηματικής στρατηγικής, συμπεριλαμβανομένου του στρατηγικού σχεδιασμού για τους ανθρώπους.</a:t>
            </a:r>
          </a:p>
          <a:p>
            <a:pPr marL="342900" indent="-342900">
              <a:spcBef>
                <a:spcPts val="500"/>
              </a:spcBef>
              <a:buClr>
                <a:srgbClr val="F16924"/>
              </a:buClr>
              <a:buFont typeface="Arial" panose="020B0604020202020204" pitchFamily="34" charset="0"/>
              <a:buChar char="•"/>
            </a:pPr>
            <a:r>
              <a:rPr lang="en-US" sz="2000" dirty="0"/>
              <a:t>Αποτελεσματικότητα της σάρωσης ορίζοντα και του σχεδιασμού σεναρίων Πραγματική κατανόηση της επιχείρησης </a:t>
            </a:r>
            <a:r>
              <a:rPr lang="en-US" sz="2000" dirty="0" err="1"/>
              <a:t>π.χ. οργανωτικές </a:t>
            </a:r>
            <a:r>
              <a:rPr lang="en-US" sz="2000" dirty="0"/>
              <a:t>αναθεωρήσεις</a:t>
            </a:r>
          </a:p>
          <a:p>
            <a:pPr marL="342900" indent="-342900">
              <a:spcBef>
                <a:spcPts val="500"/>
              </a:spcBef>
              <a:buClr>
                <a:srgbClr val="F16924"/>
              </a:buClr>
              <a:buFont typeface="Arial" panose="020B0604020202020204" pitchFamily="34" charset="0"/>
              <a:buChar char="•"/>
            </a:pPr>
            <a:r>
              <a:rPr lang="en-US" sz="2000" dirty="0"/>
              <a:t>αξιοπιστία των πληροφοριών του μητρώου κινδύνων</a:t>
            </a:r>
          </a:p>
          <a:p>
            <a:pPr marL="342900" indent="-342900">
              <a:spcBef>
                <a:spcPts val="500"/>
              </a:spcBef>
              <a:buClr>
                <a:srgbClr val="F16924"/>
              </a:buClr>
              <a:buFont typeface="Arial" panose="020B0604020202020204" pitchFamily="34" charset="0"/>
              <a:buChar char="•"/>
            </a:pPr>
            <a:r>
              <a:rPr lang="en-US" sz="2000" dirty="0"/>
              <a:t>Ανάδειξη και αμφισβήτηση ενσωματωμένων παραδοχών, τυφλών σημείων</a:t>
            </a:r>
          </a:p>
          <a:p>
            <a:pPr marL="342900" indent="-342900">
              <a:spcBef>
                <a:spcPts val="500"/>
              </a:spcBef>
              <a:buClr>
                <a:srgbClr val="F16924"/>
              </a:buClr>
              <a:buFont typeface="Arial" panose="020B0604020202020204" pitchFamily="34" charset="0"/>
              <a:buChar char="•"/>
            </a:pPr>
            <a:r>
              <a:rPr lang="en-US" sz="2000" dirty="0"/>
              <a:t>Δοκιμασία πίεσης και βρόχος μάθησης</a:t>
            </a:r>
          </a:p>
          <a:p>
            <a:pPr marL="12700" indent="-12700"/>
            <a:endParaRPr lang="en-US" dirty="0"/>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551057" y="228104"/>
            <a:ext cx="7461019" cy="2100228"/>
          </a:xfrm>
        </p:spPr>
        <p:txBody>
          <a:bodyPr>
            <a:normAutofit/>
          </a:bodyPr>
          <a:lstStyle/>
          <a:p>
            <a:r>
              <a:rPr lang="en-US" dirty="0"/>
              <a:t>Γιατί συστηματικός εντοπισμός κινδύνων;</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50000" r="18892"/>
          <a:stretch/>
        </p:blipFill>
        <p:spPr>
          <a:xfrm>
            <a:off x="8323150" y="-1"/>
            <a:ext cx="3199982" cy="6858000"/>
          </a:xfrm>
        </p:spPr>
      </p:pic>
      <p:sp>
        <p:nvSpPr>
          <p:cNvPr id="4" name="Rectangle 3">
            <a:extLst>
              <a:ext uri="{FF2B5EF4-FFF2-40B4-BE49-F238E27FC236}">
                <a16:creationId xmlns:a16="http://schemas.microsoft.com/office/drawing/2014/main" id="{DA70C79E-5E83-BFC9-41DF-94E1FAAE3A8A}"/>
              </a:ext>
            </a:extLst>
          </p:cNvPr>
          <p:cNvSpPr/>
          <p:nvPr/>
        </p:nvSpPr>
        <p:spPr>
          <a:xfrm>
            <a:off x="551057" y="1278218"/>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grpSp>
        <p:nvGrpSpPr>
          <p:cNvPr id="41" name="Group 40">
            <a:extLst>
              <a:ext uri="{FF2B5EF4-FFF2-40B4-BE49-F238E27FC236}">
                <a16:creationId xmlns:a16="http://schemas.microsoft.com/office/drawing/2014/main" id="{938AF8E3-F458-3625-9AB0-343C120E65D7}"/>
              </a:ext>
            </a:extLst>
          </p:cNvPr>
          <p:cNvGrpSpPr/>
          <p:nvPr/>
        </p:nvGrpSpPr>
        <p:grpSpPr>
          <a:xfrm>
            <a:off x="1840537" y="2343626"/>
            <a:ext cx="9516311" cy="4313205"/>
            <a:chOff x="3681075" y="1829983"/>
            <a:chExt cx="8510925" cy="3880370"/>
          </a:xfrm>
        </p:grpSpPr>
        <p:grpSp>
          <p:nvGrpSpPr>
            <p:cNvPr id="4" name="Group 3">
              <a:extLst>
                <a:ext uri="{FF2B5EF4-FFF2-40B4-BE49-F238E27FC236}">
                  <a16:creationId xmlns:a16="http://schemas.microsoft.com/office/drawing/2014/main" id="{70A6F094-3F3E-8335-1062-6730380F390B}"/>
                </a:ext>
              </a:extLst>
            </p:cNvPr>
            <p:cNvGrpSpPr/>
            <p:nvPr/>
          </p:nvGrpSpPr>
          <p:grpSpPr>
            <a:xfrm>
              <a:off x="5268710" y="1921411"/>
              <a:ext cx="2351751" cy="2485447"/>
              <a:chOff x="4240015" y="1767443"/>
              <a:chExt cx="2351751" cy="2485447"/>
            </a:xfrm>
          </p:grpSpPr>
          <p:cxnSp>
            <p:nvCxnSpPr>
              <p:cNvPr id="8" name="Straight Connector 7">
                <a:extLst>
                  <a:ext uri="{FF2B5EF4-FFF2-40B4-BE49-F238E27FC236}">
                    <a16:creationId xmlns:a16="http://schemas.microsoft.com/office/drawing/2014/main" id="{891E28BF-6447-110A-3FAB-F54B5DAB72EE}"/>
                  </a:ext>
                </a:extLst>
              </p:cNvPr>
              <p:cNvCxnSpPr>
                <a:cxnSpLocks/>
              </p:cNvCxnSpPr>
              <p:nvPr/>
            </p:nvCxnSpPr>
            <p:spPr>
              <a:xfrm flipH="1">
                <a:off x="4367468" y="4200726"/>
                <a:ext cx="80547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FE742E8-7F0B-A530-BD9F-2D21A9C27586}"/>
                  </a:ext>
                </a:extLst>
              </p:cNvPr>
              <p:cNvSpPr/>
              <p:nvPr/>
            </p:nvSpPr>
            <p:spPr>
              <a:xfrm>
                <a:off x="4240015" y="4148562"/>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558B282-0D4B-DEB7-5174-F5301CA8D813}"/>
                  </a:ext>
                </a:extLst>
              </p:cNvPr>
              <p:cNvCxnSpPr>
                <a:cxnSpLocks/>
              </p:cNvCxnSpPr>
              <p:nvPr/>
            </p:nvCxnSpPr>
            <p:spPr>
              <a:xfrm flipH="1">
                <a:off x="4705175" y="2868020"/>
                <a:ext cx="428777"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F59071B-9AC6-04AE-0AE3-2CC6B156505F}"/>
                  </a:ext>
                </a:extLst>
              </p:cNvPr>
              <p:cNvSpPr/>
              <p:nvPr/>
            </p:nvSpPr>
            <p:spPr>
              <a:xfrm>
                <a:off x="4577722" y="2815856"/>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EA9B29-A2C3-35B5-D466-5CA8A70D20FE}"/>
                  </a:ext>
                </a:extLst>
              </p:cNvPr>
              <p:cNvCxnSpPr>
                <a:cxnSpLocks/>
              </p:cNvCxnSpPr>
              <p:nvPr/>
            </p:nvCxnSpPr>
            <p:spPr>
              <a:xfrm flipH="1">
                <a:off x="5786296" y="1819607"/>
                <a:ext cx="805470"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D3188C-5A17-88EC-505C-39CAF2DC48F3}"/>
                  </a:ext>
                </a:extLst>
              </p:cNvPr>
              <p:cNvSpPr/>
              <p:nvPr/>
            </p:nvSpPr>
            <p:spPr>
              <a:xfrm>
                <a:off x="5658843" y="1767443"/>
                <a:ext cx="104328" cy="10432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5D5BB2C-3A35-AD46-0196-C6AFABFDC134}"/>
                </a:ext>
              </a:extLst>
            </p:cNvPr>
            <p:cNvGrpSpPr/>
            <p:nvPr/>
          </p:nvGrpSpPr>
          <p:grpSpPr>
            <a:xfrm flipH="1">
              <a:off x="8384964" y="1921411"/>
              <a:ext cx="2202158" cy="2485447"/>
              <a:chOff x="4276591" y="1767443"/>
              <a:chExt cx="2202158" cy="2485447"/>
            </a:xfrm>
          </p:grpSpPr>
          <p:cxnSp>
            <p:nvCxnSpPr>
              <p:cNvPr id="15" name="Straight Connector 14">
                <a:extLst>
                  <a:ext uri="{FF2B5EF4-FFF2-40B4-BE49-F238E27FC236}">
                    <a16:creationId xmlns:a16="http://schemas.microsoft.com/office/drawing/2014/main" id="{B71989E5-8324-CFF4-259A-3D742F8957B1}"/>
                  </a:ext>
                </a:extLst>
              </p:cNvPr>
              <p:cNvCxnSpPr>
                <a:cxnSpLocks/>
              </p:cNvCxnSpPr>
              <p:nvPr/>
            </p:nvCxnSpPr>
            <p:spPr>
              <a:xfrm flipH="1">
                <a:off x="4404044" y="4200726"/>
                <a:ext cx="805470" cy="0"/>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4FFA4C2-D3B2-6710-C749-9AA5A9B8C18B}"/>
                  </a:ext>
                </a:extLst>
              </p:cNvPr>
              <p:cNvSpPr/>
              <p:nvPr/>
            </p:nvSpPr>
            <p:spPr>
              <a:xfrm>
                <a:off x="4276591" y="4148562"/>
                <a:ext cx="104328" cy="10432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F7AFBE-F838-AFEC-0979-AF1A46807F1E}"/>
                  </a:ext>
                </a:extLst>
              </p:cNvPr>
              <p:cNvCxnSpPr>
                <a:cxnSpLocks/>
              </p:cNvCxnSpPr>
              <p:nvPr/>
            </p:nvCxnSpPr>
            <p:spPr>
              <a:xfrm flipH="1">
                <a:off x="4665105" y="2857745"/>
                <a:ext cx="500620"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D4CBB1C-2EA3-FDD1-A2C7-0AA073C8589B}"/>
                  </a:ext>
                </a:extLst>
              </p:cNvPr>
              <p:cNvSpPr/>
              <p:nvPr/>
            </p:nvSpPr>
            <p:spPr>
              <a:xfrm>
                <a:off x="4537652" y="2805581"/>
                <a:ext cx="104328" cy="10432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9F12F5F-5C41-2CAD-E618-0E46CA10A447}"/>
                  </a:ext>
                </a:extLst>
              </p:cNvPr>
              <p:cNvCxnSpPr>
                <a:cxnSpLocks/>
              </p:cNvCxnSpPr>
              <p:nvPr/>
            </p:nvCxnSpPr>
            <p:spPr>
              <a:xfrm flipH="1">
                <a:off x="5673279" y="1819607"/>
                <a:ext cx="805470"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A4BA56-A7D9-7141-AC34-6E6E8744CEA4}"/>
                  </a:ext>
                </a:extLst>
              </p:cNvPr>
              <p:cNvSpPr/>
              <p:nvPr/>
            </p:nvSpPr>
            <p:spPr>
              <a:xfrm>
                <a:off x="5545826" y="1767443"/>
                <a:ext cx="104328" cy="10432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a:extLst>
                <a:ext uri="{FF2B5EF4-FFF2-40B4-BE49-F238E27FC236}">
                  <a16:creationId xmlns:a16="http://schemas.microsoft.com/office/drawing/2014/main" id="{9B50D595-D587-14BF-2117-DDA28F7EA914}"/>
                </a:ext>
              </a:extLst>
            </p:cNvPr>
            <p:cNvGrpSpPr/>
            <p:nvPr/>
          </p:nvGrpSpPr>
          <p:grpSpPr>
            <a:xfrm>
              <a:off x="5723408" y="1929457"/>
              <a:ext cx="4462181" cy="3780896"/>
              <a:chOff x="7034500" y="2593161"/>
              <a:chExt cx="10358529" cy="8776991"/>
            </a:xfrm>
          </p:grpSpPr>
          <p:sp>
            <p:nvSpPr>
              <p:cNvPr id="22" name="Freeform 68">
                <a:extLst>
                  <a:ext uri="{FF2B5EF4-FFF2-40B4-BE49-F238E27FC236}">
                    <a16:creationId xmlns:a16="http://schemas.microsoft.com/office/drawing/2014/main" id="{0A972030-9549-FE57-89F1-766E4ABE2E39}"/>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3" name="Freeform 67">
                <a:extLst>
                  <a:ext uri="{FF2B5EF4-FFF2-40B4-BE49-F238E27FC236}">
                    <a16:creationId xmlns:a16="http://schemas.microsoft.com/office/drawing/2014/main" id="{9EE2FD66-1123-F042-1E7E-70C26CB20A63}"/>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4" name="Freeform 64">
                <a:extLst>
                  <a:ext uri="{FF2B5EF4-FFF2-40B4-BE49-F238E27FC236}">
                    <a16:creationId xmlns:a16="http://schemas.microsoft.com/office/drawing/2014/main" id="{1569ED9A-D8C5-2311-49B0-9B3745F98F51}"/>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5" name="Freeform 63">
                <a:extLst>
                  <a:ext uri="{FF2B5EF4-FFF2-40B4-BE49-F238E27FC236}">
                    <a16:creationId xmlns:a16="http://schemas.microsoft.com/office/drawing/2014/main" id="{855F493D-BD6B-3299-B254-7977D39A349D}"/>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6" name="Freeform 59">
                <a:extLst>
                  <a:ext uri="{FF2B5EF4-FFF2-40B4-BE49-F238E27FC236}">
                    <a16:creationId xmlns:a16="http://schemas.microsoft.com/office/drawing/2014/main" id="{662B384A-BC9C-48F0-49E4-EFB922F29805}"/>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sp>
            <p:nvSpPr>
              <p:cNvPr id="27" name="Freeform 58">
                <a:extLst>
                  <a:ext uri="{FF2B5EF4-FFF2-40B4-BE49-F238E27FC236}">
                    <a16:creationId xmlns:a16="http://schemas.microsoft.com/office/drawing/2014/main" id="{846341E7-FDB2-D23E-9A8F-95B9B7A381C8}"/>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95959"/>
                  </a:solidFill>
                </a:endParaRPr>
              </a:p>
            </p:txBody>
          </p:sp>
        </p:grpSp>
        <p:sp>
          <p:nvSpPr>
            <p:cNvPr id="28" name="TextBox 90">
              <a:extLst>
                <a:ext uri="{FF2B5EF4-FFF2-40B4-BE49-F238E27FC236}">
                  <a16:creationId xmlns:a16="http://schemas.microsoft.com/office/drawing/2014/main" id="{BEF56911-10FF-7ED6-589F-710B485E90AF}"/>
                </a:ext>
              </a:extLst>
            </p:cNvPr>
            <p:cNvSpPr txBox="1"/>
            <p:nvPr/>
          </p:nvSpPr>
          <p:spPr>
            <a:xfrm>
              <a:off x="6110079" y="4385250"/>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1</a:t>
              </a:r>
            </a:p>
          </p:txBody>
        </p:sp>
        <p:sp>
          <p:nvSpPr>
            <p:cNvPr id="29" name="TextBox 100">
              <a:extLst>
                <a:ext uri="{FF2B5EF4-FFF2-40B4-BE49-F238E27FC236}">
                  <a16:creationId xmlns:a16="http://schemas.microsoft.com/office/drawing/2014/main" id="{FCFBDDE9-ED82-9C70-B127-70F2AAC5F5F3}"/>
                </a:ext>
              </a:extLst>
            </p:cNvPr>
            <p:cNvSpPr txBox="1"/>
            <p:nvPr/>
          </p:nvSpPr>
          <p:spPr>
            <a:xfrm>
              <a:off x="9287376" y="446593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6</a:t>
              </a:r>
            </a:p>
          </p:txBody>
        </p:sp>
        <p:sp>
          <p:nvSpPr>
            <p:cNvPr id="30" name="TextBox 101">
              <a:extLst>
                <a:ext uri="{FF2B5EF4-FFF2-40B4-BE49-F238E27FC236}">
                  <a16:creationId xmlns:a16="http://schemas.microsoft.com/office/drawing/2014/main" id="{DD9BD11D-2929-8914-FD9C-F3721CF75CA2}"/>
                </a:ext>
              </a:extLst>
            </p:cNvPr>
            <p:cNvSpPr txBox="1"/>
            <p:nvPr/>
          </p:nvSpPr>
          <p:spPr>
            <a:xfrm>
              <a:off x="9371940" y="3145923"/>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5</a:t>
              </a:r>
            </a:p>
          </p:txBody>
        </p:sp>
        <p:sp>
          <p:nvSpPr>
            <p:cNvPr id="31" name="TextBox 103">
              <a:extLst>
                <a:ext uri="{FF2B5EF4-FFF2-40B4-BE49-F238E27FC236}">
                  <a16:creationId xmlns:a16="http://schemas.microsoft.com/office/drawing/2014/main" id="{4DEAB8DA-1AEC-92AD-B225-6D1A8078A8CE}"/>
                </a:ext>
              </a:extLst>
            </p:cNvPr>
            <p:cNvSpPr txBox="1"/>
            <p:nvPr/>
          </p:nvSpPr>
          <p:spPr>
            <a:xfrm>
              <a:off x="6109373" y="3096097"/>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2</a:t>
              </a:r>
            </a:p>
          </p:txBody>
        </p:sp>
        <p:sp>
          <p:nvSpPr>
            <p:cNvPr id="32" name="TextBox 105">
              <a:extLst>
                <a:ext uri="{FF2B5EF4-FFF2-40B4-BE49-F238E27FC236}">
                  <a16:creationId xmlns:a16="http://schemas.microsoft.com/office/drawing/2014/main" id="{80615DBD-DF6F-0672-CA99-2ADBEBB80BDE}"/>
                </a:ext>
              </a:extLst>
            </p:cNvPr>
            <p:cNvSpPr txBox="1"/>
            <p:nvPr/>
          </p:nvSpPr>
          <p:spPr>
            <a:xfrm>
              <a:off x="7016895" y="2174755"/>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3</a:t>
              </a:r>
            </a:p>
          </p:txBody>
        </p:sp>
        <p:sp>
          <p:nvSpPr>
            <p:cNvPr id="33" name="TextBox 106">
              <a:extLst>
                <a:ext uri="{FF2B5EF4-FFF2-40B4-BE49-F238E27FC236}">
                  <a16:creationId xmlns:a16="http://schemas.microsoft.com/office/drawing/2014/main" id="{E63B94B7-A3D0-012E-4707-76D3E0B64ECB}"/>
                </a:ext>
              </a:extLst>
            </p:cNvPr>
            <p:cNvSpPr txBox="1"/>
            <p:nvPr/>
          </p:nvSpPr>
          <p:spPr>
            <a:xfrm>
              <a:off x="8398087" y="2211821"/>
              <a:ext cx="476412" cy="784830"/>
            </a:xfrm>
            <a:prstGeom prst="rect">
              <a:avLst/>
            </a:prstGeom>
            <a:noFill/>
            <a:ln>
              <a:noFill/>
            </a:ln>
          </p:spPr>
          <p:txBody>
            <a:bodyPr wrap="none" rtlCol="0" anchor="ctr" anchorCtr="0">
              <a:spAutoFit/>
            </a:bodyPr>
            <a:lstStyle/>
            <a:p>
              <a:pPr algn="ctr"/>
              <a:r>
                <a:rPr lang="en-GB" sz="4500" b="1" dirty="0">
                  <a:solidFill>
                    <a:schemeClr val="bg1"/>
                  </a:solidFill>
                  <a:ea typeface="League Spartan" charset="0"/>
                  <a:cs typeface="Poppins" pitchFamily="2" charset="77"/>
                </a:rPr>
                <a:t>4</a:t>
              </a:r>
            </a:p>
          </p:txBody>
        </p:sp>
        <p:sp>
          <p:nvSpPr>
            <p:cNvPr id="34" name="Subtitle 2">
              <a:extLst>
                <a:ext uri="{FF2B5EF4-FFF2-40B4-BE49-F238E27FC236}">
                  <a16:creationId xmlns:a16="http://schemas.microsoft.com/office/drawing/2014/main" id="{40CC7565-15E9-7E8E-BC00-76318BC42BA1}"/>
                </a:ext>
              </a:extLst>
            </p:cNvPr>
            <p:cNvSpPr txBox="1">
              <a:spLocks/>
            </p:cNvSpPr>
            <p:nvPr/>
          </p:nvSpPr>
          <p:spPr>
            <a:xfrm>
              <a:off x="3681075" y="4193764"/>
              <a:ext cx="1524736"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Προσδιορισμός κάθε τομέα συμμόρφωσης και κινδύνου</a:t>
              </a:r>
            </a:p>
          </p:txBody>
        </p:sp>
        <p:sp>
          <p:nvSpPr>
            <p:cNvPr id="35" name="Subtitle 2">
              <a:extLst>
                <a:ext uri="{FF2B5EF4-FFF2-40B4-BE49-F238E27FC236}">
                  <a16:creationId xmlns:a16="http://schemas.microsoft.com/office/drawing/2014/main" id="{75B9B7C5-B3CB-D2D4-A44A-B6523CC7722E}"/>
                </a:ext>
              </a:extLst>
            </p:cNvPr>
            <p:cNvSpPr txBox="1">
              <a:spLocks/>
            </p:cNvSpPr>
            <p:nvPr/>
          </p:nvSpPr>
          <p:spPr>
            <a:xfrm>
              <a:off x="3749287" y="2836279"/>
              <a:ext cx="176770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Συμμορφωνόμαστε σε κάθε τομέα;</a:t>
              </a:r>
            </a:p>
          </p:txBody>
        </p:sp>
        <p:sp>
          <p:nvSpPr>
            <p:cNvPr id="36" name="Subtitle 2">
              <a:extLst>
                <a:ext uri="{FF2B5EF4-FFF2-40B4-BE49-F238E27FC236}">
                  <a16:creationId xmlns:a16="http://schemas.microsoft.com/office/drawing/2014/main" id="{D380A3FE-4263-B886-7DC5-594BCC3EF3D2}"/>
                </a:ext>
              </a:extLst>
            </p:cNvPr>
            <p:cNvSpPr txBox="1">
              <a:spLocks/>
            </p:cNvSpPr>
            <p:nvPr/>
          </p:nvSpPr>
          <p:spPr>
            <a:xfrm>
              <a:off x="4446020" y="1829983"/>
              <a:ext cx="2244318" cy="30432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Έχουμε κενά;</a:t>
              </a:r>
            </a:p>
          </p:txBody>
        </p:sp>
        <p:sp>
          <p:nvSpPr>
            <p:cNvPr id="37" name="Subtitle 2">
              <a:extLst>
                <a:ext uri="{FF2B5EF4-FFF2-40B4-BE49-F238E27FC236}">
                  <a16:creationId xmlns:a16="http://schemas.microsoft.com/office/drawing/2014/main" id="{91E0AB25-0CB3-05BF-9C93-F6552569F2C9}"/>
                </a:ext>
              </a:extLst>
            </p:cNvPr>
            <p:cNvSpPr txBox="1">
              <a:spLocks/>
            </p:cNvSpPr>
            <p:nvPr/>
          </p:nvSpPr>
          <p:spPr>
            <a:xfrm>
              <a:off x="10626065" y="4229350"/>
              <a:ext cx="1428945" cy="8429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Πώς πρέπει να ιεραρχήσουμε τις προσπάθειές μας;</a:t>
              </a:r>
            </a:p>
          </p:txBody>
        </p:sp>
        <p:sp>
          <p:nvSpPr>
            <p:cNvPr id="38" name="Subtitle 2">
              <a:extLst>
                <a:ext uri="{FF2B5EF4-FFF2-40B4-BE49-F238E27FC236}">
                  <a16:creationId xmlns:a16="http://schemas.microsoft.com/office/drawing/2014/main" id="{9BB6334A-E488-0EFE-E714-840436A6E5D5}"/>
                </a:ext>
              </a:extLst>
            </p:cNvPr>
            <p:cNvSpPr txBox="1">
              <a:spLocks/>
            </p:cNvSpPr>
            <p:nvPr/>
          </p:nvSpPr>
          <p:spPr>
            <a:xfrm>
              <a:off x="10392292" y="2871489"/>
              <a:ext cx="1799708" cy="1112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Σε ποια πρότυπα πρέπει να συμμορφωθούμε;</a:t>
              </a:r>
            </a:p>
          </p:txBody>
        </p:sp>
        <p:sp>
          <p:nvSpPr>
            <p:cNvPr id="39" name="Subtitle 2">
              <a:extLst>
                <a:ext uri="{FF2B5EF4-FFF2-40B4-BE49-F238E27FC236}">
                  <a16:creationId xmlns:a16="http://schemas.microsoft.com/office/drawing/2014/main" id="{A6C87096-D09C-50FD-B054-F40469611E63}"/>
                </a:ext>
              </a:extLst>
            </p:cNvPr>
            <p:cNvSpPr txBox="1">
              <a:spLocks/>
            </p:cNvSpPr>
            <p:nvPr/>
          </p:nvSpPr>
          <p:spPr>
            <a:xfrm>
              <a:off x="9437531" y="1839170"/>
              <a:ext cx="2279752" cy="573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spcBef>
                  <a:spcPts val="0"/>
                </a:spcBef>
              </a:pPr>
              <a:r>
                <a:rPr lang="en-GB" sz="2000" dirty="0">
                  <a:solidFill>
                    <a:srgbClr val="595959"/>
                  </a:solidFill>
                  <a:latin typeface="+mn-lt"/>
                  <a:ea typeface="Lato Light" panose="020F0502020204030203" pitchFamily="34" charset="0"/>
                  <a:cs typeface="Mukta ExtraLight" panose="020B0000000000000000" pitchFamily="34" charset="77"/>
                </a:rPr>
                <a:t>Τι θα απαιτηθεί για τη συμμόρφωση;</a:t>
              </a:r>
            </a:p>
          </p:txBody>
        </p:sp>
        <p:sp>
          <p:nvSpPr>
            <p:cNvPr id="40" name="Textplatzhalter 1">
              <a:extLst>
                <a:ext uri="{FF2B5EF4-FFF2-40B4-BE49-F238E27FC236}">
                  <a16:creationId xmlns:a16="http://schemas.microsoft.com/office/drawing/2014/main" id="{C981C9CD-52D3-CD20-45DC-65D57ECD0E3D}"/>
                </a:ext>
              </a:extLst>
            </p:cNvPr>
            <p:cNvSpPr txBox="1">
              <a:spLocks/>
            </p:cNvSpPr>
            <p:nvPr/>
          </p:nvSpPr>
          <p:spPr>
            <a:xfrm>
              <a:off x="6763436" y="3685454"/>
              <a:ext cx="2450287" cy="16450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b="1" dirty="0">
                  <a:solidFill>
                    <a:srgbClr val="B41F7A"/>
                  </a:solidFill>
                </a:rPr>
                <a:t>Καταιγισμός ιδεών για τους τομείς κινδύνου</a:t>
              </a:r>
            </a:p>
          </p:txBody>
        </p:sp>
      </p:grpSp>
      <p:sp>
        <p:nvSpPr>
          <p:cNvPr id="43" name="Rectangle 42">
            <a:extLst>
              <a:ext uri="{FF2B5EF4-FFF2-40B4-BE49-F238E27FC236}">
                <a16:creationId xmlns:a16="http://schemas.microsoft.com/office/drawing/2014/main" id="{60484B0F-FF83-0AF3-67BC-3DFBA9DFE2B8}"/>
              </a:ext>
            </a:extLst>
          </p:cNvPr>
          <p:cNvSpPr/>
          <p:nvPr/>
        </p:nvSpPr>
        <p:spPr>
          <a:xfrm>
            <a:off x="-21430" y="354486"/>
            <a:ext cx="12192000" cy="139840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507041" y="402799"/>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 προσδιορισμός των τομέων κινδύνου συνήθως ξεκινά με μια άσκηση καταιγισμού ιδεών. Είναι σημαντικό να ενσωματωθούν τα κατάλληλα μέλη της ομάδας ή να ζητηθεί εξωτερική βοήθεια.</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rPr>
              <a:t>Καταιγισμός ιδεών για τους τομείς κινδύνου</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557529" y="953298"/>
            <a:ext cx="108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91803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643975" y="62147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631495"/>
            <a:ext cx="12192000" cy="50446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688395" y="2689858"/>
            <a:ext cx="4961879" cy="26279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 όρος "ολιστική" χρησιμοποιείται στη διαχείριση κινδύνων για να τονίσει τη σημασία της κατανόησης των αλληλεπιδράσεων μεταξύ των επιμέρους κινδύνων (ή ομάδων συναφών κινδύνων) και της συντονισμένης προσέγγισης που αναλαμβάνουν οι λειτουργικές μονάδες και λειτουργίες ενός οργανισμού για τη διαχείριση των κινδύνων.</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674130" y="1000323"/>
            <a:ext cx="4250121"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Ποια είναι η ολιστική θεώρηση των κινδύνων;</a:t>
            </a:r>
          </a:p>
        </p:txBody>
      </p:sp>
      <p:sp>
        <p:nvSpPr>
          <p:cNvPr id="46" name="Rectangle 45">
            <a:extLst>
              <a:ext uri="{FF2B5EF4-FFF2-40B4-BE49-F238E27FC236}">
                <a16:creationId xmlns:a16="http://schemas.microsoft.com/office/drawing/2014/main" id="{C6070E0F-DD95-45CC-DA1C-65E8180B82C2}"/>
              </a:ext>
            </a:extLst>
          </p:cNvPr>
          <p:cNvSpPr/>
          <p:nvPr/>
        </p:nvSpPr>
        <p:spPr>
          <a:xfrm rot="10800000" flipV="1">
            <a:off x="643975" y="2264805"/>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5B4FFCAD-D176-DE6A-8A78-5545ED866D0B}"/>
              </a:ext>
            </a:extLst>
          </p:cNvPr>
          <p:cNvSpPr txBox="1"/>
          <p:nvPr/>
        </p:nvSpPr>
        <p:spPr>
          <a:xfrm>
            <a:off x="7141988" y="3941827"/>
            <a:ext cx="6096000" cy="369332"/>
          </a:xfrm>
          <a:prstGeom prst="rect">
            <a:avLst/>
          </a:prstGeom>
          <a:noFill/>
        </p:spPr>
        <p:txBody>
          <a:bodyPr wrap="square">
            <a:spAutoFit/>
          </a:bodyPr>
          <a:lstStyle/>
          <a:p>
            <a:r>
              <a:rPr lang="en-US" dirty="0">
                <a:solidFill>
                  <a:schemeClr val="bg1"/>
                </a:solidFill>
              </a:rPr>
              <a:t>διαχείριση κινδύνων </a:t>
            </a:r>
            <a:endParaRPr lang="en-US" dirty="0"/>
          </a:p>
        </p:txBody>
      </p:sp>
      <p:pic>
        <p:nvPicPr>
          <p:cNvPr id="32" name="Picture Placeholder 9">
            <a:extLst>
              <a:ext uri="{FF2B5EF4-FFF2-40B4-BE49-F238E27FC236}">
                <a16:creationId xmlns:a16="http://schemas.microsoft.com/office/drawing/2014/main" id="{EE12AB7C-7466-26F7-5041-1A6781FAD515}"/>
              </a:ext>
            </a:extLst>
          </p:cNvPr>
          <p:cNvPicPr>
            <a:picLocks noChangeAspect="1"/>
          </p:cNvPicPr>
          <p:nvPr/>
        </p:nvPicPr>
        <p:blipFill rotWithShape="1">
          <a:blip r:embed="rId3"/>
          <a:srcRect t="1274" b="1274"/>
          <a:stretch/>
        </p:blipFill>
        <p:spPr>
          <a:xfrm>
            <a:off x="6383089" y="12457"/>
            <a:ext cx="4961879" cy="6845543"/>
          </a:xfrm>
          <a:prstGeom prst="rect">
            <a:avLst/>
          </a:prstGeom>
        </p:spPr>
      </p:pic>
    </p:spTree>
    <p:extLst>
      <p:ext uri="{BB962C8B-B14F-4D97-AF65-F5344CB8AC3E}">
        <p14:creationId xmlns:p14="http://schemas.microsoft.com/office/powerpoint/2010/main" val="343594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Οι πολιτικές και οι διαδικασίες για την πρόβλεψη, την αξιολόγηση και τη διαχείριση των κινδύνων είναι σημαντικές.  Αλλά αν οι ηγέτες δεν θέτουν τις σωστές ερωτήσεις, αν δεν αναζητούν την ποικιλομορφία των απόψεων και των προοπτικών και αν δεν ενεργούν με ακεραιότητα, αυτοί οι κανόνες δεν θα κάνουν καμία διαφορά.</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Η ηγετική στάση είναι το κλειδί</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είναι αντανακλαστικός</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ασχοληθείτε με την πολυπλοκότητα</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να αποφεύγετε τις σπασμωδικές κινήσεις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αντιδράσεις -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"φαινόμενο εκκρεμούς</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να είστε πρόθυμοι να προκαλέσετε</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 και να προκαλείται</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549771" cy="35252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a:lnSpc>
                <a:spcPts val="2240"/>
              </a:lnSpc>
              <a:spcBef>
                <a:spcPts val="225"/>
              </a:spcBef>
              <a:buClr>
                <a:srgbClr val="F16924"/>
              </a:buClr>
              <a:buFont typeface="Arial" panose="020B0604020202020204" pitchFamily="34" charset="0"/>
              <a:buChar char="•"/>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Αυτογνωσία και πρότυπα καλής ηγεσίας</a:t>
            </a:r>
          </a:p>
          <a:p>
            <a:pPr marL="355600" indent="-355600" algn="l">
              <a:lnSpc>
                <a:spcPts val="2240"/>
              </a:lnSpc>
              <a:spcBef>
                <a:spcPts val="225"/>
              </a:spcBef>
              <a:buClr>
                <a:srgbClr val="F16924"/>
              </a:buClr>
              <a:buFont typeface="Arial" panose="020B0604020202020204" pitchFamily="34" charset="0"/>
              <a:buChar char="•"/>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Να αντιμετωπίζετε τα λάθη και να μαθαίνετε από αυτά</a:t>
            </a:r>
          </a:p>
          <a:p>
            <a:pPr marL="355600" indent="-355600" algn="l">
              <a:lnSpc>
                <a:spcPts val="2240"/>
              </a:lnSpc>
              <a:spcBef>
                <a:spcPts val="225"/>
              </a:spcBef>
              <a:buClr>
                <a:srgbClr val="F16924"/>
              </a:buClr>
              <a:buFont typeface="Arial" panose="020B0604020202020204" pitchFamily="34" charset="0"/>
              <a:buChar char="•"/>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Ποιος κρατάει τον καθρέφτη; </a:t>
            </a:r>
          </a:p>
          <a:p>
            <a:pPr marL="571500" indent="-355600" algn="l">
              <a:lnSpc>
                <a:spcPts val="2240"/>
              </a:lnSpc>
              <a:spcBef>
                <a:spcPts val="225"/>
              </a:spcBef>
              <a:buClr>
                <a:srgbClr val="F16924"/>
              </a:buClr>
              <a:buFont typeface="Wingdings" panose="05000000000000000000" pitchFamily="2" charset="2"/>
              <a:buChar char="à"/>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Κίνδυνοι, ανθρώπινο δυναμικό, όλες οι λειτουργίες; </a:t>
            </a:r>
            <a:b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Λειτουργεί αυτό επί του παρόντος;</a:t>
            </a:r>
          </a:p>
          <a:p>
            <a:pPr marL="355600" indent="-355600" algn="l">
              <a:lnSpc>
                <a:spcPts val="2240"/>
              </a:lnSpc>
              <a:spcBef>
                <a:spcPts val="225"/>
              </a:spcBef>
              <a:buClr>
                <a:srgbClr val="F16924"/>
              </a:buClr>
              <a:buFont typeface="Arial" panose="020B0604020202020204" pitchFamily="34" charset="0"/>
              <a:buChar char="•"/>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Διασφάλιση καλής εποπτείας της στρατηγικής και των κινδύνων για τους ανθρώπους </a:t>
            </a:r>
          </a:p>
          <a:p>
            <a:pPr marL="355600" indent="-355600" algn="l">
              <a:lnSpc>
                <a:spcPts val="2240"/>
              </a:lnSpc>
              <a:spcBef>
                <a:spcPts val="225"/>
              </a:spcBef>
              <a:buClr>
                <a:srgbClr val="F16924"/>
              </a:buClr>
              <a:buFont typeface="Arial" panose="020B0604020202020204" pitchFamily="34" charset="0"/>
              <a:buChar char="•"/>
            </a:pPr>
            <a:r>
              <a:rPr lang="en-GB" sz="1400" dirty="0">
                <a:solidFill>
                  <a:srgbClr val="595959"/>
                </a:solidFill>
                <a:latin typeface="Calibri" panose="020F0502020204030204" pitchFamily="34" charset="0"/>
                <a:ea typeface="Lato Light" panose="020F0502020204030203" pitchFamily="34" charset="0"/>
                <a:cs typeface="Calibri" panose="020F0502020204030204" pitchFamily="34" charset="0"/>
              </a:rPr>
              <a:t>Η διορατικότητα και οι ικανότητες των ανθρώπων στο διοικητικό συμβούλιο;</a:t>
            </a:r>
          </a:p>
        </p:txBody>
      </p:sp>
    </p:spTree>
    <p:extLst>
      <p:ext uri="{BB962C8B-B14F-4D97-AF65-F5344CB8AC3E}">
        <p14:creationId xmlns:p14="http://schemas.microsoft.com/office/powerpoint/2010/main" val="315813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ight Arrow 11">
            <a:extLst>
              <a:ext uri="{FF2B5EF4-FFF2-40B4-BE49-F238E27FC236}">
                <a16:creationId xmlns:a16="http://schemas.microsoft.com/office/drawing/2014/main" id="{EADD33DC-5DF8-9F4B-8C6F-D74946C1CED9}"/>
              </a:ext>
            </a:extLst>
          </p:cNvPr>
          <p:cNvSpPr/>
          <p:nvPr/>
        </p:nvSpPr>
        <p:spPr>
          <a:xfrm rot="20754696">
            <a:off x="1243145" y="4690312"/>
            <a:ext cx="7235138" cy="295488"/>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268414" cy="301546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1600" dirty="0">
                <a:solidFill>
                  <a:schemeClr val="bg1"/>
                </a:solidFill>
              </a:rPr>
              <a:t>Για να είναι αποτελεσματική, η διαχείριση κινδύνων πρέπει να ενσωματωθεί στις καθημερινές δραστηριότητες των επιχειρηματικών τομέων και στις εταιρικές βραχυπρόθεσμες, μεσοπρόθεσμες και μακροπρόθεσμες αποφάσεις. Η ενσωμάτωση της ΔΑΔ και του στρατηγικού σχεδιασμού μπορεί να καταστήσει τα στρατηγικά σχέδια ισχυρότερα, βοηθώντας παράλληλα να επικεντρωθούν οι περιορισμένοι πόροι στους κινδύνους και τα ζητήματα που έχουν μεγαλύτερη σημασία.</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475520"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Ενσωμάτωση της ΕRM στη λήψη αποφάσεων</a:t>
            </a: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4">
            <a:extLst>
              <a:ext uri="{FF2B5EF4-FFF2-40B4-BE49-F238E27FC236}">
                <a16:creationId xmlns:a16="http://schemas.microsoft.com/office/drawing/2014/main" id="{FDC7E609-EC6B-0B0D-0734-8E4D4355E16B}"/>
              </a:ext>
            </a:extLst>
          </p:cNvPr>
          <p:cNvGrpSpPr/>
          <p:nvPr/>
        </p:nvGrpSpPr>
        <p:grpSpPr>
          <a:xfrm>
            <a:off x="9904127" y="2487294"/>
            <a:ext cx="907531" cy="2086242"/>
            <a:chOff x="18338273" y="2819818"/>
            <a:chExt cx="2419452" cy="5561863"/>
          </a:xfrm>
        </p:grpSpPr>
        <p:sp>
          <p:nvSpPr>
            <p:cNvPr id="5" name="Freeform 1">
              <a:extLst>
                <a:ext uri="{FF2B5EF4-FFF2-40B4-BE49-F238E27FC236}">
                  <a16:creationId xmlns:a16="http://schemas.microsoft.com/office/drawing/2014/main" id="{CBB3B072-8653-4379-34D6-8E6756265690}"/>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rgbClr val="7F1C5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 name="Freeform 2">
              <a:extLst>
                <a:ext uri="{FF2B5EF4-FFF2-40B4-BE49-F238E27FC236}">
                  <a16:creationId xmlns:a16="http://schemas.microsoft.com/office/drawing/2014/main" id="{EFA37788-19DE-3B46-24A7-879B29880E30}"/>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7" name="Freeform 3">
              <a:extLst>
                <a:ext uri="{FF2B5EF4-FFF2-40B4-BE49-F238E27FC236}">
                  <a16:creationId xmlns:a16="http://schemas.microsoft.com/office/drawing/2014/main" id="{A2AA08B2-1DE6-402B-1F59-F78A54C479FF}"/>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rgbClr val="B41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0" name="Freeform 4">
              <a:extLst>
                <a:ext uri="{FF2B5EF4-FFF2-40B4-BE49-F238E27FC236}">
                  <a16:creationId xmlns:a16="http://schemas.microsoft.com/office/drawing/2014/main" id="{0049FA56-8227-78D3-9384-7361E6736862}"/>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1" name="Freeform 5">
              <a:extLst>
                <a:ext uri="{FF2B5EF4-FFF2-40B4-BE49-F238E27FC236}">
                  <a16:creationId xmlns:a16="http://schemas.microsoft.com/office/drawing/2014/main" id="{CEF87730-3EE2-1D98-72EE-A5767F3F1BA3}"/>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rgbClr val="B41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2" name="Freeform 6">
              <a:extLst>
                <a:ext uri="{FF2B5EF4-FFF2-40B4-BE49-F238E27FC236}">
                  <a16:creationId xmlns:a16="http://schemas.microsoft.com/office/drawing/2014/main" id="{F9F1FDA4-921C-AC93-E0BD-81FF29409479}"/>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grpSp>
      <p:sp>
        <p:nvSpPr>
          <p:cNvPr id="33" name="Right Arrow 11">
            <a:extLst>
              <a:ext uri="{FF2B5EF4-FFF2-40B4-BE49-F238E27FC236}">
                <a16:creationId xmlns:a16="http://schemas.microsoft.com/office/drawing/2014/main" id="{B21B043F-FE6B-2D67-0FF3-24B967AE5C4D}"/>
              </a:ext>
            </a:extLst>
          </p:cNvPr>
          <p:cNvSpPr/>
          <p:nvPr/>
        </p:nvSpPr>
        <p:spPr>
          <a:xfrm rot="20754696">
            <a:off x="2977932" y="4248517"/>
            <a:ext cx="7235138" cy="295488"/>
          </a:xfrm>
          <a:prstGeom prst="right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4" name="Oval 12">
            <a:extLst>
              <a:ext uri="{FF2B5EF4-FFF2-40B4-BE49-F238E27FC236}">
                <a16:creationId xmlns:a16="http://schemas.microsoft.com/office/drawing/2014/main" id="{66D19A70-857F-E2B3-5CBD-A8C13855D4F7}"/>
              </a:ext>
            </a:extLst>
          </p:cNvPr>
          <p:cNvSpPr/>
          <p:nvPr/>
        </p:nvSpPr>
        <p:spPr>
          <a:xfrm>
            <a:off x="1809675" y="5111050"/>
            <a:ext cx="675585" cy="675585"/>
          </a:xfrm>
          <a:prstGeom prst="ellipse">
            <a:avLst/>
          </a:prstGeom>
          <a:solidFill>
            <a:srgbClr val="7F1C5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Oval 13">
            <a:extLst>
              <a:ext uri="{FF2B5EF4-FFF2-40B4-BE49-F238E27FC236}">
                <a16:creationId xmlns:a16="http://schemas.microsoft.com/office/drawing/2014/main" id="{68AADAB3-A49C-E7BC-7976-FADAC2434440}"/>
              </a:ext>
            </a:extLst>
          </p:cNvPr>
          <p:cNvSpPr/>
          <p:nvPr/>
        </p:nvSpPr>
        <p:spPr>
          <a:xfrm>
            <a:off x="4116415" y="4528132"/>
            <a:ext cx="675585" cy="675585"/>
          </a:xfrm>
          <a:prstGeom prst="ellipse">
            <a:avLst/>
          </a:prstGeom>
          <a:solidFill>
            <a:srgbClr val="B41F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6" name="Oval 14">
            <a:extLst>
              <a:ext uri="{FF2B5EF4-FFF2-40B4-BE49-F238E27FC236}">
                <a16:creationId xmlns:a16="http://schemas.microsoft.com/office/drawing/2014/main" id="{48F3877B-73D1-19C3-CB6B-63F6E57EBFC3}"/>
              </a:ext>
            </a:extLst>
          </p:cNvPr>
          <p:cNvSpPr/>
          <p:nvPr/>
        </p:nvSpPr>
        <p:spPr>
          <a:xfrm>
            <a:off x="6121823" y="4051884"/>
            <a:ext cx="675585" cy="675585"/>
          </a:xfrm>
          <a:prstGeom prst="ellipse">
            <a:avLst/>
          </a:prstGeom>
          <a:solidFill>
            <a:srgbClr val="F1692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7" name="Oval 15">
            <a:extLst>
              <a:ext uri="{FF2B5EF4-FFF2-40B4-BE49-F238E27FC236}">
                <a16:creationId xmlns:a16="http://schemas.microsoft.com/office/drawing/2014/main" id="{23CE1B37-D57B-C094-DAF5-02BE39D2B0B2}"/>
              </a:ext>
            </a:extLst>
          </p:cNvPr>
          <p:cNvSpPr/>
          <p:nvPr/>
        </p:nvSpPr>
        <p:spPr>
          <a:xfrm>
            <a:off x="7720723" y="3581735"/>
            <a:ext cx="675585" cy="675585"/>
          </a:xfrm>
          <a:prstGeom prst="ellipse">
            <a:avLst/>
          </a:prstGeom>
          <a:solidFill>
            <a:srgbClr val="EDA13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8" name="Rectangle 20">
            <a:extLst>
              <a:ext uri="{FF2B5EF4-FFF2-40B4-BE49-F238E27FC236}">
                <a16:creationId xmlns:a16="http://schemas.microsoft.com/office/drawing/2014/main" id="{8CB92E94-D724-CCFF-72E2-6C70904B47F8}"/>
              </a:ext>
            </a:extLst>
          </p:cNvPr>
          <p:cNvSpPr/>
          <p:nvPr/>
        </p:nvSpPr>
        <p:spPr>
          <a:xfrm>
            <a:off x="4467640" y="5274263"/>
            <a:ext cx="36180" cy="432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9" name="Rectangle 21">
            <a:extLst>
              <a:ext uri="{FF2B5EF4-FFF2-40B4-BE49-F238E27FC236}">
                <a16:creationId xmlns:a16="http://schemas.microsoft.com/office/drawing/2014/main" id="{26AB1A0B-4983-A59B-078E-7AF58A202E9B}"/>
              </a:ext>
            </a:extLst>
          </p:cNvPr>
          <p:cNvSpPr/>
          <p:nvPr/>
        </p:nvSpPr>
        <p:spPr>
          <a:xfrm>
            <a:off x="8058515" y="4302261"/>
            <a:ext cx="36180" cy="43200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0" name="Rectangle 22">
            <a:extLst>
              <a:ext uri="{FF2B5EF4-FFF2-40B4-BE49-F238E27FC236}">
                <a16:creationId xmlns:a16="http://schemas.microsoft.com/office/drawing/2014/main" id="{9664EEBF-F5FD-AEFA-BBDC-882DB9759A2A}"/>
              </a:ext>
            </a:extLst>
          </p:cNvPr>
          <p:cNvSpPr/>
          <p:nvPr/>
        </p:nvSpPr>
        <p:spPr>
          <a:xfrm>
            <a:off x="2121047" y="4543915"/>
            <a:ext cx="36180" cy="50400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1" name="Rectangle 23">
            <a:extLst>
              <a:ext uri="{FF2B5EF4-FFF2-40B4-BE49-F238E27FC236}">
                <a16:creationId xmlns:a16="http://schemas.microsoft.com/office/drawing/2014/main" id="{6F15FC1D-A303-8A1C-C446-E2E1ED2D4A9B}"/>
              </a:ext>
            </a:extLst>
          </p:cNvPr>
          <p:cNvSpPr/>
          <p:nvPr/>
        </p:nvSpPr>
        <p:spPr>
          <a:xfrm>
            <a:off x="6423435" y="3525821"/>
            <a:ext cx="36180" cy="504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2" name="Subtitle 2">
            <a:extLst>
              <a:ext uri="{FF2B5EF4-FFF2-40B4-BE49-F238E27FC236}">
                <a16:creationId xmlns:a16="http://schemas.microsoft.com/office/drawing/2014/main" id="{9F591E6F-67C6-EC77-25CF-0A2F6DC23AA7}"/>
              </a:ext>
            </a:extLst>
          </p:cNvPr>
          <p:cNvSpPr txBox="1">
            <a:spLocks/>
          </p:cNvSpPr>
          <p:nvPr/>
        </p:nvSpPr>
        <p:spPr>
          <a:xfrm>
            <a:off x="2327285" y="3121230"/>
            <a:ext cx="2094907"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Οι υπεύθυνοι διαχείρισης κινδύνων πρέπει να συμμετέχουν από την αρχή των διαδικασιών καθορισμού της στρατηγικής.</a:t>
            </a:r>
          </a:p>
        </p:txBody>
      </p:sp>
      <p:sp>
        <p:nvSpPr>
          <p:cNvPr id="47" name="Subtitle 2">
            <a:extLst>
              <a:ext uri="{FF2B5EF4-FFF2-40B4-BE49-F238E27FC236}">
                <a16:creationId xmlns:a16="http://schemas.microsoft.com/office/drawing/2014/main" id="{942061BF-03B0-4875-0B25-96B4FBE973A8}"/>
              </a:ext>
            </a:extLst>
          </p:cNvPr>
          <p:cNvSpPr txBox="1">
            <a:spLocks/>
          </p:cNvSpPr>
          <p:nvPr/>
        </p:nvSpPr>
        <p:spPr>
          <a:xfrm>
            <a:off x="4356585" y="5622619"/>
            <a:ext cx="3236911" cy="69507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Οι κίνδυνοι που συνδέονται με τα νέα προϊόντα πρέπει να εξετάζονται και να κοινοποιούνται στο διοικητικό συμβούλιο.</a:t>
            </a:r>
          </a:p>
        </p:txBody>
      </p:sp>
      <p:sp>
        <p:nvSpPr>
          <p:cNvPr id="48" name="Subtitle 2">
            <a:extLst>
              <a:ext uri="{FF2B5EF4-FFF2-40B4-BE49-F238E27FC236}">
                <a16:creationId xmlns:a16="http://schemas.microsoft.com/office/drawing/2014/main" id="{CB68F7BC-5BB8-089C-D0D1-F01C9416F02A}"/>
              </a:ext>
            </a:extLst>
          </p:cNvPr>
          <p:cNvSpPr txBox="1">
            <a:spLocks/>
          </p:cNvSpPr>
          <p:nvPr/>
        </p:nvSpPr>
        <p:spPr>
          <a:xfrm>
            <a:off x="6312496" y="2532092"/>
            <a:ext cx="3017430" cy="113108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Η ανάλυση των αναδυόμενων κινδύνων και οι δοκιμές αντοχής θα πρέπει να επηρεάζουν τις επιχειρηματικές αποφάσεις</a:t>
            </a:r>
          </a:p>
        </p:txBody>
      </p:sp>
      <p:sp>
        <p:nvSpPr>
          <p:cNvPr id="49" name="Subtitle 2">
            <a:extLst>
              <a:ext uri="{FF2B5EF4-FFF2-40B4-BE49-F238E27FC236}">
                <a16:creationId xmlns:a16="http://schemas.microsoft.com/office/drawing/2014/main" id="{42236739-2340-828E-0B1B-DD0F77A9EA4C}"/>
              </a:ext>
            </a:extLst>
          </p:cNvPr>
          <p:cNvSpPr txBox="1">
            <a:spLocks/>
          </p:cNvSpPr>
          <p:nvPr/>
        </p:nvSpPr>
        <p:spPr>
          <a:xfrm>
            <a:off x="7981940" y="4963297"/>
            <a:ext cx="2374302" cy="91307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13"/>
              </a:lnSpc>
            </a:pPr>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Οι πληροφορίες σχετικά με τους κινδύνους πρέπει να κοινοποιούνται σε όλη την εταιρεία για να αποφεύγεται η επανάληψη του ίδιου συμβάντος.</a:t>
            </a:r>
          </a:p>
        </p:txBody>
      </p:sp>
      <p:sp>
        <p:nvSpPr>
          <p:cNvPr id="50" name="TextBox 49">
            <a:extLst>
              <a:ext uri="{FF2B5EF4-FFF2-40B4-BE49-F238E27FC236}">
                <a16:creationId xmlns:a16="http://schemas.microsoft.com/office/drawing/2014/main" id="{48C99234-F32C-BA51-3EF2-AFED02759573}"/>
              </a:ext>
            </a:extLst>
          </p:cNvPr>
          <p:cNvSpPr txBox="1"/>
          <p:nvPr/>
        </p:nvSpPr>
        <p:spPr>
          <a:xfrm>
            <a:off x="2447569" y="2368153"/>
            <a:ext cx="184731" cy="369332"/>
          </a:xfrm>
          <a:prstGeom prst="rect">
            <a:avLst/>
          </a:prstGeom>
          <a:noFill/>
        </p:spPr>
        <p:txBody>
          <a:bodyPr wrap="none" rtlCol="0">
            <a:spAutoFit/>
          </a:bodyPr>
          <a:lstStyle/>
          <a:p>
            <a:endParaRPr lang="en-US" dirty="0"/>
          </a:p>
        </p:txBody>
      </p:sp>
      <p:sp>
        <p:nvSpPr>
          <p:cNvPr id="72" name="TextBox 40">
            <a:extLst>
              <a:ext uri="{FF2B5EF4-FFF2-40B4-BE49-F238E27FC236}">
                <a16:creationId xmlns:a16="http://schemas.microsoft.com/office/drawing/2014/main" id="{B6DA5A56-E87B-87DC-9C60-8F91ED2229EC}"/>
              </a:ext>
            </a:extLst>
          </p:cNvPr>
          <p:cNvSpPr txBox="1"/>
          <p:nvPr/>
        </p:nvSpPr>
        <p:spPr>
          <a:xfrm>
            <a:off x="1858863" y="5143278"/>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01</a:t>
            </a:r>
          </a:p>
        </p:txBody>
      </p:sp>
      <p:sp>
        <p:nvSpPr>
          <p:cNvPr id="76" name="TextBox 40">
            <a:extLst>
              <a:ext uri="{FF2B5EF4-FFF2-40B4-BE49-F238E27FC236}">
                <a16:creationId xmlns:a16="http://schemas.microsoft.com/office/drawing/2014/main" id="{305E1E56-4AEE-4B20-85EE-3C59E789B88B}"/>
              </a:ext>
            </a:extLst>
          </p:cNvPr>
          <p:cNvSpPr txBox="1"/>
          <p:nvPr/>
        </p:nvSpPr>
        <p:spPr>
          <a:xfrm>
            <a:off x="4165780" y="4573536"/>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02</a:t>
            </a:r>
          </a:p>
        </p:txBody>
      </p:sp>
      <p:sp>
        <p:nvSpPr>
          <p:cNvPr id="77" name="TextBox 40">
            <a:extLst>
              <a:ext uri="{FF2B5EF4-FFF2-40B4-BE49-F238E27FC236}">
                <a16:creationId xmlns:a16="http://schemas.microsoft.com/office/drawing/2014/main" id="{576923C5-912A-A70D-9371-4817B98D3990}"/>
              </a:ext>
            </a:extLst>
          </p:cNvPr>
          <p:cNvSpPr txBox="1"/>
          <p:nvPr/>
        </p:nvSpPr>
        <p:spPr>
          <a:xfrm>
            <a:off x="6159605" y="4070789"/>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03</a:t>
            </a:r>
          </a:p>
        </p:txBody>
      </p:sp>
      <p:sp>
        <p:nvSpPr>
          <p:cNvPr id="78" name="TextBox 40">
            <a:extLst>
              <a:ext uri="{FF2B5EF4-FFF2-40B4-BE49-F238E27FC236}">
                <a16:creationId xmlns:a16="http://schemas.microsoft.com/office/drawing/2014/main" id="{593B5203-32D7-3F6F-FC5D-48129D8437FF}"/>
              </a:ext>
            </a:extLst>
          </p:cNvPr>
          <p:cNvSpPr txBox="1"/>
          <p:nvPr/>
        </p:nvSpPr>
        <p:spPr>
          <a:xfrm>
            <a:off x="7758682" y="3600239"/>
            <a:ext cx="601447" cy="584775"/>
          </a:xfrm>
          <a:prstGeom prst="rect">
            <a:avLst/>
          </a:prstGeom>
          <a:noFill/>
        </p:spPr>
        <p:txBody>
          <a:bodyPr wrap="none" rtlCol="0" anchor="ctr">
            <a:spAutoFit/>
          </a:bodyPr>
          <a:lstStyle/>
          <a:p>
            <a:pPr algn="ctr"/>
            <a:r>
              <a:rPr lang="en-GB" sz="3200" b="1" dirty="0">
                <a:solidFill>
                  <a:schemeClr val="bg1"/>
                </a:solidFill>
                <a:latin typeface="Calibri" panose="020F0502020204030204" pitchFamily="34" charset="0"/>
                <a:cs typeface="Calibri" panose="020F0502020204030204" pitchFamily="34" charset="0"/>
              </a:rPr>
              <a:t>04</a:t>
            </a:r>
          </a:p>
        </p:txBody>
      </p:sp>
    </p:spTree>
    <p:extLst>
      <p:ext uri="{BB962C8B-B14F-4D97-AF65-F5344CB8AC3E}">
        <p14:creationId xmlns:p14="http://schemas.microsoft.com/office/powerpoint/2010/main" val="168159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Οι διαδικασίες διαχείρισης κινδύνων ομαδοποιούνται με διαφορετικούς τρόπους, αλλά γενικά περιλαμβάνουν τα αντίθετα.</a:t>
            </a:r>
          </a:p>
          <a:p>
            <a:pPr marL="12700" indent="-12700"/>
            <a:r>
              <a:rPr lang="en-US" dirty="0">
                <a:solidFill>
                  <a:schemeClr val="bg1"/>
                </a:solidFill>
              </a:rPr>
              <a:t>Ιδανικά, κάθε μία από αυτές τις διαδικασίες θα πρέπει να είναι συνεχής και όχι, για παράδειγμα, ετήσια.</a:t>
            </a:r>
          </a:p>
          <a:p>
            <a:pPr marL="12700" indent="-12700"/>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Διαδικασίες διαχείρισης κινδύνων</a:t>
            </a: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82" name="Group 81">
            <a:extLst>
              <a:ext uri="{FF2B5EF4-FFF2-40B4-BE49-F238E27FC236}">
                <a16:creationId xmlns:a16="http://schemas.microsoft.com/office/drawing/2014/main" id="{2A9977E0-47B9-DFC4-BD72-185041861071}"/>
              </a:ext>
            </a:extLst>
          </p:cNvPr>
          <p:cNvGrpSpPr/>
          <p:nvPr/>
        </p:nvGrpSpPr>
        <p:grpSpPr>
          <a:xfrm>
            <a:off x="5717429" y="2068089"/>
            <a:ext cx="4505745" cy="4431347"/>
            <a:chOff x="3564829" y="2744269"/>
            <a:chExt cx="3749676" cy="3687762"/>
          </a:xfrm>
        </p:grpSpPr>
        <p:sp>
          <p:nvSpPr>
            <p:cNvPr id="40" name="Freeform 55">
              <a:extLst>
                <a:ext uri="{FF2B5EF4-FFF2-40B4-BE49-F238E27FC236}">
                  <a16:creationId xmlns:a16="http://schemas.microsoft.com/office/drawing/2014/main" id="{26F554BC-81FD-208E-A1C8-84CB230E73FC}"/>
                </a:ext>
              </a:extLst>
            </p:cNvPr>
            <p:cNvSpPr/>
            <p:nvPr/>
          </p:nvSpPr>
          <p:spPr>
            <a:xfrm>
              <a:off x="4615601" y="4976675"/>
              <a:ext cx="2199563" cy="1455356"/>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grpSp>
          <p:nvGrpSpPr>
            <p:cNvPr id="81" name="Group 80">
              <a:extLst>
                <a:ext uri="{FF2B5EF4-FFF2-40B4-BE49-F238E27FC236}">
                  <a16:creationId xmlns:a16="http://schemas.microsoft.com/office/drawing/2014/main" id="{AA810E7D-F17A-4177-A927-7C1AAB8B9A39}"/>
                </a:ext>
              </a:extLst>
            </p:cNvPr>
            <p:cNvGrpSpPr/>
            <p:nvPr/>
          </p:nvGrpSpPr>
          <p:grpSpPr>
            <a:xfrm>
              <a:off x="3564829" y="2744269"/>
              <a:ext cx="3749676" cy="3419432"/>
              <a:chOff x="3564829" y="2744269"/>
              <a:chExt cx="3749676" cy="3419432"/>
            </a:xfrm>
          </p:grpSpPr>
          <p:sp>
            <p:nvSpPr>
              <p:cNvPr id="36" name="Freeform 53">
                <a:extLst>
                  <a:ext uri="{FF2B5EF4-FFF2-40B4-BE49-F238E27FC236}">
                    <a16:creationId xmlns:a16="http://schemas.microsoft.com/office/drawing/2014/main" id="{00870EC5-A3F5-EF0A-798C-C840271A8692}"/>
                  </a:ext>
                </a:extLst>
              </p:cNvPr>
              <p:cNvSpPr/>
              <p:nvPr/>
            </p:nvSpPr>
            <p:spPr>
              <a:xfrm>
                <a:off x="5098755" y="2854691"/>
                <a:ext cx="1917320" cy="1486415"/>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rgbClr val="0835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7" name="Freeform 52">
                <a:extLst>
                  <a:ext uri="{FF2B5EF4-FFF2-40B4-BE49-F238E27FC236}">
                    <a16:creationId xmlns:a16="http://schemas.microsoft.com/office/drawing/2014/main" id="{44449780-1835-398E-C999-462486BAD871}"/>
                  </a:ext>
                </a:extLst>
              </p:cNvPr>
              <p:cNvSpPr/>
              <p:nvPr/>
            </p:nvSpPr>
            <p:spPr>
              <a:xfrm>
                <a:off x="3789330" y="2744269"/>
                <a:ext cx="1889551" cy="1712944"/>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rgbClr val="EDA1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8" name="Freeform 54">
                <a:extLst>
                  <a:ext uri="{FF2B5EF4-FFF2-40B4-BE49-F238E27FC236}">
                    <a16:creationId xmlns:a16="http://schemas.microsoft.com/office/drawing/2014/main" id="{4C3B303B-D0E4-421F-7B22-5D9F5D2D2E41}"/>
                  </a:ext>
                </a:extLst>
              </p:cNvPr>
              <p:cNvSpPr/>
              <p:nvPr/>
            </p:nvSpPr>
            <p:spPr>
              <a:xfrm>
                <a:off x="5848794" y="3649721"/>
                <a:ext cx="1366749" cy="2057570"/>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rgbClr val="7F1C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9" name="Freeform 56">
                <a:extLst>
                  <a:ext uri="{FF2B5EF4-FFF2-40B4-BE49-F238E27FC236}">
                    <a16:creationId xmlns:a16="http://schemas.microsoft.com/office/drawing/2014/main" id="{095E6F09-EB24-BA50-4A41-9BDFE828B2CA}"/>
                  </a:ext>
                </a:extLst>
              </p:cNvPr>
              <p:cNvSpPr/>
              <p:nvPr/>
            </p:nvSpPr>
            <p:spPr>
              <a:xfrm>
                <a:off x="3564829" y="4004365"/>
                <a:ext cx="1654421" cy="2159336"/>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rgbClr val="F169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41" name="TextBox 57">
                <a:extLst>
                  <a:ext uri="{FF2B5EF4-FFF2-40B4-BE49-F238E27FC236}">
                    <a16:creationId xmlns:a16="http://schemas.microsoft.com/office/drawing/2014/main" id="{DF117D50-2ED9-C577-9A8D-C173E2DD2C0E}"/>
                  </a:ext>
                </a:extLst>
              </p:cNvPr>
              <p:cNvSpPr txBox="1"/>
              <p:nvPr/>
            </p:nvSpPr>
            <p:spPr>
              <a:xfrm>
                <a:off x="4320419" y="3372346"/>
                <a:ext cx="1001172" cy="438710"/>
              </a:xfrm>
              <a:prstGeom prst="rect">
                <a:avLst/>
              </a:prstGeom>
              <a:noFill/>
            </p:spPr>
            <p:txBody>
              <a:bodyPr wrap="none" rtlCol="0" anchor="ctr" anchorCtr="0">
                <a:spAutoFit/>
              </a:bodyPr>
              <a:lstStyle/>
              <a:p>
                <a:pPr algn="ctr"/>
                <a:r>
                  <a:rPr lang="en-GB" sz="2251" dirty="0">
                    <a:solidFill>
                      <a:schemeClr val="bg1"/>
                    </a:solidFill>
                    <a:latin typeface="Calibri" panose="020F0502020204030204" pitchFamily="34" charset="0"/>
                    <a:ea typeface="League Spartan" charset="0"/>
                    <a:cs typeface="Calibri" panose="020F0502020204030204" pitchFamily="34" charset="0"/>
                  </a:rPr>
                  <a:t>Αναφορά</a:t>
                </a:r>
              </a:p>
            </p:txBody>
          </p:sp>
          <p:sp>
            <p:nvSpPr>
              <p:cNvPr id="42" name="TextBox 58">
                <a:extLst>
                  <a:ext uri="{FF2B5EF4-FFF2-40B4-BE49-F238E27FC236}">
                    <a16:creationId xmlns:a16="http://schemas.microsoft.com/office/drawing/2014/main" id="{5EE06DB8-E26C-1A33-3483-3524F877EBE1}"/>
                  </a:ext>
                </a:extLst>
              </p:cNvPr>
              <p:cNvSpPr txBox="1"/>
              <p:nvPr/>
            </p:nvSpPr>
            <p:spPr>
              <a:xfrm>
                <a:off x="5652605" y="3388360"/>
                <a:ext cx="1114729" cy="438710"/>
              </a:xfrm>
              <a:prstGeom prst="rect">
                <a:avLst/>
              </a:prstGeom>
              <a:noFill/>
            </p:spPr>
            <p:txBody>
              <a:bodyPr wrap="none" rtlCol="0" anchor="ctr" anchorCtr="0">
                <a:spAutoFit/>
              </a:bodyPr>
              <a:lstStyle/>
              <a:p>
                <a:pPr algn="ctr"/>
                <a:r>
                  <a:rPr lang="en-GB" sz="2251" dirty="0">
                    <a:solidFill>
                      <a:schemeClr val="bg1"/>
                    </a:solidFill>
                    <a:latin typeface="Calibri" panose="020F0502020204030204" pitchFamily="34" charset="0"/>
                    <a:ea typeface="League Spartan" charset="0"/>
                    <a:cs typeface="Calibri" panose="020F0502020204030204" pitchFamily="34" charset="0"/>
                  </a:rPr>
                  <a:t>Προσδιορίστε το</a:t>
                </a:r>
              </a:p>
            </p:txBody>
          </p:sp>
          <p:sp>
            <p:nvSpPr>
              <p:cNvPr id="48" name="TextBox 60">
                <a:extLst>
                  <a:ext uri="{FF2B5EF4-FFF2-40B4-BE49-F238E27FC236}">
                    <a16:creationId xmlns:a16="http://schemas.microsoft.com/office/drawing/2014/main" id="{AFBE924B-7969-BE24-BFF8-7AAD1D39D388}"/>
                  </a:ext>
                </a:extLst>
              </p:cNvPr>
              <p:cNvSpPr txBox="1"/>
              <p:nvPr/>
            </p:nvSpPr>
            <p:spPr>
              <a:xfrm>
                <a:off x="4716478" y="5361983"/>
                <a:ext cx="1345368" cy="684739"/>
              </a:xfrm>
              <a:prstGeom prst="rect">
                <a:avLst/>
              </a:prstGeom>
              <a:noFill/>
            </p:spPr>
            <p:txBody>
              <a:bodyPr wrap="none" rtlCol="0" anchor="ctr" anchorCtr="0">
                <a:spAutoFit/>
              </a:bodyPr>
              <a:lstStyle/>
              <a:p>
                <a:pPr algn="ctr">
                  <a:lnSpc>
                    <a:spcPts val="2301"/>
                  </a:lnSpc>
                </a:pPr>
                <a:r>
                  <a:rPr lang="en-GB" sz="2251" dirty="0">
                    <a:solidFill>
                      <a:schemeClr val="bg1"/>
                    </a:solidFill>
                    <a:latin typeface="Calibri" panose="020F0502020204030204" pitchFamily="34" charset="0"/>
                    <a:ea typeface="League Spartan" charset="0"/>
                    <a:cs typeface="Calibri" panose="020F0502020204030204" pitchFamily="34" charset="0"/>
                  </a:rPr>
                  <a:t>Διαχείριση /</a:t>
                </a:r>
                <a:br>
                  <a:rPr lang="en-GB" sz="2251" dirty="0">
                    <a:solidFill>
                      <a:schemeClr val="bg1"/>
                    </a:solidFill>
                    <a:latin typeface="Calibri" panose="020F0502020204030204" pitchFamily="34" charset="0"/>
                    <a:ea typeface="League Spartan" charset="0"/>
                    <a:cs typeface="Calibri" panose="020F0502020204030204" pitchFamily="34" charset="0"/>
                  </a:rPr>
                </a:br>
                <a:r>
                  <a:rPr lang="en-GB" sz="2251" dirty="0">
                    <a:solidFill>
                      <a:schemeClr val="bg1"/>
                    </a:solidFill>
                    <a:latin typeface="Calibri" panose="020F0502020204030204" pitchFamily="34" charset="0"/>
                    <a:ea typeface="League Spartan" charset="0"/>
                    <a:cs typeface="Calibri" panose="020F0502020204030204" pitchFamily="34" charset="0"/>
                  </a:rPr>
                  <a:t>Απάντηση</a:t>
                </a:r>
              </a:p>
            </p:txBody>
          </p:sp>
          <p:sp>
            <p:nvSpPr>
              <p:cNvPr id="49" name="TextBox 61">
                <a:extLst>
                  <a:ext uri="{FF2B5EF4-FFF2-40B4-BE49-F238E27FC236}">
                    <a16:creationId xmlns:a16="http://schemas.microsoft.com/office/drawing/2014/main" id="{A0D79ACC-95DB-A1B4-0C66-79CE0C4EC21F}"/>
                  </a:ext>
                </a:extLst>
              </p:cNvPr>
              <p:cNvSpPr txBox="1"/>
              <p:nvPr/>
            </p:nvSpPr>
            <p:spPr>
              <a:xfrm>
                <a:off x="3823038" y="4687327"/>
                <a:ext cx="1172501" cy="438710"/>
              </a:xfrm>
              <a:prstGeom prst="rect">
                <a:avLst/>
              </a:prstGeom>
              <a:noFill/>
            </p:spPr>
            <p:txBody>
              <a:bodyPr wrap="none" rtlCol="0" anchor="ctr" anchorCtr="0">
                <a:spAutoFit/>
              </a:bodyPr>
              <a:lstStyle/>
              <a:p>
                <a:pPr algn="ctr"/>
                <a:r>
                  <a:rPr lang="en-GB" sz="2251" b="1" dirty="0">
                    <a:solidFill>
                      <a:schemeClr val="bg1"/>
                    </a:solidFill>
                    <a:latin typeface="Calibri" panose="020F0502020204030204" pitchFamily="34" charset="0"/>
                    <a:ea typeface="League Spartan" charset="0"/>
                    <a:cs typeface="Calibri" panose="020F0502020204030204" pitchFamily="34" charset="0"/>
                  </a:rPr>
                  <a:t>Οθόνη</a:t>
                </a:r>
              </a:p>
            </p:txBody>
          </p:sp>
          <p:sp>
            <p:nvSpPr>
              <p:cNvPr id="80" name="TextBox 60">
                <a:extLst>
                  <a:ext uri="{FF2B5EF4-FFF2-40B4-BE49-F238E27FC236}">
                    <a16:creationId xmlns:a16="http://schemas.microsoft.com/office/drawing/2014/main" id="{07E6E100-4E74-8E58-A2A2-3DC1DC0CA669}"/>
                  </a:ext>
                </a:extLst>
              </p:cNvPr>
              <p:cNvSpPr txBox="1"/>
              <p:nvPr/>
            </p:nvSpPr>
            <p:spPr>
              <a:xfrm>
                <a:off x="5980678" y="4453982"/>
                <a:ext cx="1333827" cy="684739"/>
              </a:xfrm>
              <a:prstGeom prst="rect">
                <a:avLst/>
              </a:prstGeom>
              <a:noFill/>
            </p:spPr>
            <p:txBody>
              <a:bodyPr wrap="square" rtlCol="0" anchor="ctr" anchorCtr="0">
                <a:spAutoFit/>
              </a:bodyPr>
              <a:lstStyle/>
              <a:p>
                <a:pPr algn="ctr">
                  <a:lnSpc>
                    <a:spcPts val="2301"/>
                  </a:lnSpc>
                </a:pPr>
                <a:r>
                  <a:rPr lang="en-GB" sz="2251" dirty="0">
                    <a:solidFill>
                      <a:schemeClr val="bg1"/>
                    </a:solidFill>
                    <a:latin typeface="Calibri" panose="020F0502020204030204" pitchFamily="34" charset="0"/>
                    <a:ea typeface="League Spartan" charset="0"/>
                    <a:cs typeface="Calibri" panose="020F0502020204030204" pitchFamily="34" charset="0"/>
                  </a:rPr>
                  <a:t>Αξιολόγηση/ Μέτρηση</a:t>
                </a:r>
              </a:p>
            </p:txBody>
          </p:sp>
        </p:grpSp>
      </p:grpSp>
    </p:spTree>
    <p:extLst>
      <p:ext uri="{BB962C8B-B14F-4D97-AF65-F5344CB8AC3E}">
        <p14:creationId xmlns:p14="http://schemas.microsoft.com/office/powerpoint/2010/main" val="271915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r>
              <a:rPr lang="en-GB" dirty="0">
                <a:solidFill>
                  <a:schemeClr val="bg1"/>
                </a:solidFill>
              </a:rPr>
              <a:t>Καταιγισμός ιδεών για τους τομείς κινδύνου</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159417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2849891" y="549374"/>
            <a:ext cx="9022065"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Για να υπάρχει σαφής εικόνα όλων των κινδύνων που αξιολογήθηκαν, οι κίνδυνοι εμφανίζονται σε έναν τρισδιάστατο πίνακα κινδύνων - με τον αντίκτυπο του κινδύνου στον άξονα Χ, την πιθανότητα στον άξονα Υ και τη βαθμολογία διασφάλισης που εμφανίζεται με </a:t>
            </a:r>
            <a:r>
              <a:rPr lang="en-US" dirty="0" err="1">
                <a:solidFill>
                  <a:schemeClr val="bg1"/>
                </a:solidFill>
              </a:rPr>
              <a:t>χρώματα</a:t>
            </a:r>
            <a:r>
              <a:rPr lang="en-US" dirty="0">
                <a:solidFill>
                  <a:schemeClr val="bg1"/>
                </a:solidFill>
              </a:rPr>
              <a:t>. </a:t>
            </a:r>
          </a:p>
          <a:p>
            <a:pPr marL="12700" indent="-12700"/>
            <a:r>
              <a:rPr lang="en-US" dirty="0">
                <a:solidFill>
                  <a:schemeClr val="bg1"/>
                </a:solidFill>
              </a:rPr>
              <a:t> </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Ο πίνακας κινδύνου</a:t>
            </a:r>
          </a:p>
          <a:p>
            <a:endParaRPr lang="en-GB" dirty="0">
              <a:solidFill>
                <a:schemeClr val="bg1"/>
              </a:solidFill>
            </a:endParaRP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1979529" y="1038249"/>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5" name="Freeform 42">
            <a:extLst>
              <a:ext uri="{FF2B5EF4-FFF2-40B4-BE49-F238E27FC236}">
                <a16:creationId xmlns:a16="http://schemas.microsoft.com/office/drawing/2014/main" id="{9ECE463C-1CB9-A9D7-8F88-966375AB91DC}"/>
              </a:ext>
            </a:extLst>
          </p:cNvPr>
          <p:cNvSpPr/>
          <p:nvPr/>
        </p:nvSpPr>
        <p:spPr>
          <a:xfrm>
            <a:off x="2285134" y="2664242"/>
            <a:ext cx="6676317" cy="3224295"/>
          </a:xfrm>
          <a:custGeom>
            <a:avLst/>
            <a:gdLst>
              <a:gd name="connsiteX0" fmla="*/ 0 w 9798052"/>
              <a:gd name="connsiteY0" fmla="*/ 0 h 7493475"/>
              <a:gd name="connsiteX1" fmla="*/ 1965734 w 9798052"/>
              <a:gd name="connsiteY1" fmla="*/ 0 h 7493475"/>
              <a:gd name="connsiteX2" fmla="*/ 3931468 w 9798052"/>
              <a:gd name="connsiteY2" fmla="*/ 0 h 7493475"/>
              <a:gd name="connsiteX3" fmla="*/ 5897202 w 9798052"/>
              <a:gd name="connsiteY3" fmla="*/ 0 h 7493475"/>
              <a:gd name="connsiteX4" fmla="*/ 7832318 w 9798052"/>
              <a:gd name="connsiteY4" fmla="*/ 0 h 7493475"/>
              <a:gd name="connsiteX5" fmla="*/ 7862936 w 9798052"/>
              <a:gd name="connsiteY5" fmla="*/ 0 h 7493475"/>
              <a:gd name="connsiteX6" fmla="*/ 9798052 w 9798052"/>
              <a:gd name="connsiteY6" fmla="*/ 0 h 7493475"/>
              <a:gd name="connsiteX7" fmla="*/ 9798052 w 9798052"/>
              <a:gd name="connsiteY7" fmla="*/ 1498695 h 7493475"/>
              <a:gd name="connsiteX8" fmla="*/ 9798052 w 9798052"/>
              <a:gd name="connsiteY8" fmla="*/ 2997390 h 7493475"/>
              <a:gd name="connsiteX9" fmla="*/ 9798052 w 9798052"/>
              <a:gd name="connsiteY9" fmla="*/ 4496085 h 7493475"/>
              <a:gd name="connsiteX10" fmla="*/ 9798052 w 9798052"/>
              <a:gd name="connsiteY10" fmla="*/ 5994780 h 7493475"/>
              <a:gd name="connsiteX11" fmla="*/ 9798052 w 9798052"/>
              <a:gd name="connsiteY11" fmla="*/ 7493475 h 7493475"/>
              <a:gd name="connsiteX12" fmla="*/ 7862936 w 9798052"/>
              <a:gd name="connsiteY12" fmla="*/ 7493475 h 7493475"/>
              <a:gd name="connsiteX13" fmla="*/ 7832318 w 9798052"/>
              <a:gd name="connsiteY13" fmla="*/ 7493475 h 7493475"/>
              <a:gd name="connsiteX14" fmla="*/ 5897202 w 9798052"/>
              <a:gd name="connsiteY14" fmla="*/ 7493475 h 7493475"/>
              <a:gd name="connsiteX15" fmla="*/ 3931468 w 9798052"/>
              <a:gd name="connsiteY15" fmla="*/ 7493475 h 7493475"/>
              <a:gd name="connsiteX16" fmla="*/ 1965734 w 9798052"/>
              <a:gd name="connsiteY16" fmla="*/ 7493475 h 7493475"/>
              <a:gd name="connsiteX17" fmla="*/ 0 w 9798052"/>
              <a:gd name="connsiteY17" fmla="*/ 7493475 h 7493475"/>
              <a:gd name="connsiteX18" fmla="*/ 0 w 9798052"/>
              <a:gd name="connsiteY18" fmla="*/ 5994780 h 7493475"/>
              <a:gd name="connsiteX19" fmla="*/ 0 w 9798052"/>
              <a:gd name="connsiteY19" fmla="*/ 4496085 h 7493475"/>
              <a:gd name="connsiteX20" fmla="*/ 0 w 9798052"/>
              <a:gd name="connsiteY20" fmla="*/ 2997390 h 7493475"/>
              <a:gd name="connsiteX21" fmla="*/ 0 w 9798052"/>
              <a:gd name="connsiteY21" fmla="*/ 1498695 h 74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8052" h="7493475">
                <a:moveTo>
                  <a:pt x="0" y="0"/>
                </a:moveTo>
                <a:lnTo>
                  <a:pt x="1965734" y="0"/>
                </a:lnTo>
                <a:lnTo>
                  <a:pt x="3931468" y="0"/>
                </a:lnTo>
                <a:lnTo>
                  <a:pt x="5897202" y="0"/>
                </a:lnTo>
                <a:lnTo>
                  <a:pt x="7832318" y="0"/>
                </a:lnTo>
                <a:lnTo>
                  <a:pt x="7862936" y="0"/>
                </a:lnTo>
                <a:lnTo>
                  <a:pt x="9798052" y="0"/>
                </a:lnTo>
                <a:lnTo>
                  <a:pt x="9798052" y="1498695"/>
                </a:lnTo>
                <a:lnTo>
                  <a:pt x="9798052" y="2997390"/>
                </a:lnTo>
                <a:lnTo>
                  <a:pt x="9798052" y="4496085"/>
                </a:lnTo>
                <a:lnTo>
                  <a:pt x="9798052" y="5994780"/>
                </a:lnTo>
                <a:lnTo>
                  <a:pt x="9798052" y="7493475"/>
                </a:lnTo>
                <a:lnTo>
                  <a:pt x="7862936" y="7493475"/>
                </a:lnTo>
                <a:lnTo>
                  <a:pt x="7832318" y="7493475"/>
                </a:lnTo>
                <a:lnTo>
                  <a:pt x="5897202" y="7493475"/>
                </a:lnTo>
                <a:lnTo>
                  <a:pt x="3931468" y="7493475"/>
                </a:lnTo>
                <a:lnTo>
                  <a:pt x="1965734" y="7493475"/>
                </a:lnTo>
                <a:lnTo>
                  <a:pt x="0" y="7493475"/>
                </a:lnTo>
                <a:lnTo>
                  <a:pt x="0" y="5994780"/>
                </a:lnTo>
                <a:lnTo>
                  <a:pt x="0" y="4496085"/>
                </a:lnTo>
                <a:lnTo>
                  <a:pt x="0" y="2997390"/>
                </a:lnTo>
                <a:lnTo>
                  <a:pt x="0" y="1498695"/>
                </a:lnTo>
                <a:close/>
              </a:path>
            </a:pathLst>
          </a:custGeom>
          <a:solidFill>
            <a:srgbClr val="F2F2F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GB" sz="900" dirty="0">
              <a:latin typeface="+mj-lt"/>
            </a:endParaRPr>
          </a:p>
        </p:txBody>
      </p:sp>
      <p:cxnSp>
        <p:nvCxnSpPr>
          <p:cNvPr id="76" name="Straight Connector 32">
            <a:extLst>
              <a:ext uri="{FF2B5EF4-FFF2-40B4-BE49-F238E27FC236}">
                <a16:creationId xmlns:a16="http://schemas.microsoft.com/office/drawing/2014/main" id="{229B7ED3-71B3-CFDE-DB42-2A62096CC741}"/>
              </a:ext>
            </a:extLst>
          </p:cNvPr>
          <p:cNvCxnSpPr/>
          <p:nvPr/>
        </p:nvCxnSpPr>
        <p:spPr>
          <a:xfrm>
            <a:off x="3624569"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33">
            <a:extLst>
              <a:ext uri="{FF2B5EF4-FFF2-40B4-BE49-F238E27FC236}">
                <a16:creationId xmlns:a16="http://schemas.microsoft.com/office/drawing/2014/main" id="{A528E38E-7EB1-756A-C286-0E09BECAAF19}"/>
              </a:ext>
            </a:extLst>
          </p:cNvPr>
          <p:cNvCxnSpPr/>
          <p:nvPr/>
        </p:nvCxnSpPr>
        <p:spPr>
          <a:xfrm>
            <a:off x="4964005"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34">
            <a:extLst>
              <a:ext uri="{FF2B5EF4-FFF2-40B4-BE49-F238E27FC236}">
                <a16:creationId xmlns:a16="http://schemas.microsoft.com/office/drawing/2014/main" id="{6A1E753E-7719-4F72-47B3-AD14E1AC2B4D}"/>
              </a:ext>
            </a:extLst>
          </p:cNvPr>
          <p:cNvCxnSpPr/>
          <p:nvPr/>
        </p:nvCxnSpPr>
        <p:spPr>
          <a:xfrm>
            <a:off x="6303442"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35">
            <a:extLst>
              <a:ext uri="{FF2B5EF4-FFF2-40B4-BE49-F238E27FC236}">
                <a16:creationId xmlns:a16="http://schemas.microsoft.com/office/drawing/2014/main" id="{D4B8674C-518E-B89B-7DF2-3FB5E69285C0}"/>
              </a:ext>
            </a:extLst>
          </p:cNvPr>
          <p:cNvCxnSpPr/>
          <p:nvPr/>
        </p:nvCxnSpPr>
        <p:spPr>
          <a:xfrm>
            <a:off x="7622014" y="2664242"/>
            <a:ext cx="0" cy="32242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36">
            <a:extLst>
              <a:ext uri="{FF2B5EF4-FFF2-40B4-BE49-F238E27FC236}">
                <a16:creationId xmlns:a16="http://schemas.microsoft.com/office/drawing/2014/main" id="{56BA7F63-11E4-4C62-FC19-93BE8CA166CF}"/>
              </a:ext>
            </a:extLst>
          </p:cNvPr>
          <p:cNvCxnSpPr>
            <a:cxnSpLocks/>
          </p:cNvCxnSpPr>
          <p:nvPr/>
        </p:nvCxnSpPr>
        <p:spPr>
          <a:xfrm flipH="1">
            <a:off x="2285136" y="5243676"/>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39">
            <a:extLst>
              <a:ext uri="{FF2B5EF4-FFF2-40B4-BE49-F238E27FC236}">
                <a16:creationId xmlns:a16="http://schemas.microsoft.com/office/drawing/2014/main" id="{3D89E574-1826-732D-7E23-F184720B8060}"/>
              </a:ext>
            </a:extLst>
          </p:cNvPr>
          <p:cNvCxnSpPr>
            <a:cxnSpLocks/>
          </p:cNvCxnSpPr>
          <p:nvPr/>
        </p:nvCxnSpPr>
        <p:spPr>
          <a:xfrm flipH="1">
            <a:off x="2285136" y="4598878"/>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40">
            <a:extLst>
              <a:ext uri="{FF2B5EF4-FFF2-40B4-BE49-F238E27FC236}">
                <a16:creationId xmlns:a16="http://schemas.microsoft.com/office/drawing/2014/main" id="{3ACE6C0D-D7C7-1236-79B0-35D939886CD6}"/>
              </a:ext>
            </a:extLst>
          </p:cNvPr>
          <p:cNvCxnSpPr>
            <a:cxnSpLocks/>
          </p:cNvCxnSpPr>
          <p:nvPr/>
        </p:nvCxnSpPr>
        <p:spPr>
          <a:xfrm flipH="1">
            <a:off x="2285136" y="3952924"/>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41">
            <a:extLst>
              <a:ext uri="{FF2B5EF4-FFF2-40B4-BE49-F238E27FC236}">
                <a16:creationId xmlns:a16="http://schemas.microsoft.com/office/drawing/2014/main" id="{9F956B5B-4C4B-8001-CB5B-6A319396717A}"/>
              </a:ext>
            </a:extLst>
          </p:cNvPr>
          <p:cNvCxnSpPr>
            <a:cxnSpLocks/>
          </p:cNvCxnSpPr>
          <p:nvPr/>
        </p:nvCxnSpPr>
        <p:spPr>
          <a:xfrm flipH="1">
            <a:off x="2285136" y="3309100"/>
            <a:ext cx="667631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TextBox 43">
            <a:extLst>
              <a:ext uri="{FF2B5EF4-FFF2-40B4-BE49-F238E27FC236}">
                <a16:creationId xmlns:a16="http://schemas.microsoft.com/office/drawing/2014/main" id="{7FB69BB9-98F1-B969-37C5-F737EB26B6DA}"/>
              </a:ext>
            </a:extLst>
          </p:cNvPr>
          <p:cNvSpPr txBox="1"/>
          <p:nvPr/>
        </p:nvSpPr>
        <p:spPr>
          <a:xfrm>
            <a:off x="2296278" y="2218326"/>
            <a:ext cx="1317155"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Ασήμαντο</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5" name="TextBox 49">
            <a:extLst>
              <a:ext uri="{FF2B5EF4-FFF2-40B4-BE49-F238E27FC236}">
                <a16:creationId xmlns:a16="http://schemas.microsoft.com/office/drawing/2014/main" id="{C62DD25C-CF96-ACD7-F80D-E484850B3F9F}"/>
              </a:ext>
            </a:extLst>
          </p:cNvPr>
          <p:cNvSpPr txBox="1"/>
          <p:nvPr/>
        </p:nvSpPr>
        <p:spPr>
          <a:xfrm>
            <a:off x="3915019" y="2218326"/>
            <a:ext cx="758541"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Μικρή</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6" name="TextBox 50">
            <a:extLst>
              <a:ext uri="{FF2B5EF4-FFF2-40B4-BE49-F238E27FC236}">
                <a16:creationId xmlns:a16="http://schemas.microsoft.com/office/drawing/2014/main" id="{69459255-FC89-3F36-A82D-E67473183580}"/>
              </a:ext>
            </a:extLst>
          </p:cNvPr>
          <p:cNvSpPr txBox="1"/>
          <p:nvPr/>
        </p:nvSpPr>
        <p:spPr>
          <a:xfrm>
            <a:off x="5090040" y="2218326"/>
            <a:ext cx="1114664"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Μέτρια</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7" name="TextBox 51">
            <a:extLst>
              <a:ext uri="{FF2B5EF4-FFF2-40B4-BE49-F238E27FC236}">
                <a16:creationId xmlns:a16="http://schemas.microsoft.com/office/drawing/2014/main" id="{99C3C8CF-A9DA-EB92-BA4D-865FB9ECC3DA}"/>
              </a:ext>
            </a:extLst>
          </p:cNvPr>
          <p:cNvSpPr txBox="1"/>
          <p:nvPr/>
        </p:nvSpPr>
        <p:spPr>
          <a:xfrm>
            <a:off x="6516127" y="2218326"/>
            <a:ext cx="872354"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Σοβαρό</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8" name="TextBox 52">
            <a:extLst>
              <a:ext uri="{FF2B5EF4-FFF2-40B4-BE49-F238E27FC236}">
                <a16:creationId xmlns:a16="http://schemas.microsoft.com/office/drawing/2014/main" id="{22820E4E-03DD-6FBD-0026-818E5090C93B}"/>
              </a:ext>
            </a:extLst>
          </p:cNvPr>
          <p:cNvSpPr txBox="1"/>
          <p:nvPr/>
        </p:nvSpPr>
        <p:spPr>
          <a:xfrm>
            <a:off x="7917275" y="2218326"/>
            <a:ext cx="748923" cy="369332"/>
          </a:xfrm>
          <a:prstGeom prst="rect">
            <a:avLst/>
          </a:prstGeom>
          <a:noFill/>
        </p:spPr>
        <p:txBody>
          <a:bodyPr wrap="none" rtlCol="0" anchor="b" anchorCtr="0">
            <a:spAutoFit/>
          </a:bodyPr>
          <a:lstStyle/>
          <a:p>
            <a:pPr algn="ctr"/>
            <a:r>
              <a:rPr lang="en-GB">
                <a:solidFill>
                  <a:srgbClr val="083553"/>
                </a:solidFill>
                <a:latin typeface="Calibri" panose="020F0502020204030204" pitchFamily="34" charset="0"/>
                <a:ea typeface="Lato" panose="020F0502020204030203" pitchFamily="34" charset="0"/>
                <a:cs typeface="Calibri" panose="020F0502020204030204" pitchFamily="34" charset="0"/>
              </a:rPr>
              <a:t>Σημαντικό</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89" name="TextBox 53">
            <a:extLst>
              <a:ext uri="{FF2B5EF4-FFF2-40B4-BE49-F238E27FC236}">
                <a16:creationId xmlns:a16="http://schemas.microsoft.com/office/drawing/2014/main" id="{477AF155-898A-EF2B-96BA-1CFF24FA3A37}"/>
              </a:ext>
            </a:extLst>
          </p:cNvPr>
          <p:cNvSpPr txBox="1"/>
          <p:nvPr/>
        </p:nvSpPr>
        <p:spPr>
          <a:xfrm>
            <a:off x="1211493" y="5380014"/>
            <a:ext cx="929036" cy="369332"/>
          </a:xfrm>
          <a:prstGeom prst="rect">
            <a:avLst/>
          </a:prstGeom>
          <a:noFill/>
        </p:spPr>
        <p:txBody>
          <a:bodyPr wrap="none" rtlCol="0" anchor="ctr" anchorCtr="0">
            <a:spAutoFit/>
          </a:bodyPr>
          <a:lstStyle/>
          <a:p>
            <a:pPr algn="r"/>
            <a:r>
              <a:rPr lang="en-GB" dirty="0">
                <a:solidFill>
                  <a:srgbClr val="083553"/>
                </a:solidFill>
                <a:latin typeface="Calibri" panose="020F0502020204030204" pitchFamily="34" charset="0"/>
                <a:ea typeface="Lato" panose="020F0502020204030203" pitchFamily="34" charset="0"/>
                <a:cs typeface="Calibri" panose="020F0502020204030204" pitchFamily="34" charset="0"/>
              </a:rPr>
              <a:t>Απίθανο</a:t>
            </a:r>
          </a:p>
        </p:txBody>
      </p:sp>
      <p:sp>
        <p:nvSpPr>
          <p:cNvPr id="90" name="TextBox 54">
            <a:extLst>
              <a:ext uri="{FF2B5EF4-FFF2-40B4-BE49-F238E27FC236}">
                <a16:creationId xmlns:a16="http://schemas.microsoft.com/office/drawing/2014/main" id="{32156086-CD2C-40B0-3999-C84791F42BC2}"/>
              </a:ext>
            </a:extLst>
          </p:cNvPr>
          <p:cNvSpPr txBox="1"/>
          <p:nvPr/>
        </p:nvSpPr>
        <p:spPr>
          <a:xfrm>
            <a:off x="1223414" y="4734853"/>
            <a:ext cx="917110" cy="369332"/>
          </a:xfrm>
          <a:prstGeom prst="rect">
            <a:avLst/>
          </a:prstGeom>
          <a:noFill/>
        </p:spPr>
        <p:txBody>
          <a:bodyPr wrap="none" rtlCol="0" anchor="ctr" anchorCtr="0">
            <a:spAutoFit/>
          </a:bodyPr>
          <a:lstStyle/>
          <a:p>
            <a:pPr algn="r"/>
            <a:r>
              <a:rPr lang="en-GB">
                <a:solidFill>
                  <a:srgbClr val="083553"/>
                </a:solidFill>
                <a:latin typeface="Calibri" panose="020F0502020204030204" pitchFamily="34" charset="0"/>
                <a:ea typeface="Lato" panose="020F0502020204030203" pitchFamily="34" charset="0"/>
                <a:cs typeface="Calibri" panose="020F0502020204030204" pitchFamily="34" charset="0"/>
              </a:rPr>
              <a:t>Απομακρυσμένο</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1" name="TextBox 55">
            <a:extLst>
              <a:ext uri="{FF2B5EF4-FFF2-40B4-BE49-F238E27FC236}">
                <a16:creationId xmlns:a16="http://schemas.microsoft.com/office/drawing/2014/main" id="{ACFBB8B8-AB23-27AF-7B81-F8A10788FA76}"/>
              </a:ext>
            </a:extLst>
          </p:cNvPr>
          <p:cNvSpPr txBox="1"/>
          <p:nvPr/>
        </p:nvSpPr>
        <p:spPr>
          <a:xfrm>
            <a:off x="1253751" y="4091722"/>
            <a:ext cx="886781" cy="369332"/>
          </a:xfrm>
          <a:prstGeom prst="rect">
            <a:avLst/>
          </a:prstGeom>
          <a:noFill/>
        </p:spPr>
        <p:txBody>
          <a:bodyPr wrap="none" rtlCol="0" anchor="ctr" anchorCtr="0">
            <a:spAutoFit/>
          </a:bodyPr>
          <a:lstStyle/>
          <a:p>
            <a:pPr algn="r"/>
            <a:r>
              <a:rPr lang="en-GB">
                <a:solidFill>
                  <a:srgbClr val="083553"/>
                </a:solidFill>
                <a:latin typeface="Calibri" panose="020F0502020204030204" pitchFamily="34" charset="0"/>
                <a:ea typeface="Lato" panose="020F0502020204030203" pitchFamily="34" charset="0"/>
                <a:cs typeface="Calibri" panose="020F0502020204030204" pitchFamily="34" charset="0"/>
              </a:rPr>
              <a:t>Σπάνια</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2" name="TextBox 56">
            <a:extLst>
              <a:ext uri="{FF2B5EF4-FFF2-40B4-BE49-F238E27FC236}">
                <a16:creationId xmlns:a16="http://schemas.microsoft.com/office/drawing/2014/main" id="{6D7EDBC0-14D9-9E54-8381-4CD5E57D9504}"/>
              </a:ext>
            </a:extLst>
          </p:cNvPr>
          <p:cNvSpPr txBox="1"/>
          <p:nvPr/>
        </p:nvSpPr>
        <p:spPr>
          <a:xfrm>
            <a:off x="1435909" y="3448290"/>
            <a:ext cx="704616" cy="369332"/>
          </a:xfrm>
          <a:prstGeom prst="rect">
            <a:avLst/>
          </a:prstGeom>
          <a:noFill/>
        </p:spPr>
        <p:txBody>
          <a:bodyPr wrap="none" rtlCol="0" anchor="ctr" anchorCtr="0">
            <a:spAutoFit/>
          </a:bodyPr>
          <a:lstStyle/>
          <a:p>
            <a:pPr algn="r"/>
            <a:r>
              <a:rPr lang="en-GB">
                <a:solidFill>
                  <a:srgbClr val="083553"/>
                </a:solidFill>
                <a:latin typeface="Calibri" panose="020F0502020204030204" pitchFamily="34" charset="0"/>
                <a:ea typeface="Lato" panose="020F0502020204030203" pitchFamily="34" charset="0"/>
                <a:cs typeface="Calibri" panose="020F0502020204030204" pitchFamily="34" charset="0"/>
              </a:rPr>
              <a:t>Πιθανόν</a:t>
            </a:r>
            <a:endParaRPr lang="en-GB"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3" name="TextBox 57">
            <a:extLst>
              <a:ext uri="{FF2B5EF4-FFF2-40B4-BE49-F238E27FC236}">
                <a16:creationId xmlns:a16="http://schemas.microsoft.com/office/drawing/2014/main" id="{52F09E34-7FE1-6F27-2332-BFD1F91B039B}"/>
              </a:ext>
            </a:extLst>
          </p:cNvPr>
          <p:cNvSpPr txBox="1"/>
          <p:nvPr/>
        </p:nvSpPr>
        <p:spPr>
          <a:xfrm>
            <a:off x="797920" y="2802098"/>
            <a:ext cx="1342611" cy="369332"/>
          </a:xfrm>
          <a:prstGeom prst="rect">
            <a:avLst/>
          </a:prstGeom>
          <a:noFill/>
        </p:spPr>
        <p:txBody>
          <a:bodyPr wrap="none" rtlCol="0" anchor="ctr" anchorCtr="0">
            <a:spAutoFit/>
          </a:bodyPr>
          <a:lstStyle/>
          <a:p>
            <a:pPr algn="r"/>
            <a:r>
              <a:rPr lang="en-GB" dirty="0">
                <a:solidFill>
                  <a:srgbClr val="083553"/>
                </a:solidFill>
                <a:latin typeface="Calibri" panose="020F0502020204030204" pitchFamily="34" charset="0"/>
                <a:ea typeface="Lato" panose="020F0502020204030203" pitchFamily="34" charset="0"/>
                <a:cs typeface="Calibri" panose="020F0502020204030204" pitchFamily="34" charset="0"/>
              </a:rPr>
              <a:t>Πολύ πιθανό</a:t>
            </a:r>
          </a:p>
        </p:txBody>
      </p:sp>
      <p:cxnSp>
        <p:nvCxnSpPr>
          <p:cNvPr id="94" name="Straight Connector 63">
            <a:extLst>
              <a:ext uri="{FF2B5EF4-FFF2-40B4-BE49-F238E27FC236}">
                <a16:creationId xmlns:a16="http://schemas.microsoft.com/office/drawing/2014/main" id="{A3F60927-5E73-743D-6E90-5005AC85D99F}"/>
              </a:ext>
            </a:extLst>
          </p:cNvPr>
          <p:cNvCxnSpPr>
            <a:cxnSpLocks/>
          </p:cNvCxnSpPr>
          <p:nvPr/>
        </p:nvCxnSpPr>
        <p:spPr>
          <a:xfrm flipH="1">
            <a:off x="2285136" y="6280588"/>
            <a:ext cx="6676317" cy="0"/>
          </a:xfrm>
          <a:prstGeom prst="line">
            <a:avLst/>
          </a:prstGeom>
          <a:ln w="57150">
            <a:solidFill>
              <a:srgbClr val="083553"/>
            </a:solidFill>
            <a:head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64">
            <a:extLst>
              <a:ext uri="{FF2B5EF4-FFF2-40B4-BE49-F238E27FC236}">
                <a16:creationId xmlns:a16="http://schemas.microsoft.com/office/drawing/2014/main" id="{F8FB38B1-9131-F831-2484-20DBFB300B55}"/>
              </a:ext>
            </a:extLst>
          </p:cNvPr>
          <p:cNvCxnSpPr/>
          <p:nvPr/>
        </p:nvCxnSpPr>
        <p:spPr>
          <a:xfrm>
            <a:off x="9356347" y="2646676"/>
            <a:ext cx="0" cy="3224295"/>
          </a:xfrm>
          <a:prstGeom prst="line">
            <a:avLst/>
          </a:prstGeom>
          <a:ln w="57150">
            <a:solidFill>
              <a:srgbClr val="083553"/>
            </a:solidFill>
            <a:headEnd type="triangle"/>
          </a:ln>
        </p:spPr>
        <p:style>
          <a:lnRef idx="1">
            <a:schemeClr val="accent1"/>
          </a:lnRef>
          <a:fillRef idx="0">
            <a:schemeClr val="accent1"/>
          </a:fillRef>
          <a:effectRef idx="0">
            <a:schemeClr val="accent1"/>
          </a:effectRef>
          <a:fontRef idx="minor">
            <a:schemeClr val="tx1"/>
          </a:fontRef>
        </p:style>
      </p:cxnSp>
      <p:sp>
        <p:nvSpPr>
          <p:cNvPr id="96" name="TextBox 59">
            <a:extLst>
              <a:ext uri="{FF2B5EF4-FFF2-40B4-BE49-F238E27FC236}">
                <a16:creationId xmlns:a16="http://schemas.microsoft.com/office/drawing/2014/main" id="{9042A74F-390D-3E37-C88A-9A78A871E393}"/>
              </a:ext>
            </a:extLst>
          </p:cNvPr>
          <p:cNvSpPr txBox="1"/>
          <p:nvPr/>
        </p:nvSpPr>
        <p:spPr>
          <a:xfrm>
            <a:off x="4654602" y="6319080"/>
            <a:ext cx="1937397" cy="369332"/>
          </a:xfrm>
          <a:prstGeom prst="rect">
            <a:avLst/>
          </a:prstGeom>
          <a:noFill/>
        </p:spPr>
        <p:txBody>
          <a:bodyPr wrap="none" rtlCol="0" anchor="t" anchorCtr="0">
            <a:spAutoFit/>
          </a:bodyPr>
          <a:lstStyle/>
          <a:p>
            <a:pPr algn="ctr"/>
            <a:r>
              <a:rPr lang="en-GB" b="1">
                <a:solidFill>
                  <a:schemeClr val="tx2"/>
                </a:solidFill>
                <a:latin typeface="+mj-lt"/>
                <a:ea typeface="League Spartan" charset="0"/>
                <a:cs typeface="Poppins" pitchFamily="2" charset="77"/>
              </a:rPr>
              <a:t>Επίδραση στον κίνδυνο</a:t>
            </a:r>
            <a:endParaRPr lang="en-GB" b="1" dirty="0">
              <a:solidFill>
                <a:schemeClr val="tx2"/>
              </a:solidFill>
              <a:latin typeface="+mj-lt"/>
              <a:ea typeface="League Spartan" charset="0"/>
              <a:cs typeface="Poppins" pitchFamily="2" charset="77"/>
            </a:endParaRPr>
          </a:p>
        </p:txBody>
      </p:sp>
      <p:sp>
        <p:nvSpPr>
          <p:cNvPr id="97" name="TextBox 52">
            <a:extLst>
              <a:ext uri="{FF2B5EF4-FFF2-40B4-BE49-F238E27FC236}">
                <a16:creationId xmlns:a16="http://schemas.microsoft.com/office/drawing/2014/main" id="{D6F33780-D9D2-0D92-4812-E31856DB34AA}"/>
              </a:ext>
            </a:extLst>
          </p:cNvPr>
          <p:cNvSpPr txBox="1"/>
          <p:nvPr/>
        </p:nvSpPr>
        <p:spPr>
          <a:xfrm>
            <a:off x="8922348" y="2556046"/>
            <a:ext cx="367409"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10</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98" name="TextBox 52">
            <a:extLst>
              <a:ext uri="{FF2B5EF4-FFF2-40B4-BE49-F238E27FC236}">
                <a16:creationId xmlns:a16="http://schemas.microsoft.com/office/drawing/2014/main" id="{8FDAA3D1-9F5F-D647-0B08-3C578CE094D9}"/>
              </a:ext>
            </a:extLst>
          </p:cNvPr>
          <p:cNvSpPr txBox="1"/>
          <p:nvPr/>
        </p:nvSpPr>
        <p:spPr>
          <a:xfrm>
            <a:off x="8937398" y="3168283"/>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8</a:t>
            </a:r>
          </a:p>
        </p:txBody>
      </p:sp>
      <p:sp>
        <p:nvSpPr>
          <p:cNvPr id="99" name="TextBox 52">
            <a:extLst>
              <a:ext uri="{FF2B5EF4-FFF2-40B4-BE49-F238E27FC236}">
                <a16:creationId xmlns:a16="http://schemas.microsoft.com/office/drawing/2014/main" id="{2FB5AF56-6E72-0A97-5D70-D25ECE1B5F8A}"/>
              </a:ext>
            </a:extLst>
          </p:cNvPr>
          <p:cNvSpPr txBox="1"/>
          <p:nvPr/>
        </p:nvSpPr>
        <p:spPr>
          <a:xfrm>
            <a:off x="8952140" y="3814236"/>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6</a:t>
            </a:r>
          </a:p>
        </p:txBody>
      </p:sp>
      <p:sp>
        <p:nvSpPr>
          <p:cNvPr id="100" name="TextBox 52">
            <a:extLst>
              <a:ext uri="{FF2B5EF4-FFF2-40B4-BE49-F238E27FC236}">
                <a16:creationId xmlns:a16="http://schemas.microsoft.com/office/drawing/2014/main" id="{379125C2-AED2-7C99-0DFD-E1F0A91DF719}"/>
              </a:ext>
            </a:extLst>
          </p:cNvPr>
          <p:cNvSpPr txBox="1"/>
          <p:nvPr/>
        </p:nvSpPr>
        <p:spPr>
          <a:xfrm>
            <a:off x="8947472" y="4451744"/>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4</a:t>
            </a:r>
          </a:p>
        </p:txBody>
      </p:sp>
      <p:sp>
        <p:nvSpPr>
          <p:cNvPr id="101" name="TextBox 52">
            <a:extLst>
              <a:ext uri="{FF2B5EF4-FFF2-40B4-BE49-F238E27FC236}">
                <a16:creationId xmlns:a16="http://schemas.microsoft.com/office/drawing/2014/main" id="{66134EA7-3C84-B4CB-6944-A8B7EF2A760C}"/>
              </a:ext>
            </a:extLst>
          </p:cNvPr>
          <p:cNvSpPr txBox="1"/>
          <p:nvPr/>
        </p:nvSpPr>
        <p:spPr>
          <a:xfrm>
            <a:off x="8968827" y="5088061"/>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2</a:t>
            </a:r>
          </a:p>
        </p:txBody>
      </p:sp>
      <p:sp>
        <p:nvSpPr>
          <p:cNvPr id="102" name="TextBox 52">
            <a:extLst>
              <a:ext uri="{FF2B5EF4-FFF2-40B4-BE49-F238E27FC236}">
                <a16:creationId xmlns:a16="http://schemas.microsoft.com/office/drawing/2014/main" id="{CC0621DC-FD0E-F626-0F8E-D39D667D3286}"/>
              </a:ext>
            </a:extLst>
          </p:cNvPr>
          <p:cNvSpPr txBox="1"/>
          <p:nvPr/>
        </p:nvSpPr>
        <p:spPr>
          <a:xfrm>
            <a:off x="8838862" y="5837426"/>
            <a:ext cx="367409"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10</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3" name="TextBox 52">
            <a:extLst>
              <a:ext uri="{FF2B5EF4-FFF2-40B4-BE49-F238E27FC236}">
                <a16:creationId xmlns:a16="http://schemas.microsoft.com/office/drawing/2014/main" id="{69CA448B-3A63-BD24-E329-665BE5D37F81}"/>
              </a:ext>
            </a:extLst>
          </p:cNvPr>
          <p:cNvSpPr txBox="1"/>
          <p:nvPr/>
        </p:nvSpPr>
        <p:spPr>
          <a:xfrm>
            <a:off x="7538378" y="5848987"/>
            <a:ext cx="276038"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8</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4" name="TextBox 52">
            <a:extLst>
              <a:ext uri="{FF2B5EF4-FFF2-40B4-BE49-F238E27FC236}">
                <a16:creationId xmlns:a16="http://schemas.microsoft.com/office/drawing/2014/main" id="{B75EA0FE-3ACC-D73A-7496-7D3CC97EE7BD}"/>
              </a:ext>
            </a:extLst>
          </p:cNvPr>
          <p:cNvSpPr txBox="1"/>
          <p:nvPr/>
        </p:nvSpPr>
        <p:spPr>
          <a:xfrm>
            <a:off x="6165422" y="5870971"/>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6</a:t>
            </a:r>
          </a:p>
        </p:txBody>
      </p:sp>
      <p:sp>
        <p:nvSpPr>
          <p:cNvPr id="105" name="TextBox 52">
            <a:extLst>
              <a:ext uri="{FF2B5EF4-FFF2-40B4-BE49-F238E27FC236}">
                <a16:creationId xmlns:a16="http://schemas.microsoft.com/office/drawing/2014/main" id="{314CC289-1A58-2410-F6F0-B1466F4B249A}"/>
              </a:ext>
            </a:extLst>
          </p:cNvPr>
          <p:cNvSpPr txBox="1"/>
          <p:nvPr/>
        </p:nvSpPr>
        <p:spPr>
          <a:xfrm>
            <a:off x="4810557" y="5853404"/>
            <a:ext cx="276038" cy="307777"/>
          </a:xfrm>
          <a:prstGeom prst="rect">
            <a:avLst/>
          </a:prstGeom>
          <a:noFill/>
        </p:spPr>
        <p:txBody>
          <a:bodyPr wrap="none" rtlCol="0" anchor="b" anchorCtr="0">
            <a:spAutoFit/>
          </a:bodyPr>
          <a:lstStyle/>
          <a:p>
            <a:pPr algn="ctr"/>
            <a:r>
              <a:rPr lang="en-GB" sz="1400">
                <a:solidFill>
                  <a:srgbClr val="083553"/>
                </a:solidFill>
                <a:latin typeface="Calibri" panose="020F0502020204030204" pitchFamily="34" charset="0"/>
                <a:ea typeface="Lato" panose="020F0502020204030203" pitchFamily="34" charset="0"/>
                <a:cs typeface="Calibri" panose="020F0502020204030204" pitchFamily="34" charset="0"/>
              </a:rPr>
              <a:t>4</a:t>
            </a:r>
            <a:endPar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endParaRPr>
          </a:p>
        </p:txBody>
      </p:sp>
      <p:sp>
        <p:nvSpPr>
          <p:cNvPr id="106" name="TextBox 52">
            <a:extLst>
              <a:ext uri="{FF2B5EF4-FFF2-40B4-BE49-F238E27FC236}">
                <a16:creationId xmlns:a16="http://schemas.microsoft.com/office/drawing/2014/main" id="{91E6A5E0-74B8-21AE-09D9-9421915B2E24}"/>
              </a:ext>
            </a:extLst>
          </p:cNvPr>
          <p:cNvSpPr txBox="1"/>
          <p:nvPr/>
        </p:nvSpPr>
        <p:spPr>
          <a:xfrm>
            <a:off x="3448572" y="5853404"/>
            <a:ext cx="276038" cy="307777"/>
          </a:xfrm>
          <a:prstGeom prst="rect">
            <a:avLst/>
          </a:prstGeom>
          <a:noFill/>
        </p:spPr>
        <p:txBody>
          <a:bodyPr wrap="none" rtlCol="0" anchor="b" anchorCtr="0">
            <a:spAutoFit/>
          </a:bodyPr>
          <a:lstStyle/>
          <a:p>
            <a:pPr algn="ctr"/>
            <a:r>
              <a:rPr lang="en-GB" sz="1400" dirty="0">
                <a:solidFill>
                  <a:srgbClr val="083553"/>
                </a:solidFill>
                <a:latin typeface="Calibri" panose="020F0502020204030204" pitchFamily="34" charset="0"/>
                <a:ea typeface="Lato" panose="020F0502020204030203" pitchFamily="34" charset="0"/>
                <a:cs typeface="Calibri" panose="020F0502020204030204" pitchFamily="34" charset="0"/>
              </a:rPr>
              <a:t>2</a:t>
            </a:r>
          </a:p>
        </p:txBody>
      </p:sp>
      <p:sp>
        <p:nvSpPr>
          <p:cNvPr id="107" name="Subtitle 2">
            <a:extLst>
              <a:ext uri="{FF2B5EF4-FFF2-40B4-BE49-F238E27FC236}">
                <a16:creationId xmlns:a16="http://schemas.microsoft.com/office/drawing/2014/main" id="{EE648794-2D17-FF74-3F9E-266341DFC5A1}"/>
              </a:ext>
            </a:extLst>
          </p:cNvPr>
          <p:cNvSpPr txBox="1">
            <a:spLocks/>
          </p:cNvSpPr>
          <p:nvPr/>
        </p:nvSpPr>
        <p:spPr>
          <a:xfrm>
            <a:off x="9982519" y="4919519"/>
            <a:ext cx="1585309" cy="90666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20"/>
              </a:lnSpc>
              <a:spcBef>
                <a:spcPts val="0"/>
              </a:spcBef>
            </a:pPr>
            <a:r>
              <a:rPr lang="en-GB" sz="1600" dirty="0" err="1">
                <a:solidFill>
                  <a:srgbClr val="083553"/>
                </a:solidFill>
                <a:latin typeface="Calibri" panose="020F0502020204030204" pitchFamily="34" charset="0"/>
                <a:ea typeface="Lato Light" panose="020F0502020204030203" pitchFamily="34" charset="0"/>
                <a:cs typeface="Calibri" panose="020F0502020204030204" pitchFamily="34" charset="0"/>
              </a:rPr>
              <a:t>Το χρώμα </a:t>
            </a: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υποδεικνύει</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Βαθμολογία διασφάλισης</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όπου το 1 είναι η</a:t>
            </a:r>
            <a:b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083553"/>
                </a:solidFill>
                <a:latin typeface="Calibri" panose="020F0502020204030204" pitchFamily="34" charset="0"/>
                <a:ea typeface="Lato Light" panose="020F0502020204030203" pitchFamily="34" charset="0"/>
                <a:cs typeface="Calibri" panose="020F0502020204030204" pitchFamily="34" charset="0"/>
              </a:rPr>
              <a:t>πιο αποτελεσματική</a:t>
            </a:r>
          </a:p>
        </p:txBody>
      </p:sp>
      <p:sp>
        <p:nvSpPr>
          <p:cNvPr id="108" name="Ellipse 50">
            <a:extLst>
              <a:ext uri="{FF2B5EF4-FFF2-40B4-BE49-F238E27FC236}">
                <a16:creationId xmlns:a16="http://schemas.microsoft.com/office/drawing/2014/main" id="{9BD4866C-36A8-333B-C3BC-CF24FCC590FA}"/>
              </a:ext>
            </a:extLst>
          </p:cNvPr>
          <p:cNvSpPr>
            <a:spLocks noChangeAspect="1"/>
          </p:cNvSpPr>
          <p:nvPr/>
        </p:nvSpPr>
        <p:spPr>
          <a:xfrm>
            <a:off x="9761691" y="2510576"/>
            <a:ext cx="713615" cy="698646"/>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1-2</a:t>
            </a:r>
          </a:p>
        </p:txBody>
      </p:sp>
      <p:sp>
        <p:nvSpPr>
          <p:cNvPr id="109" name="Ellipse 61">
            <a:extLst>
              <a:ext uri="{FF2B5EF4-FFF2-40B4-BE49-F238E27FC236}">
                <a16:creationId xmlns:a16="http://schemas.microsoft.com/office/drawing/2014/main" id="{170AB2DB-58D5-B667-EB28-C2E792AC983C}"/>
              </a:ext>
            </a:extLst>
          </p:cNvPr>
          <p:cNvSpPr>
            <a:spLocks noChangeAspect="1"/>
          </p:cNvSpPr>
          <p:nvPr/>
        </p:nvSpPr>
        <p:spPr>
          <a:xfrm>
            <a:off x="9761691" y="3086823"/>
            <a:ext cx="713615" cy="698646"/>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3-4</a:t>
            </a:r>
          </a:p>
        </p:txBody>
      </p:sp>
      <p:sp>
        <p:nvSpPr>
          <p:cNvPr id="110" name="Ellipse 62">
            <a:extLst>
              <a:ext uri="{FF2B5EF4-FFF2-40B4-BE49-F238E27FC236}">
                <a16:creationId xmlns:a16="http://schemas.microsoft.com/office/drawing/2014/main" id="{952BF18D-8ED0-2B8A-1A95-73DC940448E0}"/>
              </a:ext>
            </a:extLst>
          </p:cNvPr>
          <p:cNvSpPr>
            <a:spLocks noChangeAspect="1"/>
          </p:cNvSpPr>
          <p:nvPr/>
        </p:nvSpPr>
        <p:spPr>
          <a:xfrm>
            <a:off x="9761691" y="3661671"/>
            <a:ext cx="713615" cy="698646"/>
          </a:xfrm>
          <a:prstGeom prst="ellipse">
            <a:avLst/>
          </a:prstGeom>
          <a:solidFill>
            <a:srgbClr val="F16924"/>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5-6</a:t>
            </a:r>
          </a:p>
        </p:txBody>
      </p:sp>
      <p:sp>
        <p:nvSpPr>
          <p:cNvPr id="111" name="Ellipse 63">
            <a:extLst>
              <a:ext uri="{FF2B5EF4-FFF2-40B4-BE49-F238E27FC236}">
                <a16:creationId xmlns:a16="http://schemas.microsoft.com/office/drawing/2014/main" id="{D9E72AE7-3CC2-7F21-604A-839FB807C385}"/>
              </a:ext>
            </a:extLst>
          </p:cNvPr>
          <p:cNvSpPr>
            <a:spLocks noChangeAspect="1"/>
          </p:cNvSpPr>
          <p:nvPr/>
        </p:nvSpPr>
        <p:spPr>
          <a:xfrm>
            <a:off x="10857184" y="2528711"/>
            <a:ext cx="713615" cy="698646"/>
          </a:xfrm>
          <a:prstGeom prst="ellipse">
            <a:avLst/>
          </a:prstGeom>
          <a:solidFill>
            <a:srgbClr val="EDA13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7-8</a:t>
            </a:r>
          </a:p>
        </p:txBody>
      </p:sp>
      <p:sp>
        <p:nvSpPr>
          <p:cNvPr id="112" name="Ellipse 64">
            <a:extLst>
              <a:ext uri="{FF2B5EF4-FFF2-40B4-BE49-F238E27FC236}">
                <a16:creationId xmlns:a16="http://schemas.microsoft.com/office/drawing/2014/main" id="{048C0CEA-FC58-2A58-22B2-83D05A8D4606}"/>
              </a:ext>
            </a:extLst>
          </p:cNvPr>
          <p:cNvSpPr>
            <a:spLocks noChangeAspect="1"/>
          </p:cNvSpPr>
          <p:nvPr/>
        </p:nvSpPr>
        <p:spPr>
          <a:xfrm>
            <a:off x="10854213" y="3093070"/>
            <a:ext cx="713615" cy="698646"/>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9-10</a:t>
            </a:r>
          </a:p>
        </p:txBody>
      </p:sp>
      <p:sp>
        <p:nvSpPr>
          <p:cNvPr id="113" name="Ellipse 65">
            <a:extLst>
              <a:ext uri="{FF2B5EF4-FFF2-40B4-BE49-F238E27FC236}">
                <a16:creationId xmlns:a16="http://schemas.microsoft.com/office/drawing/2014/main" id="{ED27E798-187A-37D5-FA6C-FD2F7B69EA86}"/>
              </a:ext>
            </a:extLst>
          </p:cNvPr>
          <p:cNvSpPr>
            <a:spLocks noChangeAspect="1"/>
          </p:cNvSpPr>
          <p:nvPr/>
        </p:nvSpPr>
        <p:spPr>
          <a:xfrm>
            <a:off x="3357371" y="4994300"/>
            <a:ext cx="505909" cy="495297"/>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R1</a:t>
            </a:r>
          </a:p>
        </p:txBody>
      </p:sp>
      <p:sp>
        <p:nvSpPr>
          <p:cNvPr id="114" name="Ellipse 66">
            <a:extLst>
              <a:ext uri="{FF2B5EF4-FFF2-40B4-BE49-F238E27FC236}">
                <a16:creationId xmlns:a16="http://schemas.microsoft.com/office/drawing/2014/main" id="{D0B43390-34E6-278F-1264-0D84D13D7F1F}"/>
              </a:ext>
            </a:extLst>
          </p:cNvPr>
          <p:cNvSpPr>
            <a:spLocks noChangeAspect="1"/>
          </p:cNvSpPr>
          <p:nvPr/>
        </p:nvSpPr>
        <p:spPr>
          <a:xfrm>
            <a:off x="3996203" y="2732060"/>
            <a:ext cx="505909" cy="495297"/>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R2</a:t>
            </a:r>
          </a:p>
        </p:txBody>
      </p:sp>
      <p:sp>
        <p:nvSpPr>
          <p:cNvPr id="115" name="Ellipse 67">
            <a:extLst>
              <a:ext uri="{FF2B5EF4-FFF2-40B4-BE49-F238E27FC236}">
                <a16:creationId xmlns:a16="http://schemas.microsoft.com/office/drawing/2014/main" id="{8EC3C4FF-32C3-6EDA-C57D-CCB354BBB422}"/>
              </a:ext>
            </a:extLst>
          </p:cNvPr>
          <p:cNvSpPr>
            <a:spLocks noChangeAspect="1"/>
          </p:cNvSpPr>
          <p:nvPr/>
        </p:nvSpPr>
        <p:spPr>
          <a:xfrm>
            <a:off x="8044572" y="5280080"/>
            <a:ext cx="505909" cy="495297"/>
          </a:xfrm>
          <a:prstGeom prst="ellipse">
            <a:avLst/>
          </a:prstGeom>
          <a:solidFill>
            <a:srgbClr val="EDA13E"/>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R3</a:t>
            </a:r>
          </a:p>
        </p:txBody>
      </p:sp>
      <p:sp>
        <p:nvSpPr>
          <p:cNvPr id="116" name="Ellipse 68">
            <a:extLst>
              <a:ext uri="{FF2B5EF4-FFF2-40B4-BE49-F238E27FC236}">
                <a16:creationId xmlns:a16="http://schemas.microsoft.com/office/drawing/2014/main" id="{1AAE840E-CAF0-2D8E-B829-DF4253C7F496}"/>
              </a:ext>
            </a:extLst>
          </p:cNvPr>
          <p:cNvSpPr>
            <a:spLocks noChangeAspect="1"/>
          </p:cNvSpPr>
          <p:nvPr/>
        </p:nvSpPr>
        <p:spPr>
          <a:xfrm>
            <a:off x="5311692" y="4372848"/>
            <a:ext cx="505909" cy="495297"/>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R4</a:t>
            </a:r>
          </a:p>
        </p:txBody>
      </p:sp>
      <p:sp>
        <p:nvSpPr>
          <p:cNvPr id="117" name="Ellipse 69">
            <a:extLst>
              <a:ext uri="{FF2B5EF4-FFF2-40B4-BE49-F238E27FC236}">
                <a16:creationId xmlns:a16="http://schemas.microsoft.com/office/drawing/2014/main" id="{60F676FA-4709-1B5F-F37C-D9A184B8C9AF}"/>
              </a:ext>
            </a:extLst>
          </p:cNvPr>
          <p:cNvSpPr>
            <a:spLocks noChangeAspect="1"/>
          </p:cNvSpPr>
          <p:nvPr/>
        </p:nvSpPr>
        <p:spPr>
          <a:xfrm>
            <a:off x="6774262" y="3705275"/>
            <a:ext cx="505909" cy="495297"/>
          </a:xfrm>
          <a:prstGeom prst="ellipse">
            <a:avLst/>
          </a:prstGeom>
          <a:solidFill>
            <a:srgbClr val="7F1C58"/>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alibri" panose="020F0502020204030204" pitchFamily="34" charset="0"/>
                <a:cs typeface="Calibri" panose="020F0502020204030204" pitchFamily="34" charset="0"/>
              </a:rPr>
              <a:t>R5</a:t>
            </a:r>
          </a:p>
        </p:txBody>
      </p:sp>
    </p:spTree>
    <p:extLst>
      <p:ext uri="{BB962C8B-B14F-4D97-AF65-F5344CB8AC3E}">
        <p14:creationId xmlns:p14="http://schemas.microsoft.com/office/powerpoint/2010/main" val="271111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499760"/>
            <a:ext cx="4778190" cy="4715268"/>
          </a:xfrm>
        </p:spPr>
        <p:txBody>
          <a:bodyPr>
            <a:normAutofit fontScale="92500"/>
          </a:bodyPr>
          <a:lstStyle/>
          <a:p>
            <a:pPr marL="0" indent="0">
              <a:lnSpc>
                <a:spcPts val="2280"/>
              </a:lnSpc>
              <a:spcBef>
                <a:spcPts val="0"/>
              </a:spcBef>
            </a:pPr>
            <a:r>
              <a:rPr lang="en-US" sz="2200" dirty="0"/>
              <a:t>Μια ισχυρή προσέγγιση ανταλλαγής δεδομένων/αποκάλυψης κινδύνων είναι η σύσταση μιας διαλειτουργικής ομάδας και η λήψη μέτρων για την προώθηση της ανταλλαγής δεδομένων και πληροφοριών. </a:t>
            </a:r>
          </a:p>
          <a:p>
            <a:pPr marL="0" indent="0">
              <a:lnSpc>
                <a:spcPts val="2280"/>
              </a:lnSpc>
              <a:spcBef>
                <a:spcPts val="0"/>
              </a:spcBef>
            </a:pPr>
            <a:endParaRPr lang="en-US" sz="2200" dirty="0"/>
          </a:p>
          <a:p>
            <a:pPr marL="0" indent="0">
              <a:lnSpc>
                <a:spcPts val="2280"/>
              </a:lnSpc>
              <a:spcBef>
                <a:spcPts val="0"/>
              </a:spcBef>
            </a:pPr>
            <a:r>
              <a:rPr lang="en-US" sz="2200" dirty="0"/>
              <a:t>Μπορούν επίσης να δημιουργήσουν έναν πίνακα σοβαρότητας (όπως στην τελευταία διαφάνεια) που θα χρησιμοποιείται από όλα τα τμήματα της επιχείρησης.</a:t>
            </a:r>
          </a:p>
          <a:p>
            <a:pPr marL="0" indent="0">
              <a:lnSpc>
                <a:spcPts val="2280"/>
              </a:lnSpc>
              <a:spcBef>
                <a:spcPts val="0"/>
              </a:spcBef>
            </a:pPr>
            <a:r>
              <a:rPr lang="en-US" sz="2200" dirty="0"/>
              <a:t>Τέτοια μέτρα μπορούν να παρέχουν ακόμη και σε μικρές επιχειρήσεις ένα αποτελεσματικό σύστημα έγκαιρης προειδοποίησης.</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a:bodyPr>
          <a:lstStyle/>
          <a:p>
            <a:r>
              <a:rPr lang="en-US" sz="2400" dirty="0"/>
              <a:t>Η κοινή χρήση δεδομένων είναι το κλειδί</a:t>
            </a:r>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Picture 1">
            <a:extLst>
              <a:ext uri="{FF2B5EF4-FFF2-40B4-BE49-F238E27FC236}">
                <a16:creationId xmlns:a16="http://schemas.microsoft.com/office/drawing/2014/main" id="{F3049A71-D533-EA22-24B7-E79BB7255B34}"/>
              </a:ext>
            </a:extLst>
          </p:cNvPr>
          <p:cNvPicPr>
            <a:picLocks noChangeAspect="1"/>
          </p:cNvPicPr>
          <p:nvPr/>
        </p:nvPicPr>
        <p:blipFill rotWithShape="1">
          <a:blip r:embed="rId2"/>
          <a:srcRect l="31047" r="31047"/>
          <a:stretch/>
        </p:blipFill>
        <p:spPr>
          <a:xfrm>
            <a:off x="5953729" y="10226"/>
            <a:ext cx="4595001" cy="684777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481601" y="5747113"/>
            <a:ext cx="4041250" cy="731140"/>
          </a:xfrm>
        </p:spPr>
        <p:txBody>
          <a:bodyPr>
            <a:normAutofit/>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774510" cy="1720750"/>
          </a:xfrm>
        </p:spPr>
        <p:txBody>
          <a:bodyPr anchor="t">
            <a:normAutofit fontScale="92500" lnSpcReduction="10000"/>
          </a:bodyPr>
          <a:lstStyle/>
          <a:p>
            <a:r>
              <a:rPr lang="en-US" sz="2400" dirty="0"/>
              <a:t>Έχετε ολοκληρώσει </a:t>
            </a:r>
            <a:r>
              <a:rPr lang="en-US" sz="2400" dirty="0" err="1"/>
              <a:t>το</a:t>
            </a:r>
            <a:r>
              <a:rPr lang="en-US" sz="2400" dirty="0"/>
              <a:t> </a:t>
            </a:r>
            <a:r>
              <a:rPr lang="el-GR" sz="2400" b="1" dirty="0"/>
              <a:t>ΠΡΟΓΡΑΜΜΑ ΜΑΘΗΜΑΤΩΝ ΚΑΙ ΤΟ ΠΑΚΕΤΟ ΕΠΑΓΓΕΛΜΑΤΙΚΗΣ ΕΚΠΑΙΔΕΥΣΗΣ ΚΑΙ ΚΑΤΑΡΤΙΣΗΣ ΤΟΥ ΕΡΓΟΥ </a:t>
            </a:r>
            <a:r>
              <a:rPr lang="en-US" sz="2400" b="1" dirty="0"/>
              <a:t>SECURE.  </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774510" cy="837258"/>
          </a:xfrm>
        </p:spPr>
        <p:txBody>
          <a:bodyPr>
            <a:normAutofit/>
          </a:bodyPr>
          <a:lstStyle/>
          <a:p>
            <a:r>
              <a:rPr lang="en-US" sz="3500" dirty="0">
                <a:solidFill>
                  <a:srgbClr val="EDA13E"/>
                </a:solidFill>
              </a:rPr>
              <a:t>ΣΥΓΧΑΡΗΤ</a:t>
            </a:r>
            <a:r>
              <a:rPr lang="el-GR" sz="3500" dirty="0">
                <a:solidFill>
                  <a:srgbClr val="EDA13E"/>
                </a:solidFill>
              </a:rPr>
              <a:t>Η</a:t>
            </a:r>
            <a:r>
              <a:rPr lang="en-US" sz="3500" dirty="0">
                <a:solidFill>
                  <a:srgbClr val="EDA13E"/>
                </a:solidFill>
              </a:rPr>
              <a:t>ΡΙΑ..</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246905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787053" y="2269350"/>
            <a:ext cx="4754535" cy="630000"/>
          </a:xfrm>
        </p:spPr>
        <p:txBody>
          <a:bodyPr/>
          <a:lstStyle/>
          <a:p>
            <a:r>
              <a:rPr lang="en-GB" sz="2400" dirty="0"/>
              <a:t>"Το να γνωρίζεις τον εαυτό σου είναι η αρχή της Σοφίας" - Σωκράτης</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5943037" y="1027240"/>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5943037" y="2232098"/>
            <a:ext cx="830393" cy="630000"/>
          </a:xfrm>
        </p:spPr>
        <p:txBody>
          <a:bodyPr/>
          <a:lstStyle/>
          <a:p>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089297" cy="2713166"/>
          </a:xfrm>
        </p:spPr>
        <p:txBody>
          <a:bodyPr>
            <a:normAutofit lnSpcReduction="10000"/>
          </a:bodyPr>
          <a:lstStyle/>
          <a:p>
            <a:r>
              <a:rPr lang="en-IE" sz="2800" dirty="0">
                <a:solidFill>
                  <a:schemeClr val="bg2"/>
                </a:solidFill>
                <a:ea typeface="Times New Roman" panose="02020603050405020304" pitchFamily="18" charset="0"/>
                <a:cs typeface="Times New Roman" panose="02020603050405020304" pitchFamily="18" charset="0"/>
              </a:rPr>
              <a:t>Παρά τη συνεχιζόμενη ταραχώδη οικονομική συγκυρία, οι </a:t>
            </a:r>
            <a:r>
              <a:rPr lang="en-IE" sz="2800" dirty="0">
                <a:solidFill>
                  <a:schemeClr val="bg2"/>
                </a:solidFill>
                <a:effectLst/>
                <a:ea typeface="Times New Roman" panose="02020603050405020304" pitchFamily="18" charset="0"/>
                <a:cs typeface="Times New Roman" panose="02020603050405020304" pitchFamily="18" charset="0"/>
              </a:rPr>
              <a:t>επιχειρήσεις έχουν αργήσει να υιοθετήσουν τη δημιουργία συστημάτων έγκαιρης προειδοποίησης</a:t>
            </a:r>
            <a:endParaRPr lang="en-US" sz="2800" b="1" dirty="0">
              <a:solidFill>
                <a:schemeClr val="bg2"/>
              </a:solidFill>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nSpc>
                <a:spcPts val="2280"/>
              </a:lnSpc>
              <a:spcBef>
                <a:spcPts val="0"/>
              </a:spcBef>
            </a:pPr>
            <a:r>
              <a:rPr lang="en-IE" sz="1800" dirty="0">
                <a:solidFill>
                  <a:srgbClr val="000000"/>
                </a:solidFill>
                <a:effectLst/>
                <a:latin typeface="Raleway" pitchFamily="2" charset="0"/>
                <a:ea typeface="Times New Roman" panose="02020603050405020304" pitchFamily="18"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Αυτή η τελευταία ενότητα θα προκαλέσει τους εκπαιδευόμενους να σκεφτούν </a:t>
            </a:r>
            <a:r>
              <a:rPr lang="en-GB" sz="1600" dirty="0"/>
              <a:t>ότι μια κρίση μπορεί να αποφευχθεί με τη λήψη αντιμέτρων, την κατάλληλη στιγμή. Η ανάπτυξη ενός συστήματος έγκαιρης προειδοποίησης μπορεί να συμβάλει στη μείωση των επιπτώσεων των επεισοδίων κρίσης και να παρέχει μια συστηματική προσέγγιση για την ανταπόκριση των ιδιοκτητών μικρών επιχειρήσεων στις προκλήσεις του επιχειρηματικού τους περιβάλλοντος. </a:t>
            </a:r>
            <a:endParaRPr lang="en-US" sz="2000" dirty="0">
              <a:ea typeface="Calibri" panose="020F0502020204030204" pitchFamily="34" charset="0"/>
              <a:cs typeface="Times New Roman" panose="02020603050405020304" pitchFamily="18" charset="0"/>
            </a:endParaRP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615042" y="1121743"/>
            <a:ext cx="2242502" cy="511079"/>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2800" dirty="0">
                <a:solidFill>
                  <a:schemeClr val="bg1"/>
                </a:solidFill>
                <a:latin typeface="Calibri" panose="020F0502020204030204" pitchFamily="34" charset="0"/>
                <a:cs typeface="Calibri" panose="020F0502020204030204" pitchFamily="34" charset="0"/>
              </a:rPr>
              <a:t>ΕΝΟΤΗΤ</a:t>
            </a:r>
            <a:r>
              <a:rPr lang="en-IE" sz="2800" dirty="0">
                <a:solidFill>
                  <a:schemeClr val="bg1"/>
                </a:solidFill>
                <a:latin typeface="Calibri" panose="020F0502020204030204" pitchFamily="34" charset="0"/>
                <a:cs typeface="Calibri" panose="020F0502020204030204" pitchFamily="34" charset="0"/>
              </a:rPr>
              <a:t>Α 06</a:t>
            </a:r>
            <a:endParaRPr lang="en-US" sz="28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07028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438C61BE-D210-0353-91DD-03ED591A3F2D}"/>
              </a:ext>
            </a:extLst>
          </p:cNvPr>
          <p:cNvSpPr txBox="1">
            <a:spLocks/>
          </p:cNvSpPr>
          <p:nvPr/>
        </p:nvSpPr>
        <p:spPr>
          <a:xfrm>
            <a:off x="6759807" y="942053"/>
            <a:ext cx="5279230"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Εισαγωγή στο Σύστημα Έγκαιρης Προειδοποίησης (EWS) και στο εργαλείο αξιολόγησης SECURE</a:t>
            </a:r>
          </a:p>
        </p:txBody>
      </p:sp>
      <p:sp>
        <p:nvSpPr>
          <p:cNvPr id="6" name="Text Placeholder 3">
            <a:extLst>
              <a:ext uri="{FF2B5EF4-FFF2-40B4-BE49-F238E27FC236}">
                <a16:creationId xmlns:a16="http://schemas.microsoft.com/office/drawing/2014/main" id="{9A40C9E6-81B8-6011-FA84-D6F23CD575DE}"/>
              </a:ext>
            </a:extLst>
          </p:cNvPr>
          <p:cNvSpPr txBox="1">
            <a:spLocks/>
          </p:cNvSpPr>
          <p:nvPr/>
        </p:nvSpPr>
        <p:spPr>
          <a:xfrm>
            <a:off x="5956660" y="3622402"/>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cxnSp>
        <p:nvCxnSpPr>
          <p:cNvPr id="7" name="Straight Connector 6">
            <a:extLst>
              <a:ext uri="{FF2B5EF4-FFF2-40B4-BE49-F238E27FC236}">
                <a16:creationId xmlns:a16="http://schemas.microsoft.com/office/drawing/2014/main" id="{15F2903F-BABC-8FD2-59C3-FA4A4896F7BA}"/>
              </a:ext>
            </a:extLst>
          </p:cNvPr>
          <p:cNvCxnSpPr/>
          <p:nvPr/>
        </p:nvCxnSpPr>
        <p:spPr>
          <a:xfrm>
            <a:off x="5753686" y="330399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9D79BB-6901-9586-C484-89BC004732B7}"/>
              </a:ext>
            </a:extLst>
          </p:cNvPr>
          <p:cNvSpPr txBox="1"/>
          <p:nvPr/>
        </p:nvSpPr>
        <p:spPr>
          <a:xfrm>
            <a:off x="6773430" y="3547288"/>
            <a:ext cx="5113374" cy="830997"/>
          </a:xfrm>
          <a:prstGeom prst="rect">
            <a:avLst/>
          </a:prstGeom>
          <a:noFill/>
        </p:spPr>
        <p:txBody>
          <a:bodyPr wrap="square">
            <a:spAutoFit/>
          </a:bodyPr>
          <a:lstStyle/>
          <a:p>
            <a:r>
              <a:rPr lang="en-GB" sz="2400" dirty="0">
                <a:solidFill>
                  <a:srgbClr val="595959"/>
                </a:solidFill>
              </a:rPr>
              <a:t>Πώς μοιάζει η "καλή" διαχείριση κινδύνων;</a:t>
            </a:r>
          </a:p>
        </p:txBody>
      </p:sp>
    </p:spTree>
    <p:extLst>
      <p:ext uri="{BB962C8B-B14F-4D97-AF65-F5344CB8AC3E}">
        <p14:creationId xmlns:p14="http://schemas.microsoft.com/office/powerpoint/2010/main" val="370170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3" y="1264769"/>
            <a:ext cx="4590314" cy="3849098"/>
          </a:xfrm>
        </p:spPr>
        <p:txBody>
          <a:bodyPr>
            <a:normAutofit/>
          </a:bodyPr>
          <a:lstStyle/>
          <a:p>
            <a:r>
              <a:rPr lang="en-IE" dirty="0"/>
              <a:t>ΕΙΣΑΓΩΓΗ</a:t>
            </a:r>
            <a:endParaRPr lang="en-US" dirty="0"/>
          </a:p>
        </p:txBody>
      </p:sp>
    </p:spTree>
    <p:extLst>
      <p:ext uri="{BB962C8B-B14F-4D97-AF65-F5344CB8AC3E}">
        <p14:creationId xmlns:p14="http://schemas.microsoft.com/office/powerpoint/2010/main" val="42910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1"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9" y="400082"/>
            <a:ext cx="4703424" cy="1087233"/>
          </a:xfrm>
        </p:spPr>
        <p:txBody>
          <a:bodyPr>
            <a:normAutofit fontScale="77500" lnSpcReduction="20000"/>
          </a:bodyPr>
          <a:lstStyle/>
          <a:p>
            <a:r>
              <a:rPr lang="en-GB" dirty="0">
                <a:solidFill>
                  <a:schemeClr val="bg1"/>
                </a:solidFill>
              </a:rPr>
              <a:t>Τι είναι ένα Σύστημα Έγκαιρης Προειδοποίησης (ΣΕΕ);</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9" y="1984027"/>
            <a:ext cx="4431705" cy="4896280"/>
          </a:xfrm>
        </p:spPr>
        <p:txBody>
          <a:bodyPr>
            <a:normAutofit fontScale="92500" lnSpcReduction="10000"/>
          </a:bodyPr>
          <a:lstStyle/>
          <a:p>
            <a:pPr marL="12700" indent="-12700"/>
            <a:r>
              <a:rPr lang="en-US" sz="2200" dirty="0">
                <a:solidFill>
                  <a:schemeClr val="bg1"/>
                </a:solidFill>
              </a:rPr>
              <a:t>Ένα ΣΠΠ αντιπροσωπεύει το σύνολο ή τη σειρά πληροφοριών που απαιτούνται για τη </a:t>
            </a:r>
            <a:r>
              <a:rPr lang="en-US" sz="2200" b="1" dirty="0">
                <a:solidFill>
                  <a:schemeClr val="bg1"/>
                </a:solidFill>
              </a:rPr>
              <a:t>δημιουργία και τη διάδοση έγκαιρων και ουσιαστικών προειδοποιητικών πληροφοριών </a:t>
            </a:r>
            <a:r>
              <a:rPr lang="en-US" sz="2200" dirty="0">
                <a:solidFill>
                  <a:schemeClr val="bg1"/>
                </a:solidFill>
              </a:rPr>
              <a:t>που </a:t>
            </a:r>
            <a:r>
              <a:rPr lang="en-US" sz="2200" b="1" dirty="0">
                <a:solidFill>
                  <a:schemeClr val="bg1"/>
                </a:solidFill>
              </a:rPr>
              <a:t>επιτρέπουν στις επιχειρήσεις που διατρέχουν κίνδυνο να προετοιμαστούν και να δράσουν κατάλληλα και εγκαίρως για να μειώσουν τη ζημία ή την απώλεια (</a:t>
            </a:r>
            <a:r>
              <a:rPr lang="en-US" sz="2200" i="1" dirty="0">
                <a:solidFill>
                  <a:schemeClr val="bg1"/>
                </a:solidFill>
              </a:rPr>
              <a:t>Chaves and De Cola (2017).  </a:t>
            </a:r>
          </a:p>
          <a:p>
            <a:pPr marL="12700" indent="-12700"/>
            <a:r>
              <a:rPr lang="en-US" sz="2200" dirty="0">
                <a:solidFill>
                  <a:schemeClr val="bg1"/>
                </a:solidFill>
              </a:rPr>
              <a:t>Η διαφορά μεταξύ του σχεδιασμού, της χρήσης και του αποτελέσματος ενός ΣΠΔ, θα περιλαμβάνει πτυχές όπως η </a:t>
            </a:r>
            <a:r>
              <a:rPr lang="en-US" sz="2200" b="1" dirty="0">
                <a:solidFill>
                  <a:schemeClr val="bg1"/>
                </a:solidFill>
              </a:rPr>
              <a:t>ακρίβεια, η αξιοπιστία και η ακρίβεια, </a:t>
            </a:r>
            <a:r>
              <a:rPr lang="en-US" sz="2200" dirty="0">
                <a:solidFill>
                  <a:schemeClr val="bg1"/>
                </a:solidFill>
              </a:rPr>
              <a:t>καθώς και ο τύπος των μεταβλητών που απαιτούνται (</a:t>
            </a:r>
            <a:r>
              <a:rPr lang="en-US" sz="2200" i="1" dirty="0" err="1">
                <a:solidFill>
                  <a:schemeClr val="bg1"/>
                </a:solidFill>
              </a:rPr>
              <a:t>Koyuncugil </a:t>
            </a:r>
            <a:r>
              <a:rPr lang="en-US" sz="2200" i="1" dirty="0">
                <a:solidFill>
                  <a:schemeClr val="bg1"/>
                </a:solidFill>
              </a:rPr>
              <a:t>and </a:t>
            </a:r>
            <a:r>
              <a:rPr lang="en-US" sz="2200" i="1" dirty="0" err="1">
                <a:solidFill>
                  <a:schemeClr val="bg1"/>
                </a:solidFill>
              </a:rPr>
              <a:t>Ozgulbas</a:t>
            </a:r>
            <a:r>
              <a:rPr lang="en-US" sz="2200" i="1" dirty="0">
                <a:solidFill>
                  <a:schemeClr val="bg1"/>
                </a:solidFill>
              </a:rPr>
              <a:t>, 2012).</a:t>
            </a:r>
          </a:p>
          <a:p>
            <a:pPr marL="12700" indent="-12700"/>
            <a:endParaRPr lang="en-US" dirty="0">
              <a:solidFill>
                <a:schemeClr val="bg1"/>
              </a:solidFill>
            </a:endParaRPr>
          </a:p>
          <a:p>
            <a:pPr marL="12700" indent="-12700"/>
            <a:endParaRPr lang="en-US"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599895" y="164927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345378" y="582619"/>
            <a:ext cx="4492304" cy="6277488"/>
          </a:xfrm>
          <a:prstGeom prst="rect">
            <a:avLst/>
          </a:prstGeom>
          <a:noFill/>
        </p:spPr>
        <p:txBody>
          <a:bodyPr wrap="square" rtlCol="0" anchor="t" anchorCtr="0">
            <a:spAutoFit/>
          </a:bodyPr>
          <a:lstStyle/>
          <a:p>
            <a:pPr>
              <a:lnSpc>
                <a:spcPts val="2200"/>
              </a:lnSpc>
              <a:spcBef>
                <a:spcPts val="600"/>
              </a:spcBef>
              <a:buClr>
                <a:srgbClr val="EDA13E"/>
              </a:buClr>
            </a:pPr>
            <a:r>
              <a:rPr lang="en-GB" sz="2400" dirty="0">
                <a:solidFill>
                  <a:srgbClr val="595959"/>
                </a:solidFill>
                <a:ea typeface="League Spartan" charset="0"/>
                <a:cs typeface="Poppins" pitchFamily="2" charset="77"/>
              </a:rPr>
              <a:t>Αυτή η τελική ενότητα συγκεντρώνει την προηγούμενη μάθησή μας από άλλες ενότητες.  </a:t>
            </a:r>
          </a:p>
          <a:p>
            <a:pPr>
              <a:lnSpc>
                <a:spcPts val="2200"/>
              </a:lnSpc>
              <a:spcBef>
                <a:spcPts val="600"/>
              </a:spcBef>
              <a:buClr>
                <a:srgbClr val="EDA13E"/>
              </a:buClr>
            </a:pPr>
            <a:endParaRPr lang="en-GB" sz="2000" dirty="0">
              <a:solidFill>
                <a:srgbClr val="595959"/>
              </a:solidFill>
              <a:ea typeface="League Spartan" charset="0"/>
              <a:cs typeface="Poppins" pitchFamily="2" charset="77"/>
            </a:endParaRPr>
          </a:p>
          <a:p>
            <a:pPr>
              <a:lnSpc>
                <a:spcPts val="2200"/>
              </a:lnSpc>
              <a:spcBef>
                <a:spcPts val="600"/>
              </a:spcBef>
              <a:buClr>
                <a:srgbClr val="EDA13E"/>
              </a:buClr>
            </a:pPr>
            <a:endParaRPr lang="en-GB" sz="2000" dirty="0">
              <a:solidFill>
                <a:srgbClr val="595959"/>
              </a:solidFill>
              <a:ea typeface="League Spartan" charset="0"/>
              <a:cs typeface="Poppins" pitchFamily="2" charset="77"/>
            </a:endParaRPr>
          </a:p>
          <a:p>
            <a:pPr>
              <a:lnSpc>
                <a:spcPts val="2200"/>
              </a:lnSpc>
              <a:spcBef>
                <a:spcPts val="600"/>
              </a:spcBef>
              <a:buClr>
                <a:srgbClr val="EDA13E"/>
              </a:buClr>
            </a:pPr>
            <a:r>
              <a:rPr lang="en-GB" sz="2000" b="1" dirty="0">
                <a:solidFill>
                  <a:srgbClr val="595959"/>
                </a:solidFill>
                <a:ea typeface="League Spartan" charset="0"/>
                <a:cs typeface="Poppins" pitchFamily="2" charset="77"/>
              </a:rPr>
              <a:t>Τα στοιχεία ενός αποτελεσματικού συστήματος προειδοποίησης πρέπει να περιλαμβάνουν:</a:t>
            </a:r>
          </a:p>
          <a:p>
            <a:pPr marL="342900" indent="-342900">
              <a:lnSpc>
                <a:spcPts val="2200"/>
              </a:lnSpc>
              <a:spcBef>
                <a:spcPts val="600"/>
              </a:spcBef>
              <a:buClr>
                <a:srgbClr val="EDA13E"/>
              </a:buClr>
              <a:buFont typeface="Arial" panose="020B0604020202020204" pitchFamily="34" charset="0"/>
              <a:buChar char="•"/>
            </a:pPr>
            <a:endParaRPr lang="en-GB" sz="2000" dirty="0">
              <a:solidFill>
                <a:srgbClr val="595959"/>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ευαισθητοποίηση σε θέματα κινδύνου </a:t>
            </a:r>
            <a:r>
              <a:rPr lang="en-GB" sz="2000" b="1" dirty="0">
                <a:solidFill>
                  <a:srgbClr val="F16924"/>
                </a:solidFill>
                <a:ea typeface="League Spartan" charset="0"/>
                <a:cs typeface="Poppins" pitchFamily="2" charset="77"/>
              </a:rPr>
              <a:t>(προηγούμενες γνώσεις) </a:t>
            </a:r>
            <a:r>
              <a:rPr lang="en-GB" sz="2000" dirty="0">
                <a:solidFill>
                  <a:srgbClr val="595959"/>
                </a:solidFill>
                <a:ea typeface="League Spartan" charset="0"/>
                <a:cs typeface="Poppins" pitchFamily="2" charset="77"/>
              </a:rPr>
              <a:t>- Ενότητα 1</a:t>
            </a:r>
          </a:p>
          <a:p>
            <a:pPr marL="342900" indent="-342900">
              <a:lnSpc>
                <a:spcPts val="2200"/>
              </a:lnSpc>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υπηρεσία παρακολούθησης και προειδοποίησης για έγκαιρη προειδοποίηση, επικοινωνία (</a:t>
            </a:r>
            <a:r>
              <a:rPr lang="en-GB" sz="2000" b="1" dirty="0">
                <a:solidFill>
                  <a:srgbClr val="F16924"/>
                </a:solidFill>
                <a:ea typeface="League Spartan" charset="0"/>
                <a:cs typeface="Poppins" pitchFamily="2" charset="77"/>
              </a:rPr>
              <a:t>διάδοση προειδοποιήσεων) </a:t>
            </a:r>
            <a:r>
              <a:rPr lang="en-GB" sz="2000" dirty="0">
                <a:solidFill>
                  <a:srgbClr val="595959"/>
                </a:solidFill>
                <a:ea typeface="League Spartan" charset="0"/>
                <a:cs typeface="Poppins" pitchFamily="2" charset="77"/>
              </a:rPr>
              <a:t>- Ενότητες 2,3, 4 και 5 </a:t>
            </a:r>
          </a:p>
          <a:p>
            <a:pPr marL="342900" indent="-342900">
              <a:lnSpc>
                <a:spcPts val="2200"/>
              </a:lnSpc>
              <a:spcBef>
                <a:spcPts val="600"/>
              </a:spcBef>
              <a:buClr>
                <a:srgbClr val="EDA13E"/>
              </a:buClr>
              <a:buFont typeface="Arial" panose="020B0604020202020204" pitchFamily="34" charset="0"/>
              <a:buChar char="•"/>
            </a:pPr>
            <a:r>
              <a:rPr lang="en-GB" sz="2000" dirty="0">
                <a:solidFill>
                  <a:srgbClr val="595959"/>
                </a:solidFill>
                <a:ea typeface="League Spartan" charset="0"/>
                <a:cs typeface="Poppins" pitchFamily="2" charset="77"/>
              </a:rPr>
              <a:t>ικανότητα απόκρισης </a:t>
            </a:r>
            <a:r>
              <a:rPr lang="en-GB" sz="2000" b="1" dirty="0">
                <a:solidFill>
                  <a:srgbClr val="F16924"/>
                </a:solidFill>
                <a:ea typeface="League Spartan" charset="0"/>
                <a:cs typeface="Poppins" pitchFamily="2" charset="77"/>
              </a:rPr>
              <a:t>(δράση όλων των εταίρων της αλυσίδας πληροφοριών) </a:t>
            </a:r>
            <a:r>
              <a:rPr lang="en-GB" sz="2000" dirty="0">
                <a:solidFill>
                  <a:srgbClr val="595959"/>
                </a:solidFill>
                <a:ea typeface="League Spartan" charset="0"/>
                <a:cs typeface="Poppins" pitchFamily="2" charset="77"/>
              </a:rPr>
              <a:t>- Ενότητες 4 και 5</a:t>
            </a: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16507" y="3735491"/>
            <a:ext cx="2478071" cy="3144816"/>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4334934" y="0"/>
            <a:ext cx="7857068"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399553"/>
            <a:ext cx="2958509" cy="1724215"/>
          </a:xfrm>
        </p:spPr>
        <p:txBody>
          <a:bodyPr>
            <a:normAutofit/>
          </a:bodyPr>
          <a:lstStyle/>
          <a:p>
            <a:r>
              <a:rPr lang="en-GB" sz="3600" dirty="0"/>
              <a:t>Εμπόδια σε ένα </a:t>
            </a:r>
            <a:r>
              <a:rPr lang="el-GR" sz="3600" dirty="0"/>
              <a:t>ΣΕΠ</a:t>
            </a:r>
            <a:endParaRPr lang="en-GB" sz="3600" dirty="0"/>
          </a:p>
          <a:p>
            <a:endParaRPr lang="en-GB" dirty="0"/>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529759" y="2123768"/>
            <a:ext cx="3601973" cy="4334679"/>
          </a:xfrm>
        </p:spPr>
        <p:txBody>
          <a:bodyPr>
            <a:normAutofit fontScale="92500"/>
          </a:bodyPr>
          <a:lstStyle/>
          <a:p>
            <a:pPr marL="12700" lvl="0" indent="-12700">
              <a:lnSpc>
                <a:spcPts val="2240"/>
              </a:lnSpc>
              <a:spcBef>
                <a:spcPts val="0"/>
              </a:spcBef>
            </a:pPr>
            <a:r>
              <a:rPr lang="en-US" sz="2200" dirty="0"/>
              <a:t>Τα Σ</a:t>
            </a:r>
            <a:r>
              <a:rPr lang="el-GR" sz="2200" dirty="0"/>
              <a:t>Ε</a:t>
            </a:r>
            <a:r>
              <a:rPr lang="en-US" sz="2200" dirty="0"/>
              <a:t>Π μπορούν να χρησιμοποιηθούν για την ανίχνευση κρίσεων πριν από την πρόκληση ζημιών και για τη μείωση των ψευδών συναγερμών για πιθανή κρίση. Προτείνουμε ότι το πρόβλημα δεν είναι η ίδια η κρίση, αλλά η έγκαιρη ανίχνευσή της και η ανάπτυξη κατάλληλων στρατηγικών και μέτρων αντιμετώπισης, δηλαδή όσο αργότερα </a:t>
            </a:r>
            <a:r>
              <a:rPr lang="en-US" sz="2200" dirty="0" err="1"/>
              <a:t>αναγνωρίζεται </a:t>
            </a:r>
            <a:r>
              <a:rPr lang="en-US" sz="2200" dirty="0"/>
              <a:t>η κρίση, τόσο πιο γρήγορα μειώνεται το περιθώριο δράσης. </a:t>
            </a:r>
          </a:p>
          <a:p>
            <a:pPr marL="12700" lvl="0" indent="-12700">
              <a:lnSpc>
                <a:spcPts val="2240"/>
              </a:lnSpc>
              <a:spcBef>
                <a:spcPts val="0"/>
              </a:spcBef>
            </a:pPr>
            <a:endParaRPr lang="en-US" sz="2200" dirty="0"/>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 name="TextBox 125">
            <a:extLst>
              <a:ext uri="{FF2B5EF4-FFF2-40B4-BE49-F238E27FC236}">
                <a16:creationId xmlns:a16="http://schemas.microsoft.com/office/drawing/2014/main" id="{1752235C-2597-99C9-61EE-9A2ECC84F638}"/>
              </a:ext>
            </a:extLst>
          </p:cNvPr>
          <p:cNvSpPr txBox="1"/>
          <p:nvPr/>
        </p:nvSpPr>
        <p:spPr>
          <a:xfrm>
            <a:off x="4645418" y="588419"/>
            <a:ext cx="7343382" cy="6241580"/>
          </a:xfrm>
          <a:prstGeom prst="rect">
            <a:avLst/>
          </a:prstGeom>
          <a:noFill/>
        </p:spPr>
        <p:txBody>
          <a:bodyPr wrap="square" rtlCol="0" anchor="t" anchorCtr="0">
            <a:spAutoFit/>
          </a:bodyPr>
          <a:lstStyle/>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Φυσικά, πολλές επιχειρήσεις ανησυχούν για το κόστος της δημιουργίας συστημάτων έγκαιρης προειδοποίησης . Ωστόσο, τα συστήματα αυτά μπορούν να δημιουργηθούν πολύ απλά και να προσαρμοστούν στους πόρους της επιχείρησης. Και αν και όταν συμβεί ένα σοβαρό περιστατικό, ένα τέτοιο σύστημα είναι πιθανό να αποπληρωθεί γρήγορα.</a:t>
            </a:r>
          </a:p>
          <a:p>
            <a:pPr marL="342900" indent="-342900">
              <a:spcBef>
                <a:spcPts val="600"/>
              </a:spcBef>
              <a:buClr>
                <a:srgbClr val="EDA13E"/>
              </a:buClr>
              <a:buFont typeface="Arial" panose="020B0604020202020204" pitchFamily="34" charset="0"/>
              <a:buChar char="•"/>
            </a:pPr>
            <a:endParaRPr lang="en-GB" sz="1050"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Οι μικρομεσαίες επιχειρήσεις και οι διάφορες επιχειρηματικές λειτουργίες συχνά διατηρούν πληροφορίες σε σιλό. Μπορεί να είναι δύσκολο να πείσετε τους ανθρώπους να μοιραστούν εσωτερικές πληροφορίες με άλλα τμήματα. Συχνά φοβούνται ότι με αυτόν τον τρόπο θα χάσουν ένα μέτρο ελέγχου.</a:t>
            </a:r>
          </a:p>
          <a:p>
            <a:pPr marL="342900" indent="-342900">
              <a:spcBef>
                <a:spcPts val="600"/>
              </a:spcBef>
              <a:buClr>
                <a:srgbClr val="EDA13E"/>
              </a:buClr>
              <a:buFont typeface="Arial" panose="020B0604020202020204" pitchFamily="34" charset="0"/>
              <a:buChar char="•"/>
            </a:pPr>
            <a:endParaRPr lang="en-GB" sz="1050"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r>
              <a:rPr lang="en-GB" sz="1600" dirty="0">
                <a:solidFill>
                  <a:schemeClr val="bg1"/>
                </a:solidFill>
                <a:ea typeface="League Spartan" charset="0"/>
                <a:cs typeface="Poppins" pitchFamily="2" charset="77"/>
              </a:rPr>
              <a:t>Η διοίκηση δεν μπορεί να συμφωνήσει σχετικά με τον πίνακα σοβαρότητας που πρέπει να χρησιμοποιηθεί. Είναι σύνηθες για διαφορετικά τμήματα του ίδιου οργανισμού να έχουν το καθένα το δικό του πίνακα σοβαρότητας περιστατικών. Για παράδειγμα, οι εγκαταστάσεις μπορεί να χρησιμοποιούν έναν πίνακα όπου ένα συμβάν επιπέδου 1 είναι ήσσονος σημασίας και το επίπεδο 4 σημαίνει ότι ο κόσμος τελειώνει, ενώ το τμήμα πωλήσεων της ίδιας εταιρείας μπορεί να χρησιμοποιεί ένα σύστημα με χρωματική κωδικοποίηση από το πράσινο στο κόκκινο.</a:t>
            </a:r>
          </a:p>
          <a:p>
            <a:pPr marL="342900" indent="-342900">
              <a:lnSpc>
                <a:spcPts val="2200"/>
              </a:lnSpc>
              <a:spcBef>
                <a:spcPts val="600"/>
              </a:spcBef>
              <a:buClr>
                <a:srgbClr val="EDA13E"/>
              </a:buClr>
              <a:buFont typeface="Arial" panose="020B0604020202020204" pitchFamily="34" charset="0"/>
              <a:buChar char="•"/>
            </a:pPr>
            <a:endParaRPr lang="en-GB" sz="1600" dirty="0">
              <a:solidFill>
                <a:schemeClr val="bg1"/>
              </a:solidFill>
              <a:ea typeface="League Spartan" charset="0"/>
              <a:cs typeface="Poppins" pitchFamily="2" charset="77"/>
            </a:endParaRPr>
          </a:p>
          <a:p>
            <a:pPr marL="342900" indent="-342900">
              <a:lnSpc>
                <a:spcPts val="2200"/>
              </a:lnSpc>
              <a:spcBef>
                <a:spcPts val="600"/>
              </a:spcBef>
              <a:buClr>
                <a:srgbClr val="EDA13E"/>
              </a:buClr>
              <a:buFont typeface="Arial" panose="020B0604020202020204" pitchFamily="34" charset="0"/>
              <a:buChar char="•"/>
            </a:pPr>
            <a:endParaRPr lang="en-GB" sz="2200" dirty="0">
              <a:solidFill>
                <a:schemeClr val="bg1"/>
              </a:solidFill>
              <a:ea typeface="League Spartan" charset="0"/>
              <a:cs typeface="Poppins" pitchFamily="2" charset="77"/>
            </a:endParaRPr>
          </a:p>
        </p:txBody>
      </p:sp>
    </p:spTree>
    <p:extLst>
      <p:ext uri="{BB962C8B-B14F-4D97-AF65-F5344CB8AC3E}">
        <p14:creationId xmlns:p14="http://schemas.microsoft.com/office/powerpoint/2010/main" val="336732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444698" y="1749015"/>
            <a:ext cx="7561617" cy="4758089"/>
          </a:xfrm>
        </p:spPr>
        <p:txBody>
          <a:bodyPr>
            <a:normAutofit fontScale="77500" lnSpcReduction="20000"/>
          </a:bodyPr>
          <a:lstStyle/>
          <a:p>
            <a:pPr marL="342900" indent="-342900">
              <a:buClr>
                <a:srgbClr val="F16924"/>
              </a:buClr>
              <a:buFont typeface="Arial" panose="020B0604020202020204" pitchFamily="34" charset="0"/>
              <a:buChar char="•"/>
            </a:pPr>
            <a:r>
              <a:rPr lang="en-GB" dirty="0"/>
              <a:t>Το σύνολο των δεικτών αναπτύχθηκε με βάση τις αρχές σχεδιασμού από κάτω προς τα πάνω, με επίκεντρο τους εμπειρογνώμονες. Επικεντρωθήκαμε στις πληροφορίες που χρειάζονται οι ΜΜΕ και οι επιχειρηματίες για τον εντοπισμό και την αντιμετώπιση μιας αναδυόμενης κρίσης. </a:t>
            </a:r>
          </a:p>
          <a:p>
            <a:pPr marL="342900" indent="-342900">
              <a:buClr>
                <a:srgbClr val="F16924"/>
              </a:buClr>
              <a:buFont typeface="Arial" panose="020B0604020202020204" pitchFamily="34" charset="0"/>
              <a:buChar char="•"/>
            </a:pPr>
            <a:r>
              <a:rPr lang="en-GB" dirty="0"/>
              <a:t>Αυτό το σύνολο δεικτών και αναδυόμενων ΣΠΠ είναι καινοτόμο, διότι είναι μία από τις πρώτες μελέτες προσανατολισμένες στην πράξη σχετικά με (ποιοτικούς) δείκτες έγκαιρης προειδοποίησης σε μικρές επιχειρήσεις. </a:t>
            </a:r>
          </a:p>
          <a:p>
            <a:pPr marL="342900" indent="-342900">
              <a:buClr>
                <a:srgbClr val="F16924"/>
              </a:buClr>
              <a:buFont typeface="Arial" panose="020B0604020202020204" pitchFamily="34" charset="0"/>
              <a:buChar char="•"/>
            </a:pPr>
            <a:r>
              <a:rPr lang="en-GB" dirty="0"/>
              <a:t>Μια βασική απόφαση ήταν να ευθυγραμμιστεί το ΣΠΔ με ένα αξιόπιστο ακαδημαϊκό μοντέλο, και μετά από κάποιες διαβουλεύσεις προέκυψε συναίνεση ότι θα χρησιμοποιηθεί </a:t>
            </a:r>
            <a:r>
              <a:rPr lang="en-GB" b="1" dirty="0"/>
              <a:t>το μοντέλο της αλυσίδας αξίας του Porter (1985) </a:t>
            </a:r>
            <a:r>
              <a:rPr lang="en-GB" dirty="0"/>
              <a:t>προσαρμοσμένο στον τομέα των μικρών επιχειρήσεων. </a:t>
            </a:r>
          </a:p>
          <a:p>
            <a:pPr marL="342900" indent="-342900">
              <a:buClr>
                <a:srgbClr val="F16924"/>
              </a:buClr>
              <a:buFont typeface="Arial" panose="020B0604020202020204" pitchFamily="34" charset="0"/>
              <a:buChar char="•"/>
            </a:pPr>
            <a:r>
              <a:rPr lang="en-GB" dirty="0"/>
              <a:t>Το σύνολο των δεικτών θα συνδεθεί με ένα ερωτηματολόγιο που θα παρέχει ερωτήσεις για τον έλεγχο ποσοτικών και ποιοτικών δεικτών. </a:t>
            </a:r>
          </a:p>
          <a:p>
            <a:pPr marL="342900" indent="-34290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fontScale="62500" lnSpcReduction="20000"/>
          </a:bodyPr>
          <a:lstStyle/>
          <a:p>
            <a:r>
              <a:rPr lang="en-US" dirty="0"/>
              <a:t>Το SECure σχεδιάζει δείκτες</a:t>
            </a:r>
            <a:r>
              <a:rPr lang="en-GB" dirty="0"/>
              <a:t> έγκαιρης προειδοποίησης προσανατολισμένους στην πρακτική </a:t>
            </a:r>
          </a:p>
          <a:p>
            <a:endParaRPr lang="en-US" dirty="0"/>
          </a:p>
        </p:txBody>
      </p:sp>
      <p:sp>
        <p:nvSpPr>
          <p:cNvPr id="3" name="TextBox 2">
            <a:extLst>
              <a:ext uri="{FF2B5EF4-FFF2-40B4-BE49-F238E27FC236}">
                <a16:creationId xmlns:a16="http://schemas.microsoft.com/office/drawing/2014/main" id="{A012EB64-6783-0CF7-A299-B00C094FD4E5}"/>
              </a:ext>
            </a:extLst>
          </p:cNvPr>
          <p:cNvSpPr txBox="1"/>
          <p:nvPr/>
        </p:nvSpPr>
        <p:spPr>
          <a:xfrm>
            <a:off x="8713235" y="1874212"/>
            <a:ext cx="3299881" cy="4708981"/>
          </a:xfrm>
          <a:prstGeom prst="rect">
            <a:avLst/>
          </a:prstGeom>
          <a:noFill/>
        </p:spPr>
        <p:txBody>
          <a:bodyPr wrap="square" rtlCol="0">
            <a:spAutoFit/>
          </a:bodyPr>
          <a:lstStyle/>
          <a:p>
            <a:r>
              <a:rPr lang="en-IE" sz="2200" b="1" i="0" dirty="0">
                <a:solidFill>
                  <a:srgbClr val="B41F7A"/>
                </a:solidFill>
                <a:effectLst/>
                <a:latin typeface="Muli"/>
              </a:rPr>
              <a:t>ΜΆΘΕΤΕ ΠΕΡΙΣΣΌΤΕΡΑ ΓΙΑ ΤΗΝ ΑΛΥΣΊΔΑ ΑΞΊΑΣ ΤΗΣ PORTER. ΔΙΑΒΑΣΤΕ</a:t>
            </a:r>
          </a:p>
          <a:p>
            <a:endParaRPr lang="en-IE" sz="2200" b="1" i="0" dirty="0">
              <a:solidFill>
                <a:srgbClr val="B41F7A"/>
              </a:solidFill>
              <a:effectLst/>
              <a:latin typeface="Muli"/>
            </a:endParaRPr>
          </a:p>
          <a:p>
            <a:r>
              <a:rPr lang="en-GB" sz="2200" dirty="0">
                <a:solidFill>
                  <a:srgbClr val="EDA13E"/>
                </a:solidFill>
                <a:hlinkClick r:id="rId2">
                  <a:extLst>
                    <a:ext uri="{A12FA001-AC4F-418D-AE19-62706E023703}">
                      <ahyp:hlinkClr xmlns:ahyp="http://schemas.microsoft.com/office/drawing/2018/hyperlinkcolor" val="tx"/>
                    </a:ext>
                  </a:extLst>
                </a:hlinkClick>
              </a:rPr>
              <a:t>Τι είναι το μοντέλο αλυσίδας αξίας του Porter και γιατί έχει σημασία στις επιχειρήσεις - </a:t>
            </a:r>
            <a:r>
              <a:rPr lang="en-GB" sz="2200" dirty="0" err="1">
                <a:solidFill>
                  <a:srgbClr val="EDA13E"/>
                </a:solidFill>
                <a:hlinkClick r:id="rId2">
                  <a:extLst>
                    <a:ext uri="{A12FA001-AC4F-418D-AE19-62706E023703}">
                      <ahyp:hlinkClr xmlns:ahyp="http://schemas.microsoft.com/office/drawing/2018/hyperlinkcolor" val="tx"/>
                    </a:ext>
                  </a:extLst>
                </a:hlinkClick>
              </a:rPr>
              <a:t>FourWeekMBA </a:t>
            </a:r>
            <a:endParaRPr lang="en-GB" sz="2200" dirty="0">
              <a:solidFill>
                <a:srgbClr val="EDA13E"/>
              </a:solidFill>
            </a:endParaRPr>
          </a:p>
          <a:p>
            <a:endParaRPr lang="en-GB" sz="2200" dirty="0">
              <a:solidFill>
                <a:srgbClr val="EDA13E"/>
              </a:solidFill>
              <a:hlinkClick r:id="rId3">
                <a:extLst>
                  <a:ext uri="{A12FA001-AC4F-418D-AE19-62706E023703}">
                    <ahyp:hlinkClr xmlns:ahyp="http://schemas.microsoft.com/office/drawing/2018/hyperlinkcolor" val="tx"/>
                  </a:ext>
                </a:extLst>
              </a:hlinkClick>
            </a:endParaRPr>
          </a:p>
          <a:p>
            <a:r>
              <a:rPr lang="en-GB" sz="2200" dirty="0">
                <a:solidFill>
                  <a:srgbClr val="EDA13E"/>
                </a:solidFill>
                <a:hlinkClick r:id="rId3">
                  <a:extLst>
                    <a:ext uri="{A12FA001-AC4F-418D-AE19-62706E023703}">
                      <ahyp:hlinkClr xmlns:ahyp="http://schemas.microsoft.com/office/drawing/2018/hyperlinkcolor" val="tx"/>
                    </a:ext>
                  </a:extLst>
                </a:hlinkClick>
              </a:rPr>
              <a:t>Η αλυσίδα αξίας του Porter - Επεξηγηματικά - The Business Professor, LLC</a:t>
            </a:r>
            <a:endParaRPr lang="en-IE" sz="2200" b="1" i="0" dirty="0">
              <a:solidFill>
                <a:srgbClr val="EDA13E"/>
              </a:solidFill>
              <a:effectLst/>
              <a:latin typeface="Muli"/>
            </a:endParaRPr>
          </a:p>
          <a:p>
            <a:endParaRPr lang="en-IE" b="1" i="0" dirty="0">
              <a:solidFill>
                <a:srgbClr val="2F2F2F"/>
              </a:solidFill>
              <a:effectLst/>
              <a:latin typeface="Muli"/>
            </a:endParaRPr>
          </a:p>
          <a:p>
            <a:endParaRPr lang="en-IE" dirty="0"/>
          </a:p>
        </p:txBody>
      </p:sp>
      <p:cxnSp>
        <p:nvCxnSpPr>
          <p:cNvPr id="5" name="Straight Connector 4">
            <a:extLst>
              <a:ext uri="{FF2B5EF4-FFF2-40B4-BE49-F238E27FC236}">
                <a16:creationId xmlns:a16="http://schemas.microsoft.com/office/drawing/2014/main" id="{9715FEB3-60C7-B939-96A5-E88247220396}"/>
              </a:ext>
            </a:extLst>
          </p:cNvPr>
          <p:cNvCxnSpPr/>
          <p:nvPr/>
        </p:nvCxnSpPr>
        <p:spPr>
          <a:xfrm>
            <a:off x="8442251" y="2243470"/>
            <a:ext cx="0" cy="35725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8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7501468"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508001"/>
            <a:ext cx="5789864" cy="1702574"/>
          </a:xfrm>
        </p:spPr>
        <p:txBody>
          <a:bodyPr>
            <a:normAutofit/>
          </a:bodyPr>
          <a:lstStyle/>
          <a:p>
            <a:r>
              <a:rPr lang="en-GB" sz="3200" dirty="0">
                <a:solidFill>
                  <a:schemeClr val="bg1"/>
                </a:solidFill>
              </a:rPr>
              <a:t>Τι είναι ένα Σύστημα Έγκαιρης Προειδοποίησης (ΣΕ</a:t>
            </a:r>
            <a:r>
              <a:rPr lang="el-GR" sz="3200" dirty="0">
                <a:solidFill>
                  <a:schemeClr val="bg1"/>
                </a:solidFill>
              </a:rPr>
              <a:t>Π</a:t>
            </a:r>
            <a:r>
              <a:rPr lang="en-GB" sz="3200" dirty="0">
                <a:solidFill>
                  <a:schemeClr val="bg1"/>
                </a:solidFill>
              </a:rPr>
              <a:t>);</a:t>
            </a:r>
          </a:p>
          <a:p>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6269" y="1819863"/>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2C22C704-A222-D7B1-7F09-2E4B8923E681}"/>
              </a:ext>
            </a:extLst>
          </p:cNvPr>
          <p:cNvGrpSpPr/>
          <p:nvPr/>
        </p:nvGrpSpPr>
        <p:grpSpPr>
          <a:xfrm>
            <a:off x="3991162" y="2063924"/>
            <a:ext cx="8200838" cy="4647426"/>
            <a:chOff x="3018187" y="1475147"/>
            <a:chExt cx="9498571" cy="5382853"/>
          </a:xfrm>
        </p:grpSpPr>
        <p:pic>
          <p:nvPicPr>
            <p:cNvPr id="4" name="Picture 3">
              <a:extLst>
                <a:ext uri="{FF2B5EF4-FFF2-40B4-BE49-F238E27FC236}">
                  <a16:creationId xmlns:a16="http://schemas.microsoft.com/office/drawing/2014/main" id="{6F84F6C0-02C9-7262-9D0B-0BD63C044F72}"/>
                </a:ext>
              </a:extLst>
            </p:cNvPr>
            <p:cNvPicPr>
              <a:picLocks noChangeAspect="1"/>
            </p:cNvPicPr>
            <p:nvPr/>
          </p:nvPicPr>
          <p:blipFill rotWithShape="1">
            <a:blip r:embed="rId3"/>
            <a:srcRect l="-18315" t="15879" r="18373" b="11083"/>
            <a:stretch/>
          </p:blipFill>
          <p:spPr>
            <a:xfrm>
              <a:off x="3018187" y="1475147"/>
              <a:ext cx="9463935" cy="5382853"/>
            </a:xfrm>
            <a:prstGeom prst="rect">
              <a:avLst/>
            </a:prstGeom>
          </p:spPr>
        </p:pic>
        <p:sp>
          <p:nvSpPr>
            <p:cNvPr id="5" name="Rectangle 4">
              <a:extLst>
                <a:ext uri="{FF2B5EF4-FFF2-40B4-BE49-F238E27FC236}">
                  <a16:creationId xmlns:a16="http://schemas.microsoft.com/office/drawing/2014/main" id="{1A1FC789-EE53-F03D-6C5A-57EFBA6E48F4}"/>
                </a:ext>
              </a:extLst>
            </p:cNvPr>
            <p:cNvSpPr/>
            <p:nvPr/>
          </p:nvSpPr>
          <p:spPr>
            <a:xfrm>
              <a:off x="6326485" y="1694707"/>
              <a:ext cx="6190273" cy="3884457"/>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platzhalter 1">
            <a:extLst>
              <a:ext uri="{FF2B5EF4-FFF2-40B4-BE49-F238E27FC236}">
                <a16:creationId xmlns:a16="http://schemas.microsoft.com/office/drawing/2014/main" id="{E393D4C2-04D7-A761-0690-B3CF3C85F227}"/>
              </a:ext>
            </a:extLst>
          </p:cNvPr>
          <p:cNvSpPr txBox="1">
            <a:spLocks/>
          </p:cNvSpPr>
          <p:nvPr/>
        </p:nvSpPr>
        <p:spPr>
          <a:xfrm>
            <a:off x="526269" y="2096705"/>
            <a:ext cx="5569731" cy="49459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60"/>
              </a:lnSpc>
              <a:spcBef>
                <a:spcPts val="0"/>
              </a:spcBef>
            </a:pPr>
            <a:r>
              <a:rPr lang="en-GB" sz="1900" dirty="0">
                <a:solidFill>
                  <a:schemeClr val="bg1"/>
                </a:solidFill>
              </a:rPr>
              <a:t>Ενώ </a:t>
            </a:r>
            <a:r>
              <a:rPr lang="en-GB" sz="1900" dirty="0" err="1">
                <a:solidFill>
                  <a:schemeClr val="bg1"/>
                </a:solidFill>
              </a:rPr>
              <a:t>έν</a:t>
            </a:r>
            <a:r>
              <a:rPr lang="en-GB" sz="1900" dirty="0">
                <a:solidFill>
                  <a:schemeClr val="bg1"/>
                </a:solidFill>
              </a:rPr>
              <a:t>α Σ</a:t>
            </a:r>
            <a:r>
              <a:rPr lang="el-GR" sz="1900" dirty="0">
                <a:solidFill>
                  <a:schemeClr val="bg1"/>
                </a:solidFill>
              </a:rPr>
              <a:t>ΕΠ</a:t>
            </a:r>
            <a:r>
              <a:rPr lang="en-GB" sz="1900" dirty="0">
                <a:solidFill>
                  <a:schemeClr val="bg1"/>
                </a:solidFill>
              </a:rPr>
              <a:t> χρησιμοποιείται στις χρηματοπιστωτικές αγορές (και φυσικά σε άλλες πτυχές της ζωής μας, όπως για περιβαλλοντικούς σκοπούς, στον τομέα της υγείας και εκτενώς στις χρηματοπιστωτικές πιστώσεις), είναι λιγότερο διαδεδομένο ως ενσωματωμένο εργαλείο στις ΜΜΕ.   </a:t>
            </a:r>
          </a:p>
          <a:p>
            <a:pPr>
              <a:lnSpc>
                <a:spcPts val="2260"/>
              </a:lnSpc>
              <a:spcBef>
                <a:spcPts val="0"/>
              </a:spcBef>
            </a:pPr>
            <a:endParaRPr lang="en-GB" sz="1900" dirty="0">
              <a:solidFill>
                <a:schemeClr val="bg1"/>
              </a:solidFill>
            </a:endParaRPr>
          </a:p>
          <a:p>
            <a:pPr>
              <a:lnSpc>
                <a:spcPts val="2260"/>
              </a:lnSpc>
              <a:spcBef>
                <a:spcPts val="0"/>
              </a:spcBef>
            </a:pPr>
            <a:r>
              <a:rPr lang="en-GB" sz="1900" dirty="0">
                <a:solidFill>
                  <a:schemeClr val="bg1"/>
                </a:solidFill>
              </a:rPr>
              <a:t>Αυτό συμβαίνει παρά την αξία του.   Έτσι, η ομάδα </a:t>
            </a:r>
            <a:r>
              <a:rPr lang="en-GB" sz="1900" dirty="0" err="1">
                <a:solidFill>
                  <a:schemeClr val="bg1"/>
                </a:solidFill>
              </a:rPr>
              <a:t>SECure </a:t>
            </a:r>
            <a:r>
              <a:rPr lang="en-GB" sz="1900" dirty="0">
                <a:solidFill>
                  <a:schemeClr val="bg1"/>
                </a:solidFill>
              </a:rPr>
              <a:t>έχει αναπτύξει ειδικά εργαλεία για τις ΜΜΕ.  Έχετε δει/δοκιμάσει τη διαδραστική μας αξιολόγηση </a:t>
            </a:r>
            <a:r>
              <a:rPr lang="en-GB" sz="1900" dirty="0" err="1">
                <a:solidFill>
                  <a:schemeClr val="bg1"/>
                </a:solidFill>
              </a:rPr>
              <a:t>SECure</a:t>
            </a:r>
            <a:r>
              <a:rPr lang="en-GB" sz="1900" dirty="0">
                <a:solidFill>
                  <a:schemeClr val="bg1"/>
                </a:solidFill>
              </a:rPr>
              <a:t>;  Θα σας βοηθήσει στον εντοπισμό των κινδύνων και των δεικτών έγκαιρης προειδοποίησης για επιχειρηματικές κρίσεις.  Μοναδικά, παρέχει επίσης ολοκληρωμένη εξατομικευμένη ανατροφοδότηση</a:t>
            </a:r>
          </a:p>
          <a:p>
            <a:endParaRPr lang="en-GB" sz="2200" dirty="0">
              <a:solidFill>
                <a:schemeClr val="bg1"/>
              </a:solidFill>
            </a:endParaRPr>
          </a:p>
        </p:txBody>
      </p:sp>
      <p:sp>
        <p:nvSpPr>
          <p:cNvPr id="13" name="Oval 12">
            <a:extLst>
              <a:ext uri="{FF2B5EF4-FFF2-40B4-BE49-F238E27FC236}">
                <a16:creationId xmlns:a16="http://schemas.microsoft.com/office/drawing/2014/main" id="{0DBCCE9A-3B7D-1325-E4F3-047B0C7D1E61}"/>
              </a:ext>
            </a:extLst>
          </p:cNvPr>
          <p:cNvSpPr/>
          <p:nvPr/>
        </p:nvSpPr>
        <p:spPr>
          <a:xfrm rot="21231927">
            <a:off x="9858075" y="1236382"/>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ΚΛΙΚ ΓΙΑ ΝΑ </a:t>
            </a:r>
            <a:r>
              <a:rPr lang="en-US" sz="2200" b="1" dirty="0">
                <a:solidFill>
                  <a:schemeClr val="bg1"/>
                </a:solidFill>
                <a:hlinkClick r:id="rId5">
                  <a:extLst>
                    <a:ext uri="{A12FA001-AC4F-418D-AE19-62706E023703}">
                      <ahyp:hlinkClr xmlns:ahyp="http://schemas.microsoft.com/office/drawing/2018/hyperlinkcolor" val="tx"/>
                    </a:ext>
                  </a:extLst>
                </a:hlinkClick>
              </a:rPr>
              <a:t>ΔΕΙΤΕ</a:t>
            </a:r>
            <a:endParaRPr lang="en-US" sz="2200" b="1" dirty="0">
              <a:solidFill>
                <a:schemeClr val="bg1"/>
              </a:solidFill>
            </a:endParaRPr>
          </a:p>
        </p:txBody>
      </p:sp>
    </p:spTree>
    <p:extLst>
      <p:ext uri="{BB962C8B-B14F-4D97-AF65-F5344CB8AC3E}">
        <p14:creationId xmlns:p14="http://schemas.microsoft.com/office/powerpoint/2010/main" val="318770896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4040</Words>
  <Application>Microsoft Office PowerPoint</Application>
  <PresentationFormat>Ευρεία οθόνη</PresentationFormat>
  <Paragraphs>440</Paragraphs>
  <Slides>39</Slides>
  <Notes>14</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1</vt:i4>
      </vt:variant>
      <vt:variant>
        <vt:lpstr>Τίτλοι διαφανειών</vt:lpstr>
      </vt:variant>
      <vt:variant>
        <vt:i4>39</vt:i4>
      </vt:variant>
    </vt:vector>
  </HeadingPairs>
  <TitlesOfParts>
    <vt:vector size="55" baseType="lpstr">
      <vt:lpstr>Lato Regular</vt:lpstr>
      <vt:lpstr>Muli</vt:lpstr>
      <vt:lpstr>Arial</vt:lpstr>
      <vt:lpstr>Calibri</vt:lpstr>
      <vt:lpstr>Calibri Light</vt:lpstr>
      <vt:lpstr>Lato Light</vt:lpstr>
      <vt:lpstr>Montserrat</vt:lpstr>
      <vt:lpstr>Montserrat Light</vt:lpstr>
      <vt:lpstr>Montserrat Medium</vt:lpstr>
      <vt:lpstr>Quattrocento Sans</vt:lpstr>
      <vt:lpstr>Raleway</vt:lpstr>
      <vt:lpstr>Segoe UI</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docId:E92B33D532A5C42D57EA70661E5FC89B</cp:keywords>
  <cp:lastModifiedBy>Aliki Anagnosti</cp:lastModifiedBy>
  <cp:revision>370</cp:revision>
  <dcterms:created xsi:type="dcterms:W3CDTF">2020-10-14T13:32:04Z</dcterms:created>
  <dcterms:modified xsi:type="dcterms:W3CDTF">2022-11-16T18:48:05Z</dcterms:modified>
</cp:coreProperties>
</file>